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2.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bookmarkIdSeed="6">
  <p:sldMasterIdLst>
    <p:sldMasterId id="2147484377" r:id="rId4"/>
    <p:sldMasterId id="2147484503" r:id="rId5"/>
    <p:sldMasterId id="2147484537" r:id="rId6"/>
  </p:sldMasterIdLst>
  <p:notesMasterIdLst>
    <p:notesMasterId r:id="rId32"/>
  </p:notesMasterIdLst>
  <p:handoutMasterIdLst>
    <p:handoutMasterId r:id="rId33"/>
  </p:handoutMasterIdLst>
  <p:sldIdLst>
    <p:sldId id="2147378160" r:id="rId7"/>
    <p:sldId id="2147378095" r:id="rId8"/>
    <p:sldId id="2147378191" r:id="rId9"/>
    <p:sldId id="2144446311" r:id="rId10"/>
    <p:sldId id="2147378097" r:id="rId11"/>
    <p:sldId id="2147378154" r:id="rId12"/>
    <p:sldId id="2147378195" r:id="rId13"/>
    <p:sldId id="2147378238" r:id="rId14"/>
    <p:sldId id="2147378163" r:id="rId15"/>
    <p:sldId id="2147378167" r:id="rId16"/>
    <p:sldId id="2147378214" r:id="rId17"/>
    <p:sldId id="2147378168" r:id="rId18"/>
    <p:sldId id="2147378131" r:id="rId19"/>
    <p:sldId id="2147378193" r:id="rId20"/>
    <p:sldId id="2147378174" r:id="rId21"/>
    <p:sldId id="2147378173" r:id="rId22"/>
    <p:sldId id="2147378172" r:id="rId23"/>
    <p:sldId id="2147378151" r:id="rId24"/>
    <p:sldId id="2147378176" r:id="rId25"/>
    <p:sldId id="2147378182" r:id="rId26"/>
    <p:sldId id="2147378183" r:id="rId27"/>
    <p:sldId id="2147378184" r:id="rId28"/>
    <p:sldId id="2147378185" r:id="rId29"/>
    <p:sldId id="2147378234" r:id="rId30"/>
    <p:sldId id="2147378101" r:id="rId31"/>
  </p:sldIdLst>
  <p:sldSz cx="12192000" cy="6858000"/>
  <p:notesSz cx="6858000" cy="9144000"/>
  <p:embeddedFontLst>
    <p:embeddedFont>
      <p:font typeface="Aptos Narrow" panose="020B0004020202020204" pitchFamily="34" charset="0"/>
      <p:regular r:id="rId34"/>
      <p:bold r:id="rId35"/>
      <p:italic r:id="rId36"/>
      <p:boldItalic r:id="rId37"/>
    </p:embeddedFont>
    <p:embeddedFont>
      <p:font typeface="Arial Black" panose="020B0A04020102020204" pitchFamily="34" charset="0"/>
      <p:bold r:id="rId38"/>
    </p:embeddedFont>
    <p:embeddedFont>
      <p:font typeface="Barlow" panose="00000500000000000000" pitchFamily="2" charset="0"/>
      <p:regular r:id="rId39"/>
      <p:bold r:id="rId40"/>
      <p:italic r:id="rId41"/>
      <p:boldItalic r:id="rId42"/>
    </p:embeddedFont>
    <p:embeddedFont>
      <p:font typeface="Barlow Semi Condensed" panose="00000506000000000000" pitchFamily="2" charset="0"/>
      <p:regular r:id="rId43"/>
      <p:bold r:id="rId44"/>
      <p:italic r:id="rId45"/>
      <p:boldItalic r:id="rId46"/>
    </p:embeddedFont>
    <p:embeddedFont>
      <p:font typeface="Wingdings 2" panose="05020102010507070707" pitchFamily="18" charset="2"/>
      <p:regular r:id="rId47"/>
    </p:embeddedFont>
  </p:embeddedFontLst>
  <p:custDataLst>
    <p:tags r:id="rId48"/>
  </p:custData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80" userDrawn="1">
          <p15:clr>
            <a:srgbClr val="A4A3A4"/>
          </p15:clr>
        </p15:guide>
        <p15:guide id="2" pos="232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54A019A-6131-7FDA-9F18-22D85D2D75F9}" name="Julia Nurse" initials="JN" userId="S::julia.nurse@Ipsos.com::a0f02c22-5676-46e0-8925-6d7c362befa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omain Carette" initials="RC" lastIdx="1" clrIdx="0">
    <p:extLst>
      <p:ext uri="{19B8F6BF-5375-455C-9EA6-DF929625EA0E}">
        <p15:presenceInfo xmlns:p15="http://schemas.microsoft.com/office/powerpoint/2012/main" userId="f5b5fcd6593eb51e" providerId="Windows Live"/>
      </p:ext>
    </p:extLst>
  </p:cmAuthor>
  <p:cmAuthor id="2" name="Julia Nurse" initials="JN" lastIdx="80" clrIdx="1">
    <p:extLst>
      <p:ext uri="{19B8F6BF-5375-455C-9EA6-DF929625EA0E}">
        <p15:presenceInfo xmlns:p15="http://schemas.microsoft.com/office/powerpoint/2012/main" userId="S::julia.nurse@Ipsos.com::a0f02c22-5676-46e0-8925-6d7c362befa2" providerId="AD"/>
      </p:ext>
    </p:extLst>
  </p:cmAuthor>
  <p:cmAuthor id="3" name="Ian Jarvis" initials="IJ" lastIdx="14" clrIdx="2">
    <p:extLst>
      <p:ext uri="{19B8F6BF-5375-455C-9EA6-DF929625EA0E}">
        <p15:presenceInfo xmlns:p15="http://schemas.microsoft.com/office/powerpoint/2012/main" userId="S-1-5-21-3343930222-3471731563-1258133589-336814" providerId="AD"/>
      </p:ext>
    </p:extLst>
  </p:cmAuthor>
  <p:cmAuthor id="4" name="Hannah Williams" initials="HW" lastIdx="3" clrIdx="3">
    <p:extLst>
      <p:ext uri="{19B8F6BF-5375-455C-9EA6-DF929625EA0E}">
        <p15:presenceInfo xmlns:p15="http://schemas.microsoft.com/office/powerpoint/2012/main" userId="S::hannah.williams@ipsos.com::5910482a-1124-4d8f-8118-860f2cd0264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EFF8"/>
    <a:srgbClr val="FFFFFF"/>
    <a:srgbClr val="090E2D"/>
    <a:srgbClr val="452567"/>
    <a:srgbClr val="FFE3ED"/>
    <a:srgbClr val="FFC7DC"/>
    <a:srgbClr val="B99DA8"/>
    <a:srgbClr val="AC0142"/>
    <a:srgbClr val="53D0B9"/>
    <a:srgbClr val="8FCDE9"/>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732" autoAdjust="0"/>
    <p:restoredTop sz="96126" autoAdjust="0"/>
  </p:normalViewPr>
  <p:slideViewPr>
    <p:cSldViewPr snapToGrid="0" showGuides="1">
      <p:cViewPr varScale="1">
        <p:scale>
          <a:sx n="75" d="100"/>
          <a:sy n="75" d="100"/>
        </p:scale>
        <p:origin x="475" y="53"/>
      </p:cViewPr>
      <p:guideLst>
        <p:guide orient="horz" pos="1480"/>
        <p:guide pos="232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5284"/>
    </p:cViewPr>
  </p:sorterViewPr>
  <p:notesViewPr>
    <p:cSldViewPr snapToGrid="0" showGuides="1">
      <p:cViewPr>
        <p:scale>
          <a:sx n="75" d="100"/>
          <a:sy n="75" d="100"/>
        </p:scale>
        <p:origin x="4008" y="25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6.fntdata"/><Relationship Id="rId21" Type="http://schemas.openxmlformats.org/officeDocument/2006/relationships/slide" Target="slides/slide15.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notesMaster" Target="notesMasters/notesMaster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font" Target="fonts/font11.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tags" Target="tags/tag1.xml"/><Relationship Id="rId8" Type="http://schemas.openxmlformats.org/officeDocument/2006/relationships/slide" Target="slides/slide2.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handoutMaster" Target="handoutMasters/handout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14.xml"/><Relationship Id="rId41" Type="http://schemas.openxmlformats.org/officeDocument/2006/relationships/font" Target="fonts/font8.fntdata"/><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3.fntdata"/><Relationship Id="rId49"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5.xml"/><Relationship Id="rId1" Type="http://schemas.microsoft.com/office/2011/relationships/chartStyle" Target="style25.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029125999556639"/>
          <c:y val="4.4937055437988045E-2"/>
          <c:w val="0.61435795758448786"/>
          <c:h val="0.93341566227262096"/>
        </c:manualLayout>
      </c:layout>
      <c:barChart>
        <c:barDir val="col"/>
        <c:grouping val="stacked"/>
        <c:varyColors val="0"/>
        <c:ser>
          <c:idx val="4"/>
          <c:order val="0"/>
          <c:tx>
            <c:strRef>
              <c:f>Foglio1!$A$6</c:f>
              <c:strCache>
                <c:ptCount val="1"/>
                <c:pt idx="0">
                  <c:v>Voto 1-5</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Foglio1!$B$1:$C$1</c:f>
              <c:strCache>
                <c:ptCount val="2"/>
                <c:pt idx="0">
                  <c:v>TOTALE ITALIA</c:v>
                </c:pt>
                <c:pt idx="1">
                  <c:v>POPOLAZIONE LOMBARDA</c:v>
                </c:pt>
              </c:strCache>
            </c:strRef>
          </c:cat>
          <c:val>
            <c:numRef>
              <c:f>Foglio1!$B$6:$C$6</c:f>
              <c:numCache>
                <c:formatCode>0</c:formatCode>
                <c:ptCount val="2"/>
                <c:pt idx="0">
                  <c:v>24</c:v>
                </c:pt>
                <c:pt idx="1">
                  <c:v>16</c:v>
                </c:pt>
              </c:numCache>
            </c:numRef>
          </c:val>
          <c:extLst>
            <c:ext xmlns:c16="http://schemas.microsoft.com/office/drawing/2014/chart" uri="{C3380CC4-5D6E-409C-BE32-E72D297353CC}">
              <c16:uniqueId val="{00000000-4876-4278-A974-7506FBCCD32B}"/>
            </c:ext>
          </c:extLst>
        </c:ser>
        <c:ser>
          <c:idx val="3"/>
          <c:order val="1"/>
          <c:tx>
            <c:strRef>
              <c:f>Foglio1!$A$5</c:f>
              <c:strCache>
                <c:ptCount val="1"/>
                <c:pt idx="0">
                  <c:v>Voto 6</c:v>
                </c:pt>
              </c:strCache>
            </c:strRef>
          </c:tx>
          <c:spPr>
            <a:solidFill>
              <a:schemeClr val="accent5">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Foglio1!$B$1:$C$1</c:f>
              <c:strCache>
                <c:ptCount val="2"/>
                <c:pt idx="0">
                  <c:v>TOTALE ITALIA</c:v>
                </c:pt>
                <c:pt idx="1">
                  <c:v>POPOLAZIONE LOMBARDA</c:v>
                </c:pt>
              </c:strCache>
            </c:strRef>
          </c:cat>
          <c:val>
            <c:numRef>
              <c:f>Foglio1!$B$5:$C$5</c:f>
              <c:numCache>
                <c:formatCode>0</c:formatCode>
                <c:ptCount val="2"/>
                <c:pt idx="0">
                  <c:v>21</c:v>
                </c:pt>
                <c:pt idx="1">
                  <c:v>14</c:v>
                </c:pt>
              </c:numCache>
            </c:numRef>
          </c:val>
          <c:extLst>
            <c:ext xmlns:c16="http://schemas.microsoft.com/office/drawing/2014/chart" uri="{C3380CC4-5D6E-409C-BE32-E72D297353CC}">
              <c16:uniqueId val="{00000001-4876-4278-A974-7506FBCCD32B}"/>
            </c:ext>
          </c:extLst>
        </c:ser>
        <c:ser>
          <c:idx val="0"/>
          <c:order val="2"/>
          <c:tx>
            <c:strRef>
              <c:f>Foglio1!$A$4</c:f>
              <c:strCache>
                <c:ptCount val="1"/>
                <c:pt idx="0">
                  <c:v>Voto 7</c:v>
                </c:pt>
              </c:strCache>
            </c:strRef>
          </c:tx>
          <c:spPr>
            <a:solidFill>
              <a:schemeClr val="tx2">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tx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Foglio1!$B$1:$C$1</c:f>
              <c:strCache>
                <c:ptCount val="2"/>
                <c:pt idx="0">
                  <c:v>TOTALE ITALIA</c:v>
                </c:pt>
                <c:pt idx="1">
                  <c:v>POPOLAZIONE LOMBARDA</c:v>
                </c:pt>
              </c:strCache>
            </c:strRef>
          </c:cat>
          <c:val>
            <c:numRef>
              <c:f>Foglio1!$B$4:$C$4</c:f>
              <c:numCache>
                <c:formatCode>0</c:formatCode>
                <c:ptCount val="2"/>
                <c:pt idx="0">
                  <c:v>28</c:v>
                </c:pt>
                <c:pt idx="1">
                  <c:v>29</c:v>
                </c:pt>
              </c:numCache>
            </c:numRef>
          </c:val>
          <c:extLst>
            <c:ext xmlns:c16="http://schemas.microsoft.com/office/drawing/2014/chart" uri="{C3380CC4-5D6E-409C-BE32-E72D297353CC}">
              <c16:uniqueId val="{00000000-3F01-411B-8E29-6302839A83B5}"/>
            </c:ext>
          </c:extLst>
        </c:ser>
        <c:ser>
          <c:idx val="2"/>
          <c:order val="3"/>
          <c:tx>
            <c:strRef>
              <c:f>Foglio1!$A$3</c:f>
              <c:strCache>
                <c:ptCount val="1"/>
                <c:pt idx="0">
                  <c:v>Voto 8</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tx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Foglio1!$B$1:$C$1</c:f>
              <c:strCache>
                <c:ptCount val="2"/>
                <c:pt idx="0">
                  <c:v>TOTALE ITALIA</c:v>
                </c:pt>
                <c:pt idx="1">
                  <c:v>POPOLAZIONE LOMBARDA</c:v>
                </c:pt>
              </c:strCache>
            </c:strRef>
          </c:cat>
          <c:val>
            <c:numRef>
              <c:f>Foglio1!$B$3:$C$3</c:f>
              <c:numCache>
                <c:formatCode>0</c:formatCode>
                <c:ptCount val="2"/>
                <c:pt idx="0">
                  <c:v>19</c:v>
                </c:pt>
                <c:pt idx="1">
                  <c:v>28</c:v>
                </c:pt>
              </c:numCache>
            </c:numRef>
          </c:val>
          <c:extLst>
            <c:ext xmlns:c16="http://schemas.microsoft.com/office/drawing/2014/chart" uri="{C3380CC4-5D6E-409C-BE32-E72D297353CC}">
              <c16:uniqueId val="{00000000-0850-430C-994D-8210FA41D451}"/>
            </c:ext>
          </c:extLst>
        </c:ser>
        <c:ser>
          <c:idx val="1"/>
          <c:order val="4"/>
          <c:tx>
            <c:strRef>
              <c:f>Foglio1!$A$2</c:f>
              <c:strCache>
                <c:ptCount val="1"/>
                <c:pt idx="0">
                  <c:v>Voti  9-10</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Foglio1!$B$1:$C$1</c:f>
              <c:strCache>
                <c:ptCount val="2"/>
                <c:pt idx="0">
                  <c:v>TOTALE ITALIA</c:v>
                </c:pt>
                <c:pt idx="1">
                  <c:v>POPOLAZIONE LOMBARDA</c:v>
                </c:pt>
              </c:strCache>
            </c:strRef>
          </c:cat>
          <c:val>
            <c:numRef>
              <c:f>Foglio1!$B$2:$C$2</c:f>
              <c:numCache>
                <c:formatCode>0</c:formatCode>
                <c:ptCount val="2"/>
                <c:pt idx="0">
                  <c:v>8</c:v>
                </c:pt>
                <c:pt idx="1">
                  <c:v>13</c:v>
                </c:pt>
              </c:numCache>
            </c:numRef>
          </c:val>
          <c:extLst>
            <c:ext xmlns:c16="http://schemas.microsoft.com/office/drawing/2014/chart" uri="{C3380CC4-5D6E-409C-BE32-E72D297353CC}">
              <c16:uniqueId val="{00000001-3F01-411B-8E29-6302839A83B5}"/>
            </c:ext>
          </c:extLst>
        </c:ser>
        <c:dLbls>
          <c:dLblPos val="ctr"/>
          <c:showLegendKey val="0"/>
          <c:showVal val="1"/>
          <c:showCatName val="0"/>
          <c:showSerName val="0"/>
          <c:showPercent val="0"/>
          <c:showBubbleSize val="0"/>
        </c:dLbls>
        <c:gapWidth val="100"/>
        <c:overlap val="100"/>
        <c:axId val="400939240"/>
        <c:axId val="400939632"/>
        <c:extLst/>
      </c:barChart>
      <c:catAx>
        <c:axId val="400939240"/>
        <c:scaling>
          <c:orientation val="minMax"/>
        </c:scaling>
        <c:delete val="1"/>
        <c:axPos val="b"/>
        <c:numFmt formatCode="General" sourceLinked="1"/>
        <c:majorTickMark val="out"/>
        <c:minorTickMark val="none"/>
        <c:tickLblPos val="high"/>
        <c:crossAx val="400939632"/>
        <c:crosses val="autoZero"/>
        <c:auto val="1"/>
        <c:lblAlgn val="ctr"/>
        <c:lblOffset val="100"/>
        <c:noMultiLvlLbl val="0"/>
      </c:catAx>
      <c:valAx>
        <c:axId val="400939632"/>
        <c:scaling>
          <c:orientation val="minMax"/>
          <c:max val="100"/>
          <c:min val="0"/>
        </c:scaling>
        <c:delete val="1"/>
        <c:axPos val="l"/>
        <c:numFmt formatCode="0" sourceLinked="1"/>
        <c:majorTickMark val="out"/>
        <c:minorTickMark val="none"/>
        <c:tickLblPos val="nextTo"/>
        <c:crossAx val="400939240"/>
        <c:crosses val="autoZero"/>
        <c:crossBetween val="between"/>
      </c:valAx>
      <c:spPr>
        <a:noFill/>
        <a:ln>
          <a:noFill/>
        </a:ln>
        <a:effectLst/>
      </c:spPr>
    </c:plotArea>
    <c:legend>
      <c:legendPos val="l"/>
      <c:layout>
        <c:manualLayout>
          <c:xMode val="edge"/>
          <c:yMode val="edge"/>
          <c:x val="3.6400019666134133E-2"/>
          <c:y val="5.3837270129729026E-2"/>
          <c:w val="0.14799780733102391"/>
          <c:h val="0.9132033259442764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029125999556639"/>
          <c:y val="4.4937055437988045E-2"/>
          <c:w val="0.61435795758448786"/>
          <c:h val="0.93341566227262096"/>
        </c:manualLayout>
      </c:layout>
      <c:barChart>
        <c:barDir val="col"/>
        <c:grouping val="stacked"/>
        <c:varyColors val="0"/>
        <c:ser>
          <c:idx val="2"/>
          <c:order val="0"/>
          <c:tx>
            <c:strRef>
              <c:f>Foglio1!$A$6</c:f>
              <c:strCache>
                <c:ptCount val="1"/>
                <c:pt idx="0">
                  <c:v>Non saprei</c:v>
                </c:pt>
              </c:strCache>
            </c:strRef>
          </c:tx>
          <c:spPr>
            <a:solidFill>
              <a:schemeClr val="bg1">
                <a:lumMod val="6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100" b="0" i="0" u="none" strike="noStrike" kern="1200" baseline="0">
                    <a:solidFill>
                      <a:schemeClr val="tx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Foglio1!$B$6</c:f>
              <c:numCache>
                <c:formatCode>0</c:formatCode>
                <c:ptCount val="1"/>
                <c:pt idx="0">
                  <c:v>2</c:v>
                </c:pt>
              </c:numCache>
            </c:numRef>
          </c:val>
          <c:extLst>
            <c:ext xmlns:c16="http://schemas.microsoft.com/office/drawing/2014/chart" uri="{C3380CC4-5D6E-409C-BE32-E72D297353CC}">
              <c16:uniqueId val="{00000000-F85E-41E9-B1A4-523498972EA2}"/>
            </c:ext>
          </c:extLst>
        </c:ser>
        <c:ser>
          <c:idx val="1"/>
          <c:order val="1"/>
          <c:tx>
            <c:strRef>
              <c:f>Foglio1!$A$5</c:f>
              <c:strCache>
                <c:ptCount val="1"/>
                <c:pt idx="0">
                  <c:v>Per nulla adeguata</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Foglio1!$B$1:$B$1</c:f>
              <c:strCache>
                <c:ptCount val="1"/>
                <c:pt idx="0">
                  <c:v>POPOLAZIONE LOMBARDA</c:v>
                </c:pt>
              </c:strCache>
            </c:strRef>
          </c:cat>
          <c:val>
            <c:numRef>
              <c:f>Foglio1!$B$5:$B$5</c:f>
              <c:numCache>
                <c:formatCode>0</c:formatCode>
                <c:ptCount val="1"/>
                <c:pt idx="0">
                  <c:v>5</c:v>
                </c:pt>
              </c:numCache>
            </c:numRef>
          </c:val>
          <c:extLst>
            <c:ext xmlns:c16="http://schemas.microsoft.com/office/drawing/2014/chart" uri="{C3380CC4-5D6E-409C-BE32-E72D297353CC}">
              <c16:uniqueId val="{00000001-3F01-411B-8E29-6302839A83B5}"/>
            </c:ext>
          </c:extLst>
        </c:ser>
        <c:ser>
          <c:idx val="0"/>
          <c:order val="2"/>
          <c:tx>
            <c:strRef>
              <c:f>Foglio1!$A$4</c:f>
              <c:strCache>
                <c:ptCount val="1"/>
                <c:pt idx="0">
                  <c:v>Poco adeguata</c:v>
                </c:pt>
              </c:strCache>
            </c:strRef>
          </c:tx>
          <c:spPr>
            <a:solidFill>
              <a:schemeClr val="accent5">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Foglio1!$B$1:$B$1</c:f>
              <c:strCache>
                <c:ptCount val="1"/>
                <c:pt idx="0">
                  <c:v>POPOLAZIONE LOMBARDA</c:v>
                </c:pt>
              </c:strCache>
            </c:strRef>
          </c:cat>
          <c:val>
            <c:numRef>
              <c:f>Foglio1!$B$4:$B$4</c:f>
              <c:numCache>
                <c:formatCode>0</c:formatCode>
                <c:ptCount val="1"/>
                <c:pt idx="0">
                  <c:v>32</c:v>
                </c:pt>
              </c:numCache>
            </c:numRef>
          </c:val>
          <c:extLst>
            <c:ext xmlns:c16="http://schemas.microsoft.com/office/drawing/2014/chart" uri="{C3380CC4-5D6E-409C-BE32-E72D297353CC}">
              <c16:uniqueId val="{00000000-3F01-411B-8E29-6302839A83B5}"/>
            </c:ext>
          </c:extLst>
        </c:ser>
        <c:ser>
          <c:idx val="3"/>
          <c:order val="3"/>
          <c:tx>
            <c:strRef>
              <c:f>Foglio1!$A$3</c:f>
              <c:strCache>
                <c:ptCount val="1"/>
                <c:pt idx="0">
                  <c:v>Abbastanza adeguata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Foglio1!$B$1:$B$1</c:f>
              <c:strCache>
                <c:ptCount val="1"/>
                <c:pt idx="0">
                  <c:v>POPOLAZIONE LOMBARDA</c:v>
                </c:pt>
              </c:strCache>
            </c:strRef>
          </c:cat>
          <c:val>
            <c:numRef>
              <c:f>Foglio1!$B$3:$B$3</c:f>
              <c:numCache>
                <c:formatCode>0</c:formatCode>
                <c:ptCount val="1"/>
                <c:pt idx="0">
                  <c:v>43</c:v>
                </c:pt>
              </c:numCache>
            </c:numRef>
          </c:val>
          <c:extLst>
            <c:ext xmlns:c16="http://schemas.microsoft.com/office/drawing/2014/chart" uri="{C3380CC4-5D6E-409C-BE32-E72D297353CC}">
              <c16:uniqueId val="{00000001-4876-4278-A974-7506FBCCD32B}"/>
            </c:ext>
          </c:extLst>
        </c:ser>
        <c:ser>
          <c:idx val="4"/>
          <c:order val="4"/>
          <c:tx>
            <c:strRef>
              <c:f>Foglio1!$A$2</c:f>
              <c:strCache>
                <c:ptCount val="1"/>
                <c:pt idx="0">
                  <c:v>Molto adeguata</c:v>
                </c:pt>
              </c:strCache>
            </c:strRef>
          </c:tx>
          <c:spPr>
            <a:solidFill>
              <a:schemeClr val="bg2">
                <a:lumMod val="90000"/>
                <a:lumOff val="10000"/>
              </a:schemeClr>
            </a:solidFill>
            <a:ln>
              <a:noFill/>
            </a:ln>
            <a:effectLst/>
          </c:spPr>
          <c:invertIfNegative val="0"/>
          <c:dPt>
            <c:idx val="0"/>
            <c:invertIfNegative val="0"/>
            <c:bubble3D val="0"/>
            <c:spPr>
              <a:solidFill>
                <a:schemeClr val="tx2">
                  <a:lumMod val="50000"/>
                </a:schemeClr>
              </a:solidFill>
              <a:ln>
                <a:noFill/>
              </a:ln>
              <a:effectLst/>
            </c:spPr>
            <c:extLst>
              <c:ext xmlns:c16="http://schemas.microsoft.com/office/drawing/2014/chart" uri="{C3380CC4-5D6E-409C-BE32-E72D297353CC}">
                <c16:uniqueId val="{00000000-1F1C-4317-AA02-0687081AA456}"/>
              </c:ext>
            </c:extLst>
          </c:dPt>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Foglio1!$B$1:$B$1</c:f>
              <c:strCache>
                <c:ptCount val="1"/>
                <c:pt idx="0">
                  <c:v>POPOLAZIONE LOMBARDA</c:v>
                </c:pt>
              </c:strCache>
            </c:strRef>
          </c:cat>
          <c:val>
            <c:numRef>
              <c:f>Foglio1!$B$2:$B$2</c:f>
              <c:numCache>
                <c:formatCode>0</c:formatCode>
                <c:ptCount val="1"/>
                <c:pt idx="0">
                  <c:v>18</c:v>
                </c:pt>
              </c:numCache>
            </c:numRef>
          </c:val>
          <c:extLst>
            <c:ext xmlns:c16="http://schemas.microsoft.com/office/drawing/2014/chart" uri="{C3380CC4-5D6E-409C-BE32-E72D297353CC}">
              <c16:uniqueId val="{00000000-4876-4278-A974-7506FBCCD32B}"/>
            </c:ext>
          </c:extLst>
        </c:ser>
        <c:dLbls>
          <c:dLblPos val="ctr"/>
          <c:showLegendKey val="0"/>
          <c:showVal val="1"/>
          <c:showCatName val="0"/>
          <c:showSerName val="0"/>
          <c:showPercent val="0"/>
          <c:showBubbleSize val="0"/>
        </c:dLbls>
        <c:gapWidth val="150"/>
        <c:overlap val="100"/>
        <c:axId val="400939240"/>
        <c:axId val="400939632"/>
        <c:extLst/>
      </c:barChart>
      <c:catAx>
        <c:axId val="400939240"/>
        <c:scaling>
          <c:orientation val="minMax"/>
        </c:scaling>
        <c:delete val="1"/>
        <c:axPos val="b"/>
        <c:numFmt formatCode="General" sourceLinked="1"/>
        <c:majorTickMark val="out"/>
        <c:minorTickMark val="none"/>
        <c:tickLblPos val="high"/>
        <c:crossAx val="400939632"/>
        <c:crosses val="autoZero"/>
        <c:auto val="1"/>
        <c:lblAlgn val="ctr"/>
        <c:lblOffset val="100"/>
        <c:noMultiLvlLbl val="0"/>
      </c:catAx>
      <c:valAx>
        <c:axId val="400939632"/>
        <c:scaling>
          <c:orientation val="minMax"/>
          <c:max val="100"/>
          <c:min val="0"/>
        </c:scaling>
        <c:delete val="1"/>
        <c:axPos val="l"/>
        <c:numFmt formatCode="0" sourceLinked="1"/>
        <c:majorTickMark val="out"/>
        <c:minorTickMark val="none"/>
        <c:tickLblPos val="nextTo"/>
        <c:crossAx val="400939240"/>
        <c:crosses val="autoZero"/>
        <c:crossBetween val="between"/>
      </c:valAx>
      <c:spPr>
        <a:noFill/>
        <a:ln>
          <a:noFill/>
        </a:ln>
        <a:effectLst/>
      </c:spPr>
    </c:plotArea>
    <c:legend>
      <c:legendPos val="l"/>
      <c:layout>
        <c:manualLayout>
          <c:xMode val="edge"/>
          <c:yMode val="edge"/>
          <c:x val="0.16305762194796558"/>
          <c:y val="2.8301288522366657E-3"/>
          <c:w val="0.37021462506007879"/>
          <c:h val="0.99540532557233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82531784149568987"/>
          <c:h val="0.78779674926080023"/>
        </c:manualLayout>
      </c:layout>
      <c:barChart>
        <c:barDir val="bar"/>
        <c:grouping val="clustered"/>
        <c:varyColors val="0"/>
        <c:ser>
          <c:idx val="0"/>
          <c:order val="0"/>
          <c:tx>
            <c:strRef>
              <c:f>Sheet1!$B$1</c:f>
              <c:strCache>
                <c:ptCount val="1"/>
                <c:pt idx="0">
                  <c:v>Aree di innovazione attuale</c:v>
                </c:pt>
              </c:strCache>
            </c:strRef>
          </c:tx>
          <c:spPr>
            <a:solidFill>
              <a:schemeClr val="tx2">
                <a:lumMod val="75000"/>
              </a:schemeClr>
            </a:solidFill>
            <a:ln>
              <a:noFill/>
            </a:ln>
            <a:effectLst/>
          </c:spPr>
          <c:invertIfNegative val="0"/>
          <c:dPt>
            <c:idx val="0"/>
            <c:invertIfNegative val="0"/>
            <c:bubble3D val="0"/>
            <c:spPr>
              <a:solidFill>
                <a:schemeClr val="tx2">
                  <a:lumMod val="75000"/>
                </a:schemeClr>
              </a:solidFill>
              <a:ln>
                <a:noFill/>
              </a:ln>
              <a:effectLst/>
            </c:spPr>
            <c:extLst>
              <c:ext xmlns:c16="http://schemas.microsoft.com/office/drawing/2014/chart" uri="{C3380CC4-5D6E-409C-BE32-E72D297353CC}">
                <c16:uniqueId val="{00000001-0CC4-49A3-93A9-E144731373B0}"/>
              </c:ext>
            </c:extLst>
          </c:dPt>
          <c:dPt>
            <c:idx val="1"/>
            <c:invertIfNegative val="0"/>
            <c:bubble3D val="0"/>
            <c:spPr>
              <a:solidFill>
                <a:schemeClr val="tx2">
                  <a:lumMod val="75000"/>
                </a:schemeClr>
              </a:solidFill>
              <a:ln>
                <a:noFill/>
              </a:ln>
              <a:effectLst/>
            </c:spPr>
            <c:extLst>
              <c:ext xmlns:c16="http://schemas.microsoft.com/office/drawing/2014/chart" uri="{C3380CC4-5D6E-409C-BE32-E72D297353CC}">
                <c16:uniqueId val="{00000003-0CC4-49A3-93A9-E144731373B0}"/>
              </c:ext>
            </c:extLst>
          </c:dPt>
          <c:dPt>
            <c:idx val="2"/>
            <c:invertIfNegative val="0"/>
            <c:bubble3D val="0"/>
            <c:spPr>
              <a:solidFill>
                <a:schemeClr val="tx2">
                  <a:lumMod val="75000"/>
                </a:schemeClr>
              </a:solidFill>
              <a:ln>
                <a:noFill/>
              </a:ln>
              <a:effectLst/>
            </c:spPr>
            <c:extLst>
              <c:ext xmlns:c16="http://schemas.microsoft.com/office/drawing/2014/chart" uri="{C3380CC4-5D6E-409C-BE32-E72D297353CC}">
                <c16:uniqueId val="{00000005-0CC4-49A3-93A9-E144731373B0}"/>
              </c:ext>
            </c:extLst>
          </c:dPt>
          <c:dPt>
            <c:idx val="25"/>
            <c:invertIfNegative val="0"/>
            <c:bubble3D val="0"/>
            <c:extLst>
              <c:ext xmlns:c16="http://schemas.microsoft.com/office/drawing/2014/chart" uri="{C3380CC4-5D6E-409C-BE32-E72D297353CC}">
                <c16:uniqueId val="{00000008-0CC4-49A3-93A9-E144731373B0}"/>
              </c:ext>
            </c:extLst>
          </c:dPt>
          <c:dPt>
            <c:idx val="26"/>
            <c:invertIfNegative val="0"/>
            <c:bubble3D val="0"/>
            <c:extLst>
              <c:ext xmlns:c16="http://schemas.microsoft.com/office/drawing/2014/chart" uri="{C3380CC4-5D6E-409C-BE32-E72D297353CC}">
                <c16:uniqueId val="{00000009-0CC4-49A3-93A9-E144731373B0}"/>
              </c:ext>
            </c:extLst>
          </c:dPt>
          <c:dPt>
            <c:idx val="29"/>
            <c:invertIfNegative val="0"/>
            <c:bubble3D val="0"/>
            <c:extLst>
              <c:ext xmlns:c16="http://schemas.microsoft.com/office/drawing/2014/chart" uri="{C3380CC4-5D6E-409C-BE32-E72D297353CC}">
                <c16:uniqueId val="{0000000A-0CC4-49A3-93A9-E144731373B0}"/>
              </c:ext>
            </c:extLst>
          </c:dPt>
          <c:dPt>
            <c:idx val="31"/>
            <c:invertIfNegative val="0"/>
            <c:bubble3D val="0"/>
            <c:extLst>
              <c:ext xmlns:c16="http://schemas.microsoft.com/office/drawing/2014/chart" uri="{C3380CC4-5D6E-409C-BE32-E72D297353CC}">
                <c16:uniqueId val="{0000000B-0CC4-49A3-93A9-E144731373B0}"/>
              </c:ext>
            </c:extLst>
          </c:dPt>
          <c:dPt>
            <c:idx val="33"/>
            <c:invertIfNegative val="0"/>
            <c:bubble3D val="0"/>
            <c:extLst>
              <c:ext xmlns:c16="http://schemas.microsoft.com/office/drawing/2014/chart" uri="{C3380CC4-5D6E-409C-BE32-E72D297353CC}">
                <c16:uniqueId val="{0000000C-0CC4-49A3-93A9-E144731373B0}"/>
              </c:ext>
            </c:extLst>
          </c:dPt>
          <c:dPt>
            <c:idx val="34"/>
            <c:invertIfNegative val="0"/>
            <c:bubble3D val="0"/>
            <c:extLst>
              <c:ext xmlns:c16="http://schemas.microsoft.com/office/drawing/2014/chart" uri="{C3380CC4-5D6E-409C-BE32-E72D297353CC}">
                <c16:uniqueId val="{0000000D-0CC4-49A3-93A9-E144731373B0}"/>
              </c:ext>
            </c:extLst>
          </c:dPt>
          <c:dPt>
            <c:idx val="35"/>
            <c:invertIfNegative val="0"/>
            <c:bubble3D val="0"/>
            <c:extLst>
              <c:ext xmlns:c16="http://schemas.microsoft.com/office/drawing/2014/chart" uri="{C3380CC4-5D6E-409C-BE32-E72D297353CC}">
                <c16:uniqueId val="{0000000E-0CC4-49A3-93A9-E144731373B0}"/>
              </c:ext>
            </c:extLst>
          </c:dPt>
          <c:dPt>
            <c:idx val="36"/>
            <c:invertIfNegative val="0"/>
            <c:bubble3D val="0"/>
            <c:extLst>
              <c:ext xmlns:c16="http://schemas.microsoft.com/office/drawing/2014/chart" uri="{C3380CC4-5D6E-409C-BE32-E72D297353CC}">
                <c16:uniqueId val="{0000000F-0CC4-49A3-93A9-E144731373B0}"/>
              </c:ext>
            </c:extLst>
          </c:dPt>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400"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7"/>
                <c:pt idx="0">
                  <c:v>  Utilizzo di energia da fonti rinnovabili</c:v>
                </c:pt>
                <c:pt idx="1">
                  <c:v>  Sviluppo sostenibile della filiera agroalimentare</c:v>
                </c:pt>
                <c:pt idx="2">
                  <c:v>  Sviluppo di Comunita' Energetiche Rinnovabili</c:v>
                </c:pt>
                <c:pt idx="3">
                  <c:v>  Applicazione della ricerca scientifica nel settore agricolo/zootecnico</c:v>
                </c:pt>
                <c:pt idx="4">
                  <c:v>  Applicazione dei principi di economia circolare</c:v>
                </c:pt>
                <c:pt idx="5">
                  <c:v>  Offerta di servizi di mobilita' elettrica</c:v>
                </c:pt>
                <c:pt idx="6">
                  <c:v>  Utilizzo dell'Intelligenza Artificiale e della robotica nei settori produttivi</c:v>
                </c:pt>
              </c:strCache>
            </c:strRef>
          </c:cat>
          <c:val>
            <c:numRef>
              <c:f>Sheet1!$B$2:$B$9</c:f>
              <c:numCache>
                <c:formatCode>0</c:formatCode>
                <c:ptCount val="7"/>
                <c:pt idx="0">
                  <c:v>41</c:v>
                </c:pt>
                <c:pt idx="1">
                  <c:v>27</c:v>
                </c:pt>
                <c:pt idx="2">
                  <c:v>26</c:v>
                </c:pt>
                <c:pt idx="3">
                  <c:v>16</c:v>
                </c:pt>
                <c:pt idx="4">
                  <c:v>14</c:v>
                </c:pt>
                <c:pt idx="5">
                  <c:v>13</c:v>
                </c:pt>
                <c:pt idx="6">
                  <c:v>11</c:v>
                </c:pt>
              </c:numCache>
            </c:numRef>
          </c:val>
          <c:extLst>
            <c:ext xmlns:c16="http://schemas.microsoft.com/office/drawing/2014/chart" uri="{C3380CC4-5D6E-409C-BE32-E72D297353CC}">
              <c16:uniqueId val="{00000011-0CC4-49A3-93A9-E144731373B0}"/>
            </c:ext>
          </c:extLst>
        </c:ser>
        <c:ser>
          <c:idx val="1"/>
          <c:order val="1"/>
          <c:tx>
            <c:strRef>
              <c:f>Sheet1!$C$1</c:f>
              <c:strCache>
                <c:ptCount val="1"/>
                <c:pt idx="0">
                  <c:v>Aree di innovazione futura</c:v>
                </c:pt>
              </c:strCache>
            </c:strRef>
          </c:tx>
          <c:spPr>
            <a:solidFill>
              <a:schemeClr val="bg2">
                <a:lumMod val="50000"/>
                <a:lumOff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7"/>
                <c:pt idx="0">
                  <c:v>  Utilizzo di energia da fonti rinnovabili</c:v>
                </c:pt>
                <c:pt idx="1">
                  <c:v>  Sviluppo sostenibile della filiera agroalimentare</c:v>
                </c:pt>
                <c:pt idx="2">
                  <c:v>  Sviluppo di Comunita' Energetiche Rinnovabili</c:v>
                </c:pt>
                <c:pt idx="3">
                  <c:v>  Applicazione della ricerca scientifica nel settore agricolo/zootecnico</c:v>
                </c:pt>
                <c:pt idx="4">
                  <c:v>  Applicazione dei principi di economia circolare</c:v>
                </c:pt>
                <c:pt idx="5">
                  <c:v>  Offerta di servizi di mobilita' elettrica</c:v>
                </c:pt>
                <c:pt idx="6">
                  <c:v>  Utilizzo dell'Intelligenza Artificiale e della robotica nei settori produttivi</c:v>
                </c:pt>
              </c:strCache>
            </c:strRef>
          </c:cat>
          <c:val>
            <c:numRef>
              <c:f>Sheet1!$C$2:$C$9</c:f>
              <c:numCache>
                <c:formatCode>0</c:formatCode>
                <c:ptCount val="7"/>
                <c:pt idx="0">
                  <c:v>55.06</c:v>
                </c:pt>
                <c:pt idx="1">
                  <c:v>23.4</c:v>
                </c:pt>
                <c:pt idx="2">
                  <c:v>41.98</c:v>
                </c:pt>
                <c:pt idx="3">
                  <c:v>18.64</c:v>
                </c:pt>
                <c:pt idx="4">
                  <c:v>21.51</c:v>
                </c:pt>
                <c:pt idx="5">
                  <c:v>21.15</c:v>
                </c:pt>
                <c:pt idx="6">
                  <c:v>11.55</c:v>
                </c:pt>
              </c:numCache>
            </c:numRef>
          </c:val>
          <c:extLst>
            <c:ext xmlns:c16="http://schemas.microsoft.com/office/drawing/2014/chart" uri="{C3380CC4-5D6E-409C-BE32-E72D297353CC}">
              <c16:uniqueId val="{00000012-0CC4-49A3-93A9-E144731373B0}"/>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legend>
      <c:legendPos val="b"/>
      <c:layout>
        <c:manualLayout>
          <c:xMode val="edge"/>
          <c:yMode val="edge"/>
          <c:x val="1.6916582727077183E-2"/>
          <c:y val="0.8512930574895663"/>
          <c:w val="0.90870273133739277"/>
          <c:h val="9.8899956835579825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it-IT"/>
        </a:p>
      </c:txPr>
    </c:legend>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57778015229553603"/>
          <c:h val="0.79419524484834103"/>
        </c:manualLayout>
      </c:layout>
      <c:barChart>
        <c:barDir val="bar"/>
        <c:grouping val="clustered"/>
        <c:varyColors val="0"/>
        <c:ser>
          <c:idx val="0"/>
          <c:order val="0"/>
          <c:tx>
            <c:strRef>
              <c:f>Sheet1!$B$1</c:f>
              <c:strCache>
                <c:ptCount val="1"/>
                <c:pt idx="0">
                  <c:v>Aree di innovazione attuale</c:v>
                </c:pt>
              </c:strCache>
            </c:strRef>
          </c:tx>
          <c:spPr>
            <a:solidFill>
              <a:srgbClr val="168382"/>
            </a:solidFill>
            <a:ln>
              <a:noFill/>
            </a:ln>
            <a:effectLst/>
          </c:spPr>
          <c:invertIfNegative val="0"/>
          <c:dPt>
            <c:idx val="0"/>
            <c:invertIfNegative val="0"/>
            <c:bubble3D val="0"/>
            <c:spPr>
              <a:solidFill>
                <a:srgbClr val="168382"/>
              </a:solidFill>
              <a:ln>
                <a:noFill/>
              </a:ln>
              <a:effectLst/>
            </c:spPr>
            <c:extLst>
              <c:ext xmlns:c16="http://schemas.microsoft.com/office/drawing/2014/chart" uri="{C3380CC4-5D6E-409C-BE32-E72D297353CC}">
                <c16:uniqueId val="{00000001-B21E-4C75-ADBE-67DE62C58C70}"/>
              </c:ext>
            </c:extLst>
          </c:dPt>
          <c:dPt>
            <c:idx val="1"/>
            <c:invertIfNegative val="0"/>
            <c:bubble3D val="0"/>
            <c:spPr>
              <a:solidFill>
                <a:srgbClr val="168382"/>
              </a:solidFill>
              <a:ln>
                <a:noFill/>
              </a:ln>
              <a:effectLst/>
            </c:spPr>
            <c:extLst>
              <c:ext xmlns:c16="http://schemas.microsoft.com/office/drawing/2014/chart" uri="{C3380CC4-5D6E-409C-BE32-E72D297353CC}">
                <c16:uniqueId val="{00000003-B21E-4C75-ADBE-67DE62C58C70}"/>
              </c:ext>
            </c:extLst>
          </c:dPt>
          <c:dPt>
            <c:idx val="2"/>
            <c:invertIfNegative val="0"/>
            <c:bubble3D val="0"/>
            <c:spPr>
              <a:solidFill>
                <a:srgbClr val="168382"/>
              </a:solidFill>
              <a:ln>
                <a:noFill/>
              </a:ln>
              <a:effectLst/>
            </c:spPr>
            <c:extLst>
              <c:ext xmlns:c16="http://schemas.microsoft.com/office/drawing/2014/chart" uri="{C3380CC4-5D6E-409C-BE32-E72D297353CC}">
                <c16:uniqueId val="{00000005-B21E-4C75-ADBE-67DE62C58C70}"/>
              </c:ext>
            </c:extLst>
          </c:dPt>
          <c:dPt>
            <c:idx val="25"/>
            <c:invertIfNegative val="0"/>
            <c:bubble3D val="0"/>
            <c:extLst>
              <c:ext xmlns:c16="http://schemas.microsoft.com/office/drawing/2014/chart" uri="{C3380CC4-5D6E-409C-BE32-E72D297353CC}">
                <c16:uniqueId val="{00000006-B21E-4C75-ADBE-67DE62C58C70}"/>
              </c:ext>
            </c:extLst>
          </c:dPt>
          <c:dPt>
            <c:idx val="26"/>
            <c:invertIfNegative val="0"/>
            <c:bubble3D val="0"/>
            <c:extLst>
              <c:ext xmlns:c16="http://schemas.microsoft.com/office/drawing/2014/chart" uri="{C3380CC4-5D6E-409C-BE32-E72D297353CC}">
                <c16:uniqueId val="{00000007-B21E-4C75-ADBE-67DE62C58C70}"/>
              </c:ext>
            </c:extLst>
          </c:dPt>
          <c:dPt>
            <c:idx val="29"/>
            <c:invertIfNegative val="0"/>
            <c:bubble3D val="0"/>
            <c:extLst>
              <c:ext xmlns:c16="http://schemas.microsoft.com/office/drawing/2014/chart" uri="{C3380CC4-5D6E-409C-BE32-E72D297353CC}">
                <c16:uniqueId val="{00000008-B21E-4C75-ADBE-67DE62C58C70}"/>
              </c:ext>
            </c:extLst>
          </c:dPt>
          <c:dPt>
            <c:idx val="31"/>
            <c:invertIfNegative val="0"/>
            <c:bubble3D val="0"/>
            <c:extLst>
              <c:ext xmlns:c16="http://schemas.microsoft.com/office/drawing/2014/chart" uri="{C3380CC4-5D6E-409C-BE32-E72D297353CC}">
                <c16:uniqueId val="{00000009-B21E-4C75-ADBE-67DE62C58C70}"/>
              </c:ext>
            </c:extLst>
          </c:dPt>
          <c:dPt>
            <c:idx val="33"/>
            <c:invertIfNegative val="0"/>
            <c:bubble3D val="0"/>
            <c:extLst>
              <c:ext xmlns:c16="http://schemas.microsoft.com/office/drawing/2014/chart" uri="{C3380CC4-5D6E-409C-BE32-E72D297353CC}">
                <c16:uniqueId val="{0000000A-B21E-4C75-ADBE-67DE62C58C70}"/>
              </c:ext>
            </c:extLst>
          </c:dPt>
          <c:dPt>
            <c:idx val="34"/>
            <c:invertIfNegative val="0"/>
            <c:bubble3D val="0"/>
            <c:extLst>
              <c:ext xmlns:c16="http://schemas.microsoft.com/office/drawing/2014/chart" uri="{C3380CC4-5D6E-409C-BE32-E72D297353CC}">
                <c16:uniqueId val="{0000000B-B21E-4C75-ADBE-67DE62C58C70}"/>
              </c:ext>
            </c:extLst>
          </c:dPt>
          <c:dPt>
            <c:idx val="35"/>
            <c:invertIfNegative val="0"/>
            <c:bubble3D val="0"/>
            <c:extLst>
              <c:ext xmlns:c16="http://schemas.microsoft.com/office/drawing/2014/chart" uri="{C3380CC4-5D6E-409C-BE32-E72D297353CC}">
                <c16:uniqueId val="{0000000C-B21E-4C75-ADBE-67DE62C58C70}"/>
              </c:ext>
            </c:extLst>
          </c:dPt>
          <c:dPt>
            <c:idx val="36"/>
            <c:invertIfNegative val="0"/>
            <c:bubble3D val="0"/>
            <c:extLst>
              <c:ext xmlns:c16="http://schemas.microsoft.com/office/drawing/2014/chart" uri="{C3380CC4-5D6E-409C-BE32-E72D297353CC}">
                <c16:uniqueId val="{0000000D-B21E-4C75-ADBE-67DE62C58C70}"/>
              </c:ext>
            </c:extLst>
          </c:dPt>
          <c:cat>
            <c:strRef>
              <c:f>Sheet1!$A$2:$A$8</c:f>
              <c:strCache>
                <c:ptCount val="7"/>
                <c:pt idx="0">
                  <c:v>  Utilizzo di energia da fonti rinnovabili</c:v>
                </c:pt>
                <c:pt idx="1">
                  <c:v>  Sviluppo sostenibile della filiera agroalimentare</c:v>
                </c:pt>
                <c:pt idx="2">
                  <c:v>  Sviluppo di Comunita' Energetiche Rinnovabili</c:v>
                </c:pt>
                <c:pt idx="3">
                  <c:v>  Applicazione della ricerca scientifica nel settore agricolo/zootecnico</c:v>
                </c:pt>
                <c:pt idx="4">
                  <c:v>  Applicazione dei principi di economia circolare</c:v>
                </c:pt>
                <c:pt idx="5">
                  <c:v>  Offerta di servizi di mobilita' elettrica</c:v>
                </c:pt>
                <c:pt idx="6">
                  <c:v>  Utilizzo dell'Intelligenza Artificiale e della robotica nei settori produttivi</c:v>
                </c:pt>
              </c:strCache>
            </c:strRef>
          </c:cat>
          <c:val>
            <c:numRef>
              <c:f>Sheet1!$B$2:$B$8</c:f>
              <c:numCache>
                <c:formatCode>General</c:formatCode>
                <c:ptCount val="7"/>
                <c:pt idx="0">
                  <c:v>17</c:v>
                </c:pt>
                <c:pt idx="1">
                  <c:v>15</c:v>
                </c:pt>
                <c:pt idx="2">
                  <c:v>13</c:v>
                </c:pt>
                <c:pt idx="3">
                  <c:v>13</c:v>
                </c:pt>
                <c:pt idx="4">
                  <c:v>13</c:v>
                </c:pt>
                <c:pt idx="5">
                  <c:v>8</c:v>
                </c:pt>
                <c:pt idx="6">
                  <c:v>12</c:v>
                </c:pt>
              </c:numCache>
            </c:numRef>
          </c:val>
          <c:extLst>
            <c:ext xmlns:c16="http://schemas.microsoft.com/office/drawing/2014/chart" uri="{C3380CC4-5D6E-409C-BE32-E72D297353CC}">
              <c16:uniqueId val="{0000000E-B21E-4C75-ADBE-67DE62C58C70}"/>
            </c:ext>
          </c:extLst>
        </c:ser>
        <c:ser>
          <c:idx val="1"/>
          <c:order val="1"/>
          <c:tx>
            <c:strRef>
              <c:f>Sheet1!$C$1</c:f>
              <c:strCache>
                <c:ptCount val="1"/>
                <c:pt idx="0">
                  <c:v>Aree di innovazione futura</c:v>
                </c:pt>
              </c:strCache>
            </c:strRef>
          </c:tx>
          <c:spPr>
            <a:solidFill>
              <a:srgbClr val="52B1DD"/>
            </a:solidFill>
            <a:ln>
              <a:noFill/>
            </a:ln>
            <a:effectLst/>
          </c:spPr>
          <c:invertIfNegative val="0"/>
          <c:cat>
            <c:strRef>
              <c:f>Sheet1!$A$2:$A$8</c:f>
              <c:strCache>
                <c:ptCount val="7"/>
                <c:pt idx="0">
                  <c:v>  Utilizzo di energia da fonti rinnovabili</c:v>
                </c:pt>
                <c:pt idx="1">
                  <c:v>  Sviluppo sostenibile della filiera agroalimentare</c:v>
                </c:pt>
                <c:pt idx="2">
                  <c:v>  Sviluppo di Comunita' Energetiche Rinnovabili</c:v>
                </c:pt>
                <c:pt idx="3">
                  <c:v>  Applicazione della ricerca scientifica nel settore agricolo/zootecnico</c:v>
                </c:pt>
                <c:pt idx="4">
                  <c:v>  Applicazione dei principi di economia circolare</c:v>
                </c:pt>
                <c:pt idx="5">
                  <c:v>  Offerta di servizi di mobilita' elettrica</c:v>
                </c:pt>
                <c:pt idx="6">
                  <c:v>  Utilizzo dell'Intelligenza Artificiale e della robotica nei settori produttivi</c:v>
                </c:pt>
              </c:strCache>
            </c:strRef>
          </c:cat>
          <c:val>
            <c:numRef>
              <c:f>Sheet1!$C$2:$C$8</c:f>
              <c:numCache>
                <c:formatCode>General</c:formatCode>
                <c:ptCount val="7"/>
                <c:pt idx="0">
                  <c:v>20</c:v>
                </c:pt>
                <c:pt idx="1">
                  <c:v>16</c:v>
                </c:pt>
                <c:pt idx="2">
                  <c:v>21</c:v>
                </c:pt>
                <c:pt idx="3">
                  <c:v>14</c:v>
                </c:pt>
                <c:pt idx="4">
                  <c:v>20</c:v>
                </c:pt>
                <c:pt idx="5">
                  <c:v>18</c:v>
                </c:pt>
                <c:pt idx="6">
                  <c:v>14</c:v>
                </c:pt>
              </c:numCache>
            </c:numRef>
          </c:val>
          <c:extLst>
            <c:ext xmlns:c16="http://schemas.microsoft.com/office/drawing/2014/chart" uri="{C3380CC4-5D6E-409C-BE32-E72D297353CC}">
              <c16:uniqueId val="{0000000F-B21E-4C75-ADBE-67DE62C58C70}"/>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30"/>
          <c:min val="0"/>
        </c:scaling>
        <c:delete val="1"/>
        <c:axPos val="t"/>
        <c:numFmt formatCode="General" sourceLinked="1"/>
        <c:majorTickMark val="out"/>
        <c:minorTickMark val="none"/>
        <c:tickLblPos val="nextTo"/>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rgbClr val="009D9C"/>
            </a:solidFill>
            <a:ln>
              <a:noFill/>
            </a:ln>
            <a:effectLst/>
          </c:spPr>
          <c:invertIfNegative val="0"/>
          <c:dPt>
            <c:idx val="1"/>
            <c:invertIfNegative val="0"/>
            <c:bubble3D val="0"/>
            <c:spPr>
              <a:solidFill>
                <a:srgbClr val="009D9C"/>
              </a:solidFill>
              <a:ln>
                <a:noFill/>
              </a:ln>
              <a:effectLst/>
            </c:spPr>
            <c:extLst>
              <c:ext xmlns:c16="http://schemas.microsoft.com/office/drawing/2014/chart" uri="{C3380CC4-5D6E-409C-BE32-E72D297353CC}">
                <c16:uniqueId val="{00000001-4FEB-40D0-BDD6-15F8580E65A8}"/>
              </c:ext>
            </c:extLst>
          </c:dPt>
          <c:dPt>
            <c:idx val="2"/>
            <c:invertIfNegative val="0"/>
            <c:bubble3D val="0"/>
            <c:spPr>
              <a:solidFill>
                <a:srgbClr val="009D9C"/>
              </a:solidFill>
              <a:ln>
                <a:noFill/>
              </a:ln>
              <a:effectLst/>
            </c:spPr>
            <c:extLst>
              <c:ext xmlns:c16="http://schemas.microsoft.com/office/drawing/2014/chart" uri="{C3380CC4-5D6E-409C-BE32-E72D297353CC}">
                <c16:uniqueId val="{00000003-4FEB-40D0-BDD6-15F8580E65A8}"/>
              </c:ext>
            </c:extLst>
          </c:dPt>
          <c:dPt>
            <c:idx val="3"/>
            <c:invertIfNegative val="0"/>
            <c:bubble3D val="0"/>
            <c:spPr>
              <a:solidFill>
                <a:schemeClr val="bg1">
                  <a:lumMod val="65000"/>
                </a:schemeClr>
              </a:solidFill>
              <a:ln>
                <a:noFill/>
              </a:ln>
              <a:effectLst/>
            </c:spPr>
            <c:extLst>
              <c:ext xmlns:c16="http://schemas.microsoft.com/office/drawing/2014/chart" uri="{C3380CC4-5D6E-409C-BE32-E72D297353CC}">
                <c16:uniqueId val="{00000005-4FEB-40D0-BDD6-15F8580E65A8}"/>
              </c:ext>
            </c:extLst>
          </c:dPt>
          <c:dPt>
            <c:idx val="25"/>
            <c:invertIfNegative val="0"/>
            <c:bubble3D val="0"/>
            <c:extLst>
              <c:ext xmlns:c16="http://schemas.microsoft.com/office/drawing/2014/chart" uri="{C3380CC4-5D6E-409C-BE32-E72D297353CC}">
                <c16:uniqueId val="{00000006-4FEB-40D0-BDD6-15F8580E65A8}"/>
              </c:ext>
            </c:extLst>
          </c:dPt>
          <c:dPt>
            <c:idx val="26"/>
            <c:invertIfNegative val="0"/>
            <c:bubble3D val="0"/>
            <c:extLst>
              <c:ext xmlns:c16="http://schemas.microsoft.com/office/drawing/2014/chart" uri="{C3380CC4-5D6E-409C-BE32-E72D297353CC}">
                <c16:uniqueId val="{00000007-4FEB-40D0-BDD6-15F8580E65A8}"/>
              </c:ext>
            </c:extLst>
          </c:dPt>
          <c:dPt>
            <c:idx val="29"/>
            <c:invertIfNegative val="0"/>
            <c:bubble3D val="0"/>
            <c:extLst>
              <c:ext xmlns:c16="http://schemas.microsoft.com/office/drawing/2014/chart" uri="{C3380CC4-5D6E-409C-BE32-E72D297353CC}">
                <c16:uniqueId val="{00000008-4FEB-40D0-BDD6-15F8580E65A8}"/>
              </c:ext>
            </c:extLst>
          </c:dPt>
          <c:dPt>
            <c:idx val="31"/>
            <c:invertIfNegative val="0"/>
            <c:bubble3D val="0"/>
            <c:extLst>
              <c:ext xmlns:c16="http://schemas.microsoft.com/office/drawing/2014/chart" uri="{C3380CC4-5D6E-409C-BE32-E72D297353CC}">
                <c16:uniqueId val="{00000009-4FEB-40D0-BDD6-15F8580E65A8}"/>
              </c:ext>
            </c:extLst>
          </c:dPt>
          <c:dPt>
            <c:idx val="33"/>
            <c:invertIfNegative val="0"/>
            <c:bubble3D val="0"/>
            <c:extLst>
              <c:ext xmlns:c16="http://schemas.microsoft.com/office/drawing/2014/chart" uri="{C3380CC4-5D6E-409C-BE32-E72D297353CC}">
                <c16:uniqueId val="{0000000A-4FEB-40D0-BDD6-15F8580E65A8}"/>
              </c:ext>
            </c:extLst>
          </c:dPt>
          <c:dPt>
            <c:idx val="34"/>
            <c:invertIfNegative val="0"/>
            <c:bubble3D val="0"/>
            <c:extLst>
              <c:ext xmlns:c16="http://schemas.microsoft.com/office/drawing/2014/chart" uri="{C3380CC4-5D6E-409C-BE32-E72D297353CC}">
                <c16:uniqueId val="{0000000B-4FEB-40D0-BDD6-15F8580E65A8}"/>
              </c:ext>
            </c:extLst>
          </c:dPt>
          <c:dPt>
            <c:idx val="35"/>
            <c:invertIfNegative val="0"/>
            <c:bubble3D val="0"/>
            <c:extLst>
              <c:ext xmlns:c16="http://schemas.microsoft.com/office/drawing/2014/chart" uri="{C3380CC4-5D6E-409C-BE32-E72D297353CC}">
                <c16:uniqueId val="{0000000C-4FEB-40D0-BDD6-15F8580E65A8}"/>
              </c:ext>
            </c:extLst>
          </c:dPt>
          <c:dPt>
            <c:idx val="36"/>
            <c:invertIfNegative val="0"/>
            <c:bubble3D val="0"/>
            <c:extLst>
              <c:ext xmlns:c16="http://schemas.microsoft.com/office/drawing/2014/chart" uri="{C3380CC4-5D6E-409C-BE32-E72D297353CC}">
                <c16:uniqueId val="{0000000D-4FEB-40D0-BDD6-15F8580E65A8}"/>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4"/>
                <c:pt idx="0">
                  <c:v>  Le aziende del territorio</c:v>
                </c:pt>
                <c:pt idx="1">
                  <c:v>  I consumatori, i cittadini</c:v>
                </c:pt>
                <c:pt idx="2">
                  <c:v>  La pubblica amministrazione locale</c:v>
                </c:pt>
                <c:pt idx="3">
                  <c:v>  Associazioni di categoria come Confartigiato, Coldiretti, Confindustria, ...</c:v>
                </c:pt>
              </c:strCache>
            </c:strRef>
          </c:cat>
          <c:val>
            <c:numRef>
              <c:f>Sheet1!$B$2:$B$7</c:f>
              <c:numCache>
                <c:formatCode>0</c:formatCode>
                <c:ptCount val="4"/>
                <c:pt idx="0">
                  <c:v>32.81</c:v>
                </c:pt>
                <c:pt idx="1">
                  <c:v>44.87</c:v>
                </c:pt>
                <c:pt idx="2">
                  <c:v>16.13</c:v>
                </c:pt>
                <c:pt idx="3">
                  <c:v>6.19</c:v>
                </c:pt>
              </c:numCache>
            </c:numRef>
          </c:val>
          <c:extLst>
            <c:ext xmlns:c16="http://schemas.microsoft.com/office/drawing/2014/chart" uri="{C3380CC4-5D6E-409C-BE32-E72D297353CC}">
              <c16:uniqueId val="{0000000E-4FEB-40D0-BDD6-15F8580E65A8}"/>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rgbClr val="009D9C"/>
            </a:solidFill>
            <a:ln>
              <a:noFill/>
            </a:ln>
            <a:effectLst/>
          </c:spPr>
          <c:invertIfNegative val="0"/>
          <c:dPt>
            <c:idx val="1"/>
            <c:invertIfNegative val="0"/>
            <c:bubble3D val="0"/>
            <c:spPr>
              <a:solidFill>
                <a:srgbClr val="009D9C"/>
              </a:solidFill>
              <a:ln>
                <a:noFill/>
              </a:ln>
              <a:effectLst/>
            </c:spPr>
            <c:extLst>
              <c:ext xmlns:c16="http://schemas.microsoft.com/office/drawing/2014/chart" uri="{C3380CC4-5D6E-409C-BE32-E72D297353CC}">
                <c16:uniqueId val="{00000001-AD0E-4217-A80B-70E723E515D2}"/>
              </c:ext>
            </c:extLst>
          </c:dPt>
          <c:dPt>
            <c:idx val="2"/>
            <c:invertIfNegative val="0"/>
            <c:bubble3D val="0"/>
            <c:spPr>
              <a:solidFill>
                <a:srgbClr val="009D9C"/>
              </a:solidFill>
              <a:ln>
                <a:noFill/>
              </a:ln>
              <a:effectLst/>
            </c:spPr>
            <c:extLst>
              <c:ext xmlns:c16="http://schemas.microsoft.com/office/drawing/2014/chart" uri="{C3380CC4-5D6E-409C-BE32-E72D297353CC}">
                <c16:uniqueId val="{00000003-AD0E-4217-A80B-70E723E515D2}"/>
              </c:ext>
            </c:extLst>
          </c:dPt>
          <c:dPt>
            <c:idx val="3"/>
            <c:invertIfNegative val="0"/>
            <c:bubble3D val="0"/>
            <c:spPr>
              <a:solidFill>
                <a:schemeClr val="bg1">
                  <a:lumMod val="65000"/>
                </a:schemeClr>
              </a:solidFill>
              <a:ln>
                <a:noFill/>
              </a:ln>
              <a:effectLst/>
            </c:spPr>
            <c:extLst>
              <c:ext xmlns:c16="http://schemas.microsoft.com/office/drawing/2014/chart" uri="{C3380CC4-5D6E-409C-BE32-E72D297353CC}">
                <c16:uniqueId val="{00000005-AD0E-4217-A80B-70E723E515D2}"/>
              </c:ext>
            </c:extLst>
          </c:dPt>
          <c:dPt>
            <c:idx val="25"/>
            <c:invertIfNegative val="0"/>
            <c:bubble3D val="0"/>
            <c:extLst>
              <c:ext xmlns:c16="http://schemas.microsoft.com/office/drawing/2014/chart" uri="{C3380CC4-5D6E-409C-BE32-E72D297353CC}">
                <c16:uniqueId val="{00000006-AD0E-4217-A80B-70E723E515D2}"/>
              </c:ext>
            </c:extLst>
          </c:dPt>
          <c:dPt>
            <c:idx val="26"/>
            <c:invertIfNegative val="0"/>
            <c:bubble3D val="0"/>
            <c:extLst>
              <c:ext xmlns:c16="http://schemas.microsoft.com/office/drawing/2014/chart" uri="{C3380CC4-5D6E-409C-BE32-E72D297353CC}">
                <c16:uniqueId val="{00000007-AD0E-4217-A80B-70E723E515D2}"/>
              </c:ext>
            </c:extLst>
          </c:dPt>
          <c:dPt>
            <c:idx val="29"/>
            <c:invertIfNegative val="0"/>
            <c:bubble3D val="0"/>
            <c:extLst>
              <c:ext xmlns:c16="http://schemas.microsoft.com/office/drawing/2014/chart" uri="{C3380CC4-5D6E-409C-BE32-E72D297353CC}">
                <c16:uniqueId val="{00000008-AD0E-4217-A80B-70E723E515D2}"/>
              </c:ext>
            </c:extLst>
          </c:dPt>
          <c:dPt>
            <c:idx val="31"/>
            <c:invertIfNegative val="0"/>
            <c:bubble3D val="0"/>
            <c:extLst>
              <c:ext xmlns:c16="http://schemas.microsoft.com/office/drawing/2014/chart" uri="{C3380CC4-5D6E-409C-BE32-E72D297353CC}">
                <c16:uniqueId val="{00000009-AD0E-4217-A80B-70E723E515D2}"/>
              </c:ext>
            </c:extLst>
          </c:dPt>
          <c:dPt>
            <c:idx val="33"/>
            <c:invertIfNegative val="0"/>
            <c:bubble3D val="0"/>
            <c:extLst>
              <c:ext xmlns:c16="http://schemas.microsoft.com/office/drawing/2014/chart" uri="{C3380CC4-5D6E-409C-BE32-E72D297353CC}">
                <c16:uniqueId val="{0000000A-AD0E-4217-A80B-70E723E515D2}"/>
              </c:ext>
            </c:extLst>
          </c:dPt>
          <c:dPt>
            <c:idx val="34"/>
            <c:invertIfNegative val="0"/>
            <c:bubble3D val="0"/>
            <c:extLst>
              <c:ext xmlns:c16="http://schemas.microsoft.com/office/drawing/2014/chart" uri="{C3380CC4-5D6E-409C-BE32-E72D297353CC}">
                <c16:uniqueId val="{0000000B-AD0E-4217-A80B-70E723E515D2}"/>
              </c:ext>
            </c:extLst>
          </c:dPt>
          <c:dPt>
            <c:idx val="35"/>
            <c:invertIfNegative val="0"/>
            <c:bubble3D val="0"/>
            <c:extLst>
              <c:ext xmlns:c16="http://schemas.microsoft.com/office/drawing/2014/chart" uri="{C3380CC4-5D6E-409C-BE32-E72D297353CC}">
                <c16:uniqueId val="{0000000C-AD0E-4217-A80B-70E723E515D2}"/>
              </c:ext>
            </c:extLst>
          </c:dPt>
          <c:dPt>
            <c:idx val="36"/>
            <c:invertIfNegative val="0"/>
            <c:bubble3D val="0"/>
            <c:extLst>
              <c:ext xmlns:c16="http://schemas.microsoft.com/office/drawing/2014/chart" uri="{C3380CC4-5D6E-409C-BE32-E72D297353CC}">
                <c16:uniqueId val="{0000000D-AD0E-4217-A80B-70E723E515D2}"/>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4"/>
                <c:pt idx="0">
                  <c:v>  Le aziende del territorio</c:v>
                </c:pt>
                <c:pt idx="1">
                  <c:v>  I consumatori, i cittadini</c:v>
                </c:pt>
                <c:pt idx="2">
                  <c:v>  La pubblica amministrazione locale</c:v>
                </c:pt>
                <c:pt idx="3">
                  <c:v>  Associazioni di categoria come Confartigiato, Coldiretti, Confindustria, ...</c:v>
                </c:pt>
              </c:strCache>
            </c:strRef>
          </c:cat>
          <c:val>
            <c:numRef>
              <c:f>Sheet1!$B$2:$B$7</c:f>
              <c:numCache>
                <c:formatCode>0</c:formatCode>
                <c:ptCount val="4"/>
                <c:pt idx="0">
                  <c:v>42.23</c:v>
                </c:pt>
                <c:pt idx="1">
                  <c:v>41.76</c:v>
                </c:pt>
                <c:pt idx="2">
                  <c:v>8.9</c:v>
                </c:pt>
                <c:pt idx="3">
                  <c:v>7.1</c:v>
                </c:pt>
              </c:numCache>
            </c:numRef>
          </c:val>
          <c:extLst>
            <c:ext xmlns:c16="http://schemas.microsoft.com/office/drawing/2014/chart" uri="{C3380CC4-5D6E-409C-BE32-E72D297353CC}">
              <c16:uniqueId val="{0000000E-AD0E-4217-A80B-70E723E515D2}"/>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rgbClr val="009D9C"/>
            </a:solidFill>
            <a:ln>
              <a:noFill/>
            </a:ln>
            <a:effectLst/>
          </c:spPr>
          <c:invertIfNegative val="0"/>
          <c:dPt>
            <c:idx val="1"/>
            <c:invertIfNegative val="0"/>
            <c:bubble3D val="0"/>
            <c:spPr>
              <a:solidFill>
                <a:srgbClr val="009D9C"/>
              </a:solidFill>
              <a:ln>
                <a:noFill/>
              </a:ln>
              <a:effectLst/>
            </c:spPr>
            <c:extLst>
              <c:ext xmlns:c16="http://schemas.microsoft.com/office/drawing/2014/chart" uri="{C3380CC4-5D6E-409C-BE32-E72D297353CC}">
                <c16:uniqueId val="{00000001-DE01-44C0-8EA8-0386475BE34C}"/>
              </c:ext>
            </c:extLst>
          </c:dPt>
          <c:dPt>
            <c:idx val="2"/>
            <c:invertIfNegative val="0"/>
            <c:bubble3D val="0"/>
            <c:spPr>
              <a:solidFill>
                <a:srgbClr val="009D9C"/>
              </a:solidFill>
              <a:ln>
                <a:noFill/>
              </a:ln>
              <a:effectLst/>
            </c:spPr>
            <c:extLst>
              <c:ext xmlns:c16="http://schemas.microsoft.com/office/drawing/2014/chart" uri="{C3380CC4-5D6E-409C-BE32-E72D297353CC}">
                <c16:uniqueId val="{00000003-DE01-44C0-8EA8-0386475BE34C}"/>
              </c:ext>
            </c:extLst>
          </c:dPt>
          <c:dPt>
            <c:idx val="3"/>
            <c:invertIfNegative val="0"/>
            <c:bubble3D val="0"/>
            <c:spPr>
              <a:solidFill>
                <a:schemeClr val="bg1">
                  <a:lumMod val="65000"/>
                </a:schemeClr>
              </a:solidFill>
              <a:ln>
                <a:noFill/>
              </a:ln>
              <a:effectLst/>
            </c:spPr>
            <c:extLst>
              <c:ext xmlns:c16="http://schemas.microsoft.com/office/drawing/2014/chart" uri="{C3380CC4-5D6E-409C-BE32-E72D297353CC}">
                <c16:uniqueId val="{00000005-DE01-44C0-8EA8-0386475BE34C}"/>
              </c:ext>
            </c:extLst>
          </c:dPt>
          <c:dPt>
            <c:idx val="25"/>
            <c:invertIfNegative val="0"/>
            <c:bubble3D val="0"/>
            <c:extLst>
              <c:ext xmlns:c16="http://schemas.microsoft.com/office/drawing/2014/chart" uri="{C3380CC4-5D6E-409C-BE32-E72D297353CC}">
                <c16:uniqueId val="{00000006-DE01-44C0-8EA8-0386475BE34C}"/>
              </c:ext>
            </c:extLst>
          </c:dPt>
          <c:dPt>
            <c:idx val="26"/>
            <c:invertIfNegative val="0"/>
            <c:bubble3D val="0"/>
            <c:extLst>
              <c:ext xmlns:c16="http://schemas.microsoft.com/office/drawing/2014/chart" uri="{C3380CC4-5D6E-409C-BE32-E72D297353CC}">
                <c16:uniqueId val="{00000007-DE01-44C0-8EA8-0386475BE34C}"/>
              </c:ext>
            </c:extLst>
          </c:dPt>
          <c:dPt>
            <c:idx val="29"/>
            <c:invertIfNegative val="0"/>
            <c:bubble3D val="0"/>
            <c:extLst>
              <c:ext xmlns:c16="http://schemas.microsoft.com/office/drawing/2014/chart" uri="{C3380CC4-5D6E-409C-BE32-E72D297353CC}">
                <c16:uniqueId val="{00000008-DE01-44C0-8EA8-0386475BE34C}"/>
              </c:ext>
            </c:extLst>
          </c:dPt>
          <c:dPt>
            <c:idx val="31"/>
            <c:invertIfNegative val="0"/>
            <c:bubble3D val="0"/>
            <c:extLst>
              <c:ext xmlns:c16="http://schemas.microsoft.com/office/drawing/2014/chart" uri="{C3380CC4-5D6E-409C-BE32-E72D297353CC}">
                <c16:uniqueId val="{00000009-DE01-44C0-8EA8-0386475BE34C}"/>
              </c:ext>
            </c:extLst>
          </c:dPt>
          <c:dPt>
            <c:idx val="33"/>
            <c:invertIfNegative val="0"/>
            <c:bubble3D val="0"/>
            <c:extLst>
              <c:ext xmlns:c16="http://schemas.microsoft.com/office/drawing/2014/chart" uri="{C3380CC4-5D6E-409C-BE32-E72D297353CC}">
                <c16:uniqueId val="{0000000A-DE01-44C0-8EA8-0386475BE34C}"/>
              </c:ext>
            </c:extLst>
          </c:dPt>
          <c:dPt>
            <c:idx val="34"/>
            <c:invertIfNegative val="0"/>
            <c:bubble3D val="0"/>
            <c:extLst>
              <c:ext xmlns:c16="http://schemas.microsoft.com/office/drawing/2014/chart" uri="{C3380CC4-5D6E-409C-BE32-E72D297353CC}">
                <c16:uniqueId val="{0000000B-DE01-44C0-8EA8-0386475BE34C}"/>
              </c:ext>
            </c:extLst>
          </c:dPt>
          <c:dPt>
            <c:idx val="35"/>
            <c:invertIfNegative val="0"/>
            <c:bubble3D val="0"/>
            <c:extLst>
              <c:ext xmlns:c16="http://schemas.microsoft.com/office/drawing/2014/chart" uri="{C3380CC4-5D6E-409C-BE32-E72D297353CC}">
                <c16:uniqueId val="{0000000C-DE01-44C0-8EA8-0386475BE34C}"/>
              </c:ext>
            </c:extLst>
          </c:dPt>
          <c:dPt>
            <c:idx val="36"/>
            <c:invertIfNegative val="0"/>
            <c:bubble3D val="0"/>
            <c:extLst>
              <c:ext xmlns:c16="http://schemas.microsoft.com/office/drawing/2014/chart" uri="{C3380CC4-5D6E-409C-BE32-E72D297353CC}">
                <c16:uniqueId val="{0000000D-DE01-44C0-8EA8-0386475BE34C}"/>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4"/>
                <c:pt idx="0">
                  <c:v>  Le aziende del territorio</c:v>
                </c:pt>
                <c:pt idx="1">
                  <c:v>  I consumatori, i cittadini</c:v>
                </c:pt>
                <c:pt idx="2">
                  <c:v>  La pubblica amministrazione locale</c:v>
                </c:pt>
                <c:pt idx="3">
                  <c:v>  Associazioni di categoria come Confartigiato, Coldiretti, Confindustria, ...</c:v>
                </c:pt>
              </c:strCache>
            </c:strRef>
          </c:cat>
          <c:val>
            <c:numRef>
              <c:f>Sheet1!$B$2:$B$7</c:f>
              <c:numCache>
                <c:formatCode>0</c:formatCode>
                <c:ptCount val="4"/>
                <c:pt idx="0">
                  <c:v>29.2</c:v>
                </c:pt>
                <c:pt idx="1">
                  <c:v>41.33</c:v>
                </c:pt>
                <c:pt idx="2">
                  <c:v>16.52</c:v>
                </c:pt>
                <c:pt idx="3">
                  <c:v>12.95</c:v>
                </c:pt>
              </c:numCache>
            </c:numRef>
          </c:val>
          <c:extLst>
            <c:ext xmlns:c16="http://schemas.microsoft.com/office/drawing/2014/chart" uri="{C3380CC4-5D6E-409C-BE32-E72D297353CC}">
              <c16:uniqueId val="{0000000E-DE01-44C0-8EA8-0386475BE34C}"/>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029125999556639"/>
          <c:y val="4.4937055437988045E-2"/>
          <c:w val="0.61435795758448786"/>
          <c:h val="0.93341566227262096"/>
        </c:manualLayout>
      </c:layout>
      <c:barChart>
        <c:barDir val="col"/>
        <c:grouping val="stacked"/>
        <c:varyColors val="0"/>
        <c:ser>
          <c:idx val="2"/>
          <c:order val="0"/>
          <c:tx>
            <c:strRef>
              <c:f>Foglio1!$A$6</c:f>
              <c:strCache>
                <c:ptCount val="1"/>
                <c:pt idx="0">
                  <c:v>Non saprei</c:v>
                </c:pt>
              </c:strCache>
            </c:strRef>
          </c:tx>
          <c:spPr>
            <a:solidFill>
              <a:schemeClr val="bg1">
                <a:lumMod val="6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100" b="0" i="0" u="none" strike="noStrike" kern="1200" baseline="0">
                    <a:solidFill>
                      <a:schemeClr val="tx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Foglio1!$B$6</c:f>
              <c:numCache>
                <c:formatCode>0</c:formatCode>
                <c:ptCount val="1"/>
                <c:pt idx="0">
                  <c:v>10</c:v>
                </c:pt>
              </c:numCache>
            </c:numRef>
          </c:val>
          <c:extLst>
            <c:ext xmlns:c16="http://schemas.microsoft.com/office/drawing/2014/chart" uri="{C3380CC4-5D6E-409C-BE32-E72D297353CC}">
              <c16:uniqueId val="{00000000-0706-422C-8845-4D784EB6277C}"/>
            </c:ext>
          </c:extLst>
        </c:ser>
        <c:ser>
          <c:idx val="1"/>
          <c:order val="1"/>
          <c:tx>
            <c:strRef>
              <c:f>Foglio1!$A$5</c:f>
              <c:strCache>
                <c:ptCount val="1"/>
                <c:pt idx="0">
                  <c:v>Molto negativamente</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Foglio1!$B$1:$B$1</c:f>
              <c:strCache>
                <c:ptCount val="1"/>
                <c:pt idx="0">
                  <c:v>POPOLAZIONE LOMBARDA</c:v>
                </c:pt>
              </c:strCache>
            </c:strRef>
          </c:cat>
          <c:val>
            <c:numRef>
              <c:f>Foglio1!$B$5:$B$5</c:f>
              <c:numCache>
                <c:formatCode>0</c:formatCode>
                <c:ptCount val="1"/>
                <c:pt idx="0">
                  <c:v>5</c:v>
                </c:pt>
              </c:numCache>
            </c:numRef>
          </c:val>
          <c:extLst>
            <c:ext xmlns:c16="http://schemas.microsoft.com/office/drawing/2014/chart" uri="{C3380CC4-5D6E-409C-BE32-E72D297353CC}">
              <c16:uniqueId val="{00000001-0706-422C-8845-4D784EB6277C}"/>
            </c:ext>
          </c:extLst>
        </c:ser>
        <c:ser>
          <c:idx val="0"/>
          <c:order val="2"/>
          <c:tx>
            <c:strRef>
              <c:f>Foglio1!$A$4</c:f>
              <c:strCache>
                <c:ptCount val="1"/>
                <c:pt idx="0">
                  <c:v>Abbastanza negativamente</c:v>
                </c:pt>
              </c:strCache>
            </c:strRef>
          </c:tx>
          <c:spPr>
            <a:solidFill>
              <a:schemeClr val="accent5">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Foglio1!$B$1:$B$1</c:f>
              <c:strCache>
                <c:ptCount val="1"/>
                <c:pt idx="0">
                  <c:v>POPOLAZIONE LOMBARDA</c:v>
                </c:pt>
              </c:strCache>
            </c:strRef>
          </c:cat>
          <c:val>
            <c:numRef>
              <c:f>Foglio1!$B$4:$B$4</c:f>
              <c:numCache>
                <c:formatCode>0</c:formatCode>
                <c:ptCount val="1"/>
                <c:pt idx="0">
                  <c:v>23</c:v>
                </c:pt>
              </c:numCache>
            </c:numRef>
          </c:val>
          <c:extLst>
            <c:ext xmlns:c16="http://schemas.microsoft.com/office/drawing/2014/chart" uri="{C3380CC4-5D6E-409C-BE32-E72D297353CC}">
              <c16:uniqueId val="{00000002-0706-422C-8845-4D784EB6277C}"/>
            </c:ext>
          </c:extLst>
        </c:ser>
        <c:ser>
          <c:idx val="3"/>
          <c:order val="3"/>
          <c:tx>
            <c:strRef>
              <c:f>Foglio1!$A$3</c:f>
              <c:strCache>
                <c:ptCount val="1"/>
                <c:pt idx="0">
                  <c:v>Abbastanza positivamente</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Foglio1!$B$1:$B$1</c:f>
              <c:strCache>
                <c:ptCount val="1"/>
                <c:pt idx="0">
                  <c:v>POPOLAZIONE LOMBARDA</c:v>
                </c:pt>
              </c:strCache>
            </c:strRef>
          </c:cat>
          <c:val>
            <c:numRef>
              <c:f>Foglio1!$B$3:$B$3</c:f>
              <c:numCache>
                <c:formatCode>0</c:formatCode>
                <c:ptCount val="1"/>
                <c:pt idx="0">
                  <c:v>48</c:v>
                </c:pt>
              </c:numCache>
            </c:numRef>
          </c:val>
          <c:extLst>
            <c:ext xmlns:c16="http://schemas.microsoft.com/office/drawing/2014/chart" uri="{C3380CC4-5D6E-409C-BE32-E72D297353CC}">
              <c16:uniqueId val="{00000003-0706-422C-8845-4D784EB6277C}"/>
            </c:ext>
          </c:extLst>
        </c:ser>
        <c:ser>
          <c:idx val="4"/>
          <c:order val="4"/>
          <c:tx>
            <c:strRef>
              <c:f>Foglio1!$A$2</c:f>
              <c:strCache>
                <c:ptCount val="1"/>
                <c:pt idx="0">
                  <c:v>Molto positivamente</c:v>
                </c:pt>
              </c:strCache>
            </c:strRef>
          </c:tx>
          <c:spPr>
            <a:solidFill>
              <a:schemeClr val="bg2">
                <a:lumMod val="90000"/>
                <a:lumOff val="10000"/>
              </a:schemeClr>
            </a:solidFill>
            <a:ln>
              <a:noFill/>
            </a:ln>
            <a:effectLst/>
          </c:spPr>
          <c:invertIfNegative val="0"/>
          <c:dPt>
            <c:idx val="0"/>
            <c:invertIfNegative val="0"/>
            <c:bubble3D val="0"/>
            <c:spPr>
              <a:solidFill>
                <a:schemeClr val="tx2">
                  <a:lumMod val="50000"/>
                </a:schemeClr>
              </a:solidFill>
              <a:ln>
                <a:noFill/>
              </a:ln>
              <a:effectLst/>
            </c:spPr>
            <c:extLst>
              <c:ext xmlns:c16="http://schemas.microsoft.com/office/drawing/2014/chart" uri="{C3380CC4-5D6E-409C-BE32-E72D297353CC}">
                <c16:uniqueId val="{00000005-0706-422C-8845-4D784EB6277C}"/>
              </c:ext>
            </c:extLst>
          </c:dPt>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Foglio1!$B$1:$B$1</c:f>
              <c:strCache>
                <c:ptCount val="1"/>
                <c:pt idx="0">
                  <c:v>POPOLAZIONE LOMBARDA</c:v>
                </c:pt>
              </c:strCache>
            </c:strRef>
          </c:cat>
          <c:val>
            <c:numRef>
              <c:f>Foglio1!$B$2:$B$2</c:f>
              <c:numCache>
                <c:formatCode>0</c:formatCode>
                <c:ptCount val="1"/>
                <c:pt idx="0">
                  <c:v>14</c:v>
                </c:pt>
              </c:numCache>
            </c:numRef>
          </c:val>
          <c:extLst>
            <c:ext xmlns:c16="http://schemas.microsoft.com/office/drawing/2014/chart" uri="{C3380CC4-5D6E-409C-BE32-E72D297353CC}">
              <c16:uniqueId val="{00000006-0706-422C-8845-4D784EB6277C}"/>
            </c:ext>
          </c:extLst>
        </c:ser>
        <c:dLbls>
          <c:dLblPos val="ctr"/>
          <c:showLegendKey val="0"/>
          <c:showVal val="1"/>
          <c:showCatName val="0"/>
          <c:showSerName val="0"/>
          <c:showPercent val="0"/>
          <c:showBubbleSize val="0"/>
        </c:dLbls>
        <c:gapWidth val="150"/>
        <c:overlap val="100"/>
        <c:axId val="400939240"/>
        <c:axId val="400939632"/>
        <c:extLst/>
      </c:barChart>
      <c:catAx>
        <c:axId val="400939240"/>
        <c:scaling>
          <c:orientation val="minMax"/>
        </c:scaling>
        <c:delete val="1"/>
        <c:axPos val="b"/>
        <c:numFmt formatCode="General" sourceLinked="1"/>
        <c:majorTickMark val="out"/>
        <c:minorTickMark val="none"/>
        <c:tickLblPos val="high"/>
        <c:crossAx val="400939632"/>
        <c:crosses val="autoZero"/>
        <c:auto val="1"/>
        <c:lblAlgn val="ctr"/>
        <c:lblOffset val="100"/>
        <c:noMultiLvlLbl val="0"/>
      </c:catAx>
      <c:valAx>
        <c:axId val="400939632"/>
        <c:scaling>
          <c:orientation val="minMax"/>
          <c:max val="100"/>
          <c:min val="0"/>
        </c:scaling>
        <c:delete val="1"/>
        <c:axPos val="l"/>
        <c:numFmt formatCode="0" sourceLinked="1"/>
        <c:majorTickMark val="out"/>
        <c:minorTickMark val="none"/>
        <c:tickLblPos val="nextTo"/>
        <c:crossAx val="400939240"/>
        <c:crosses val="autoZero"/>
        <c:crossBetween val="between"/>
      </c:valAx>
      <c:spPr>
        <a:noFill/>
        <a:ln>
          <a:noFill/>
        </a:ln>
        <a:effectLst/>
      </c:spPr>
    </c:plotArea>
    <c:legend>
      <c:legendPos val="l"/>
      <c:layout>
        <c:manualLayout>
          <c:xMode val="edge"/>
          <c:yMode val="edge"/>
          <c:x val="6.0113486574941317E-2"/>
          <c:y val="2.8300477979044279E-3"/>
          <c:w val="0.47760298626849751"/>
          <c:h val="0.99540532557233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029125999556639"/>
          <c:y val="4.4937055437988045E-2"/>
          <c:w val="0.61435795758448786"/>
          <c:h val="0.93341566227262096"/>
        </c:manualLayout>
      </c:layout>
      <c:barChart>
        <c:barDir val="col"/>
        <c:grouping val="stacked"/>
        <c:varyColors val="0"/>
        <c:ser>
          <c:idx val="2"/>
          <c:order val="0"/>
          <c:tx>
            <c:strRef>
              <c:f>Foglio1!$A$6</c:f>
              <c:strCache>
                <c:ptCount val="1"/>
                <c:pt idx="0">
                  <c:v>Non saprei</c:v>
                </c:pt>
              </c:strCache>
            </c:strRef>
          </c:tx>
          <c:spPr>
            <a:solidFill>
              <a:schemeClr val="bg1">
                <a:lumMod val="65000"/>
              </a:schemeClr>
            </a:solidFill>
            <a:ln>
              <a:noFill/>
            </a:ln>
            <a:effectLst/>
          </c:spPr>
          <c:invertIfNegative val="0"/>
          <c:dLbls>
            <c:delete val="1"/>
          </c:dLbls>
          <c:val>
            <c:numRef>
              <c:f>Foglio1!$B$6</c:f>
              <c:numCache>
                <c:formatCode>General</c:formatCode>
                <c:ptCount val="1"/>
                <c:pt idx="0">
                  <c:v>1</c:v>
                </c:pt>
              </c:numCache>
            </c:numRef>
          </c:val>
          <c:extLst>
            <c:ext xmlns:c16="http://schemas.microsoft.com/office/drawing/2014/chart" uri="{C3380CC4-5D6E-409C-BE32-E72D297353CC}">
              <c16:uniqueId val="{00000000-CFBD-42AF-BC6A-8350162C12A5}"/>
            </c:ext>
          </c:extLst>
        </c:ser>
        <c:ser>
          <c:idx val="1"/>
          <c:order val="1"/>
          <c:tx>
            <c:strRef>
              <c:f>Foglio1!$A$5</c:f>
              <c:strCache>
                <c:ptCount val="1"/>
                <c:pt idx="0">
                  <c:v>Molto negativamente</c:v>
                </c:pt>
              </c:strCache>
            </c:strRef>
          </c:tx>
          <c:spPr>
            <a:solidFill>
              <a:schemeClr val="accent5"/>
            </a:solidFill>
            <a:ln>
              <a:noFill/>
            </a:ln>
            <a:effectLst/>
          </c:spPr>
          <c:invertIfNegative val="0"/>
          <c:dLbls>
            <c:delete val="1"/>
          </c:dLbls>
          <c:cat>
            <c:strRef>
              <c:f>Foglio1!$B$1:$B$1</c:f>
              <c:strCache>
                <c:ptCount val="1"/>
                <c:pt idx="0">
                  <c:v>POPOLAZIONE LOMBARDA</c:v>
                </c:pt>
              </c:strCache>
            </c:strRef>
          </c:cat>
          <c:val>
            <c:numRef>
              <c:f>Foglio1!$B$5:$B$5</c:f>
              <c:numCache>
                <c:formatCode>General</c:formatCode>
                <c:ptCount val="1"/>
                <c:pt idx="0">
                  <c:v>0</c:v>
                </c:pt>
              </c:numCache>
            </c:numRef>
          </c:val>
          <c:extLst>
            <c:ext xmlns:c16="http://schemas.microsoft.com/office/drawing/2014/chart" uri="{C3380CC4-5D6E-409C-BE32-E72D297353CC}">
              <c16:uniqueId val="{00000001-CFBD-42AF-BC6A-8350162C12A5}"/>
            </c:ext>
          </c:extLst>
        </c:ser>
        <c:ser>
          <c:idx val="0"/>
          <c:order val="2"/>
          <c:tx>
            <c:strRef>
              <c:f>Foglio1!$A$4</c:f>
              <c:strCache>
                <c:ptCount val="1"/>
                <c:pt idx="0">
                  <c:v>Abbastanza negativamente</c:v>
                </c:pt>
              </c:strCache>
            </c:strRef>
          </c:tx>
          <c:spPr>
            <a:solidFill>
              <a:schemeClr val="accent5">
                <a:lumMod val="40000"/>
                <a:lumOff val="60000"/>
              </a:schemeClr>
            </a:solidFill>
            <a:ln>
              <a:noFill/>
            </a:ln>
            <a:effectLst/>
          </c:spPr>
          <c:invertIfNegative val="0"/>
          <c:dLbls>
            <c:delete val="1"/>
          </c:dLbls>
          <c:cat>
            <c:strRef>
              <c:f>Foglio1!$B$1:$B$1</c:f>
              <c:strCache>
                <c:ptCount val="1"/>
                <c:pt idx="0">
                  <c:v>POPOLAZIONE LOMBARDA</c:v>
                </c:pt>
              </c:strCache>
            </c:strRef>
          </c:cat>
          <c:val>
            <c:numRef>
              <c:f>Foglio1!$B$4:$B$4</c:f>
              <c:numCache>
                <c:formatCode>General</c:formatCode>
                <c:ptCount val="1"/>
                <c:pt idx="0">
                  <c:v>7</c:v>
                </c:pt>
              </c:numCache>
            </c:numRef>
          </c:val>
          <c:extLst>
            <c:ext xmlns:c16="http://schemas.microsoft.com/office/drawing/2014/chart" uri="{C3380CC4-5D6E-409C-BE32-E72D297353CC}">
              <c16:uniqueId val="{00000002-CFBD-42AF-BC6A-8350162C12A5}"/>
            </c:ext>
          </c:extLst>
        </c:ser>
        <c:ser>
          <c:idx val="3"/>
          <c:order val="3"/>
          <c:tx>
            <c:strRef>
              <c:f>Foglio1!$A$3</c:f>
              <c:strCache>
                <c:ptCount val="1"/>
                <c:pt idx="0">
                  <c:v>Abbastanza positivamente</c:v>
                </c:pt>
              </c:strCache>
            </c:strRef>
          </c:tx>
          <c:spPr>
            <a:solidFill>
              <a:schemeClr val="tx2">
                <a:lumMod val="75000"/>
              </a:schemeClr>
            </a:solidFill>
            <a:ln>
              <a:noFill/>
            </a:ln>
            <a:effectLst/>
          </c:spPr>
          <c:invertIfNegative val="0"/>
          <c:dLbls>
            <c:delete val="1"/>
          </c:dLbls>
          <c:cat>
            <c:strRef>
              <c:f>Foglio1!$B$1:$B$1</c:f>
              <c:strCache>
                <c:ptCount val="1"/>
                <c:pt idx="0">
                  <c:v>POPOLAZIONE LOMBARDA</c:v>
                </c:pt>
              </c:strCache>
            </c:strRef>
          </c:cat>
          <c:val>
            <c:numRef>
              <c:f>Foglio1!$B$3:$B$3</c:f>
              <c:numCache>
                <c:formatCode>General</c:formatCode>
                <c:ptCount val="1"/>
                <c:pt idx="0">
                  <c:v>18</c:v>
                </c:pt>
              </c:numCache>
            </c:numRef>
          </c:val>
          <c:extLst>
            <c:ext xmlns:c16="http://schemas.microsoft.com/office/drawing/2014/chart" uri="{C3380CC4-5D6E-409C-BE32-E72D297353CC}">
              <c16:uniqueId val="{00000003-CFBD-42AF-BC6A-8350162C12A5}"/>
            </c:ext>
          </c:extLst>
        </c:ser>
        <c:ser>
          <c:idx val="4"/>
          <c:order val="4"/>
          <c:tx>
            <c:strRef>
              <c:f>Foglio1!$A$2</c:f>
              <c:strCache>
                <c:ptCount val="1"/>
                <c:pt idx="0">
                  <c:v>Molto positivamente</c:v>
                </c:pt>
              </c:strCache>
            </c:strRef>
          </c:tx>
          <c:spPr>
            <a:solidFill>
              <a:schemeClr val="bg2">
                <a:lumMod val="90000"/>
                <a:lumOff val="10000"/>
              </a:schemeClr>
            </a:solidFill>
            <a:ln>
              <a:noFill/>
            </a:ln>
            <a:effectLst/>
          </c:spPr>
          <c:invertIfNegative val="0"/>
          <c:dPt>
            <c:idx val="0"/>
            <c:invertIfNegative val="0"/>
            <c:bubble3D val="0"/>
            <c:spPr>
              <a:solidFill>
                <a:schemeClr val="tx2">
                  <a:lumMod val="50000"/>
                </a:schemeClr>
              </a:solidFill>
              <a:ln>
                <a:noFill/>
              </a:ln>
              <a:effectLst/>
            </c:spPr>
            <c:extLst>
              <c:ext xmlns:c16="http://schemas.microsoft.com/office/drawing/2014/chart" uri="{C3380CC4-5D6E-409C-BE32-E72D297353CC}">
                <c16:uniqueId val="{00000005-CFBD-42AF-BC6A-8350162C12A5}"/>
              </c:ext>
            </c:extLst>
          </c:dPt>
          <c:dLbls>
            <c:delete val="1"/>
          </c:dLbls>
          <c:cat>
            <c:strRef>
              <c:f>Foglio1!$B$1:$B$1</c:f>
              <c:strCache>
                <c:ptCount val="1"/>
                <c:pt idx="0">
                  <c:v>POPOLAZIONE LOMBARDA</c:v>
                </c:pt>
              </c:strCache>
            </c:strRef>
          </c:cat>
          <c:val>
            <c:numRef>
              <c:f>Foglio1!$B$2:$B$2</c:f>
              <c:numCache>
                <c:formatCode>General</c:formatCode>
                <c:ptCount val="1"/>
                <c:pt idx="0">
                  <c:v>4</c:v>
                </c:pt>
              </c:numCache>
            </c:numRef>
          </c:val>
          <c:extLst>
            <c:ext xmlns:c16="http://schemas.microsoft.com/office/drawing/2014/chart" uri="{C3380CC4-5D6E-409C-BE32-E72D297353CC}">
              <c16:uniqueId val="{00000006-CFBD-42AF-BC6A-8350162C12A5}"/>
            </c:ext>
          </c:extLst>
        </c:ser>
        <c:dLbls>
          <c:dLblPos val="ctr"/>
          <c:showLegendKey val="0"/>
          <c:showVal val="1"/>
          <c:showCatName val="0"/>
          <c:showSerName val="0"/>
          <c:showPercent val="0"/>
          <c:showBubbleSize val="0"/>
        </c:dLbls>
        <c:gapWidth val="150"/>
        <c:overlap val="100"/>
        <c:axId val="400939240"/>
        <c:axId val="400939632"/>
        <c:extLst/>
      </c:barChart>
      <c:catAx>
        <c:axId val="400939240"/>
        <c:scaling>
          <c:orientation val="minMax"/>
        </c:scaling>
        <c:delete val="1"/>
        <c:axPos val="b"/>
        <c:numFmt formatCode="General" sourceLinked="1"/>
        <c:majorTickMark val="out"/>
        <c:minorTickMark val="none"/>
        <c:tickLblPos val="high"/>
        <c:crossAx val="400939632"/>
        <c:crosses val="autoZero"/>
        <c:auto val="1"/>
        <c:lblAlgn val="ctr"/>
        <c:lblOffset val="100"/>
        <c:noMultiLvlLbl val="0"/>
      </c:catAx>
      <c:valAx>
        <c:axId val="400939632"/>
        <c:scaling>
          <c:orientation val="minMax"/>
          <c:max val="30"/>
          <c:min val="0"/>
        </c:scaling>
        <c:delete val="1"/>
        <c:axPos val="l"/>
        <c:numFmt formatCode="General" sourceLinked="1"/>
        <c:majorTickMark val="out"/>
        <c:minorTickMark val="none"/>
        <c:tickLblPos val="nextTo"/>
        <c:crossAx val="4009392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55807021626995668"/>
          <c:h val="0.9556157513644703"/>
        </c:manualLayout>
      </c:layout>
      <c:barChart>
        <c:barDir val="bar"/>
        <c:grouping val="clustered"/>
        <c:varyColors val="0"/>
        <c:ser>
          <c:idx val="0"/>
          <c:order val="0"/>
          <c:tx>
            <c:strRef>
              <c:f>Sheet1!$B$1</c:f>
              <c:strCache>
                <c:ptCount val="1"/>
                <c:pt idx="0">
                  <c:v>Colonna1</c:v>
                </c:pt>
              </c:strCache>
            </c:strRef>
          </c:tx>
          <c:spPr>
            <a:solidFill>
              <a:srgbClr val="009D9C"/>
            </a:solidFill>
            <a:ln w="28575">
              <a:noFill/>
            </a:ln>
            <a:effectLst/>
          </c:spPr>
          <c:invertIfNegative val="0"/>
          <c:dPt>
            <c:idx val="2"/>
            <c:invertIfNegative val="0"/>
            <c:bubble3D val="0"/>
            <c:extLst>
              <c:ext xmlns:c16="http://schemas.microsoft.com/office/drawing/2014/chart" uri="{C3380CC4-5D6E-409C-BE32-E72D297353CC}">
                <c16:uniqueId val="{00000000-C43C-4987-8454-CB2E453D3B5B}"/>
              </c:ext>
            </c:extLst>
          </c:dPt>
          <c:dPt>
            <c:idx val="4"/>
            <c:invertIfNegative val="0"/>
            <c:bubble3D val="0"/>
            <c:spPr>
              <a:solidFill>
                <a:srgbClr val="009D9C"/>
              </a:solidFill>
              <a:ln w="28575">
                <a:noFill/>
              </a:ln>
              <a:effectLst/>
            </c:spPr>
            <c:extLst>
              <c:ext xmlns:c16="http://schemas.microsoft.com/office/drawing/2014/chart" uri="{C3380CC4-5D6E-409C-BE32-E72D297353CC}">
                <c16:uniqueId val="{00000002-C43C-4987-8454-CB2E453D3B5B}"/>
              </c:ext>
            </c:extLst>
          </c:dPt>
          <c:dPt>
            <c:idx val="7"/>
            <c:invertIfNegative val="0"/>
            <c:bubble3D val="0"/>
            <c:spPr>
              <a:solidFill>
                <a:srgbClr val="009D9C"/>
              </a:solidFill>
              <a:ln w="28575">
                <a:noFill/>
              </a:ln>
              <a:effectLst/>
            </c:spPr>
            <c:extLst>
              <c:ext xmlns:c16="http://schemas.microsoft.com/office/drawing/2014/chart" uri="{C3380CC4-5D6E-409C-BE32-E72D297353CC}">
                <c16:uniqueId val="{00000004-C43C-4987-8454-CB2E453D3B5B}"/>
              </c:ext>
            </c:extLst>
          </c:dPt>
          <c:dPt>
            <c:idx val="25"/>
            <c:invertIfNegative val="0"/>
            <c:bubble3D val="0"/>
            <c:extLst>
              <c:ext xmlns:c16="http://schemas.microsoft.com/office/drawing/2014/chart" uri="{C3380CC4-5D6E-409C-BE32-E72D297353CC}">
                <c16:uniqueId val="{00000005-C43C-4987-8454-CB2E453D3B5B}"/>
              </c:ext>
            </c:extLst>
          </c:dPt>
          <c:dPt>
            <c:idx val="26"/>
            <c:invertIfNegative val="0"/>
            <c:bubble3D val="0"/>
            <c:extLst>
              <c:ext xmlns:c16="http://schemas.microsoft.com/office/drawing/2014/chart" uri="{C3380CC4-5D6E-409C-BE32-E72D297353CC}">
                <c16:uniqueId val="{00000006-C43C-4987-8454-CB2E453D3B5B}"/>
              </c:ext>
            </c:extLst>
          </c:dPt>
          <c:dPt>
            <c:idx val="29"/>
            <c:invertIfNegative val="0"/>
            <c:bubble3D val="0"/>
            <c:extLst>
              <c:ext xmlns:c16="http://schemas.microsoft.com/office/drawing/2014/chart" uri="{C3380CC4-5D6E-409C-BE32-E72D297353CC}">
                <c16:uniqueId val="{00000007-C43C-4987-8454-CB2E453D3B5B}"/>
              </c:ext>
            </c:extLst>
          </c:dPt>
          <c:dPt>
            <c:idx val="31"/>
            <c:invertIfNegative val="0"/>
            <c:bubble3D val="0"/>
            <c:extLst>
              <c:ext xmlns:c16="http://schemas.microsoft.com/office/drawing/2014/chart" uri="{C3380CC4-5D6E-409C-BE32-E72D297353CC}">
                <c16:uniqueId val="{00000008-C43C-4987-8454-CB2E453D3B5B}"/>
              </c:ext>
            </c:extLst>
          </c:dPt>
          <c:dPt>
            <c:idx val="33"/>
            <c:invertIfNegative val="0"/>
            <c:bubble3D val="0"/>
            <c:extLst>
              <c:ext xmlns:c16="http://schemas.microsoft.com/office/drawing/2014/chart" uri="{C3380CC4-5D6E-409C-BE32-E72D297353CC}">
                <c16:uniqueId val="{00000009-C43C-4987-8454-CB2E453D3B5B}"/>
              </c:ext>
            </c:extLst>
          </c:dPt>
          <c:dPt>
            <c:idx val="34"/>
            <c:invertIfNegative val="0"/>
            <c:bubble3D val="0"/>
            <c:extLst>
              <c:ext xmlns:c16="http://schemas.microsoft.com/office/drawing/2014/chart" uri="{C3380CC4-5D6E-409C-BE32-E72D297353CC}">
                <c16:uniqueId val="{0000000A-C43C-4987-8454-CB2E453D3B5B}"/>
              </c:ext>
            </c:extLst>
          </c:dPt>
          <c:dPt>
            <c:idx val="35"/>
            <c:invertIfNegative val="0"/>
            <c:bubble3D val="0"/>
            <c:extLst>
              <c:ext xmlns:c16="http://schemas.microsoft.com/office/drawing/2014/chart" uri="{C3380CC4-5D6E-409C-BE32-E72D297353CC}">
                <c16:uniqueId val="{0000000B-C43C-4987-8454-CB2E453D3B5B}"/>
              </c:ext>
            </c:extLst>
          </c:dPt>
          <c:dPt>
            <c:idx val="36"/>
            <c:invertIfNegative val="0"/>
            <c:bubble3D val="0"/>
            <c:extLst>
              <c:ext xmlns:c16="http://schemas.microsoft.com/office/drawing/2014/chart" uri="{C3380CC4-5D6E-409C-BE32-E72D297353CC}">
                <c16:uniqueId val="{0000000C-C43C-4987-8454-CB2E453D3B5B}"/>
              </c:ext>
            </c:extLst>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  Rende possibile l'efficienza energetica grazie all'utilizzo di energia da fonti rinnovabili</c:v>
                </c:pt>
                <c:pt idx="1">
                  <c:v>  Favorisce lo sviluppo tecnologico e l'innovazione sostenibile</c:v>
                </c:pt>
                <c:pt idx="2">
                  <c:v>  Promuove lo sviluppo di progetti di economia circolare</c:v>
                </c:pt>
                <c:pt idx="3">
                  <c:v>  Contribuisce a creare un senso di identità e appartenenza al territorio</c:v>
                </c:pt>
                <c:pt idx="4">
                  <c:v>  E' un punto di riferimento per le start-up e per giovani imprenditori</c:v>
                </c:pt>
                <c:pt idx="5">
                  <c:v>  Rappresenta un punto di incontro per mondo accademico, imprenditoriale, istituzionale, associativo</c:v>
                </c:pt>
                <c:pt idx="6">
                  <c:v>  E' una fonte di ispirazione per la nascita/lo sviluppo di altre fondazioni locali</c:v>
                </c:pt>
                <c:pt idx="7">
                  <c:v>  Offre opportunità per eventi culturali, artistici e di intrattenimento, arricchendo la vita sociale del territorio</c:v>
                </c:pt>
                <c:pt idx="8">
                  <c:v>  E' un polo di aggregazione per importanti realtà economiche del territorio</c:v>
                </c:pt>
              </c:strCache>
            </c:strRef>
          </c:cat>
          <c:val>
            <c:numRef>
              <c:f>Sheet1!$B$2:$B$10</c:f>
              <c:numCache>
                <c:formatCode>0</c:formatCode>
                <c:ptCount val="9"/>
                <c:pt idx="0">
                  <c:v>29.03</c:v>
                </c:pt>
                <c:pt idx="1">
                  <c:v>22.94</c:v>
                </c:pt>
                <c:pt idx="2">
                  <c:v>18.73</c:v>
                </c:pt>
                <c:pt idx="3">
                  <c:v>10.79</c:v>
                </c:pt>
                <c:pt idx="4">
                  <c:v>10.76</c:v>
                </c:pt>
                <c:pt idx="5">
                  <c:v>9.7799999999999994</c:v>
                </c:pt>
                <c:pt idx="6">
                  <c:v>9.23</c:v>
                </c:pt>
                <c:pt idx="7">
                  <c:v>7.08</c:v>
                </c:pt>
                <c:pt idx="8">
                  <c:v>5.15</c:v>
                </c:pt>
              </c:numCache>
            </c:numRef>
          </c:val>
          <c:extLst>
            <c:ext xmlns:c16="http://schemas.microsoft.com/office/drawing/2014/chart" uri="{C3380CC4-5D6E-409C-BE32-E72D297353CC}">
              <c16:uniqueId val="{0000000D-C43C-4987-8454-CB2E453D3B5B}"/>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30"/>
          <c:min val="0"/>
        </c:scaling>
        <c:delete val="1"/>
        <c:axPos val="t"/>
        <c:numFmt formatCode="0" sourceLinked="1"/>
        <c:majorTickMark val="out"/>
        <c:minorTickMark val="none"/>
        <c:tickLblPos val="nextTo"/>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rgbClr val="002060"/>
            </a:solidFill>
            <a:ln w="28575">
              <a:noFill/>
            </a:ln>
            <a:effectLst/>
          </c:spPr>
          <c:invertIfNegative val="0"/>
          <c:dPt>
            <c:idx val="2"/>
            <c:invertIfNegative val="0"/>
            <c:bubble3D val="0"/>
            <c:extLst>
              <c:ext xmlns:c16="http://schemas.microsoft.com/office/drawing/2014/chart" uri="{C3380CC4-5D6E-409C-BE32-E72D297353CC}">
                <c16:uniqueId val="{00000000-EF66-42DC-A05E-D8E60198A7A8}"/>
              </c:ext>
            </c:extLst>
          </c:dPt>
          <c:dPt>
            <c:idx val="4"/>
            <c:invertIfNegative val="0"/>
            <c:bubble3D val="0"/>
            <c:spPr>
              <a:solidFill>
                <a:srgbClr val="002060"/>
              </a:solidFill>
              <a:ln w="28575">
                <a:noFill/>
              </a:ln>
              <a:effectLst/>
            </c:spPr>
            <c:extLst>
              <c:ext xmlns:c16="http://schemas.microsoft.com/office/drawing/2014/chart" uri="{C3380CC4-5D6E-409C-BE32-E72D297353CC}">
                <c16:uniqueId val="{00000002-EF66-42DC-A05E-D8E60198A7A8}"/>
              </c:ext>
            </c:extLst>
          </c:dPt>
          <c:dPt>
            <c:idx val="7"/>
            <c:invertIfNegative val="0"/>
            <c:bubble3D val="0"/>
            <c:spPr>
              <a:solidFill>
                <a:srgbClr val="002060"/>
              </a:solidFill>
              <a:ln w="28575">
                <a:noFill/>
              </a:ln>
              <a:effectLst/>
            </c:spPr>
            <c:extLst>
              <c:ext xmlns:c16="http://schemas.microsoft.com/office/drawing/2014/chart" uri="{C3380CC4-5D6E-409C-BE32-E72D297353CC}">
                <c16:uniqueId val="{00000004-EF66-42DC-A05E-D8E60198A7A8}"/>
              </c:ext>
            </c:extLst>
          </c:dPt>
          <c:dPt>
            <c:idx val="25"/>
            <c:invertIfNegative val="0"/>
            <c:bubble3D val="0"/>
            <c:extLst>
              <c:ext xmlns:c16="http://schemas.microsoft.com/office/drawing/2014/chart" uri="{C3380CC4-5D6E-409C-BE32-E72D297353CC}">
                <c16:uniqueId val="{00000005-EF66-42DC-A05E-D8E60198A7A8}"/>
              </c:ext>
            </c:extLst>
          </c:dPt>
          <c:dPt>
            <c:idx val="26"/>
            <c:invertIfNegative val="0"/>
            <c:bubble3D val="0"/>
            <c:extLst>
              <c:ext xmlns:c16="http://schemas.microsoft.com/office/drawing/2014/chart" uri="{C3380CC4-5D6E-409C-BE32-E72D297353CC}">
                <c16:uniqueId val="{00000006-EF66-42DC-A05E-D8E60198A7A8}"/>
              </c:ext>
            </c:extLst>
          </c:dPt>
          <c:dPt>
            <c:idx val="29"/>
            <c:invertIfNegative val="0"/>
            <c:bubble3D val="0"/>
            <c:extLst>
              <c:ext xmlns:c16="http://schemas.microsoft.com/office/drawing/2014/chart" uri="{C3380CC4-5D6E-409C-BE32-E72D297353CC}">
                <c16:uniqueId val="{00000007-EF66-42DC-A05E-D8E60198A7A8}"/>
              </c:ext>
            </c:extLst>
          </c:dPt>
          <c:dPt>
            <c:idx val="31"/>
            <c:invertIfNegative val="0"/>
            <c:bubble3D val="0"/>
            <c:extLst>
              <c:ext xmlns:c16="http://schemas.microsoft.com/office/drawing/2014/chart" uri="{C3380CC4-5D6E-409C-BE32-E72D297353CC}">
                <c16:uniqueId val="{00000008-EF66-42DC-A05E-D8E60198A7A8}"/>
              </c:ext>
            </c:extLst>
          </c:dPt>
          <c:dPt>
            <c:idx val="33"/>
            <c:invertIfNegative val="0"/>
            <c:bubble3D val="0"/>
            <c:extLst>
              <c:ext xmlns:c16="http://schemas.microsoft.com/office/drawing/2014/chart" uri="{C3380CC4-5D6E-409C-BE32-E72D297353CC}">
                <c16:uniqueId val="{00000009-EF66-42DC-A05E-D8E60198A7A8}"/>
              </c:ext>
            </c:extLst>
          </c:dPt>
          <c:dPt>
            <c:idx val="34"/>
            <c:invertIfNegative val="0"/>
            <c:bubble3D val="0"/>
            <c:extLst>
              <c:ext xmlns:c16="http://schemas.microsoft.com/office/drawing/2014/chart" uri="{C3380CC4-5D6E-409C-BE32-E72D297353CC}">
                <c16:uniqueId val="{0000000A-EF66-42DC-A05E-D8E60198A7A8}"/>
              </c:ext>
            </c:extLst>
          </c:dPt>
          <c:dPt>
            <c:idx val="35"/>
            <c:invertIfNegative val="0"/>
            <c:bubble3D val="0"/>
            <c:extLst>
              <c:ext xmlns:c16="http://schemas.microsoft.com/office/drawing/2014/chart" uri="{C3380CC4-5D6E-409C-BE32-E72D297353CC}">
                <c16:uniqueId val="{0000000B-EF66-42DC-A05E-D8E60198A7A8}"/>
              </c:ext>
            </c:extLst>
          </c:dPt>
          <c:dPt>
            <c:idx val="36"/>
            <c:invertIfNegative val="0"/>
            <c:bubble3D val="0"/>
            <c:extLst>
              <c:ext xmlns:c16="http://schemas.microsoft.com/office/drawing/2014/chart" uri="{C3380CC4-5D6E-409C-BE32-E72D297353CC}">
                <c16:uniqueId val="{0000000C-EF66-42DC-A05E-D8E60198A7A8}"/>
              </c:ext>
            </c:extLst>
          </c:dPt>
          <c:cat>
            <c:strRef>
              <c:f>Sheet1!$A$2:$A$10</c:f>
              <c:strCache>
                <c:ptCount val="9"/>
                <c:pt idx="0">
                  <c:v>  Rende possibile l'efficienza energetica grazie all'utilizzo di energia da fonti rinnovabili</c:v>
                </c:pt>
                <c:pt idx="1">
                  <c:v>  Favorisce lo sviluppo tecnologico e l'innovazione sostenibile</c:v>
                </c:pt>
                <c:pt idx="2">
                  <c:v>  Promuove lo sviluppo di progetti di economia circolare</c:v>
                </c:pt>
                <c:pt idx="3">
                  <c:v>  Contribuisce a creare un senso di identità e appartenenza al territorio</c:v>
                </c:pt>
                <c:pt idx="4">
                  <c:v>  E' un punto di riferimento per le start-up e per giovani imprenditori</c:v>
                </c:pt>
                <c:pt idx="5">
                  <c:v>  Rappresenta un punto di incontro per mondo accademico, imprenditoriale, istituzionale, associativo</c:v>
                </c:pt>
                <c:pt idx="6">
                  <c:v>  E' una fonte di ispirazione per la nascita/lo sviluppo di altre fondazioni locali</c:v>
                </c:pt>
                <c:pt idx="7">
                  <c:v>  Offre opportunità per eventi culturali, artistici e di intrattenimento, arricchendo la vita sociale del territorio</c:v>
                </c:pt>
                <c:pt idx="8">
                  <c:v>  E' un polo di aggregazione per importanti realtà economiche del territorio</c:v>
                </c:pt>
              </c:strCache>
            </c:strRef>
          </c:cat>
          <c:val>
            <c:numRef>
              <c:f>Sheet1!$B$2:$B$10</c:f>
              <c:numCache>
                <c:formatCode>General</c:formatCode>
                <c:ptCount val="9"/>
                <c:pt idx="0">
                  <c:v>7</c:v>
                </c:pt>
                <c:pt idx="1">
                  <c:v>15</c:v>
                </c:pt>
                <c:pt idx="2">
                  <c:v>14</c:v>
                </c:pt>
                <c:pt idx="3">
                  <c:v>7</c:v>
                </c:pt>
                <c:pt idx="4">
                  <c:v>3</c:v>
                </c:pt>
                <c:pt idx="5">
                  <c:v>10</c:v>
                </c:pt>
                <c:pt idx="6">
                  <c:v>2</c:v>
                </c:pt>
                <c:pt idx="7">
                  <c:v>10</c:v>
                </c:pt>
                <c:pt idx="8">
                  <c:v>7</c:v>
                </c:pt>
              </c:numCache>
            </c:numRef>
          </c:val>
          <c:extLst>
            <c:ext xmlns:c16="http://schemas.microsoft.com/office/drawing/2014/chart" uri="{C3380CC4-5D6E-409C-BE32-E72D297353CC}">
              <c16:uniqueId val="{0000000D-EF66-42DC-A05E-D8E60198A7A8}"/>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30"/>
          <c:min val="0"/>
        </c:scaling>
        <c:delete val="1"/>
        <c:axPos val="t"/>
        <c:numFmt formatCode="General" sourceLinked="1"/>
        <c:majorTickMark val="out"/>
        <c:minorTickMark val="none"/>
        <c:tickLblPos val="nextTo"/>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87733500247708E-2"/>
          <c:y val="0.15112174604472123"/>
          <c:w val="0.90750328083989507"/>
          <c:h val="0.79581034075537327"/>
        </c:manualLayout>
      </c:layout>
      <c:bubbleChart>
        <c:varyColors val="0"/>
        <c:ser>
          <c:idx val="0"/>
          <c:order val="0"/>
          <c:tx>
            <c:strRef>
              <c:f>Foglio1!$D$2</c:f>
              <c:strCache>
                <c:ptCount val="1"/>
                <c:pt idx="0">
                  <c:v>1</c:v>
                </c:pt>
              </c:strCache>
            </c:strRef>
          </c:tx>
          <c:spPr>
            <a:solidFill>
              <a:srgbClr val="1DAFAD"/>
            </a:solidFill>
            <a:ln>
              <a:noFill/>
            </a:ln>
            <a:effectLst/>
          </c:spPr>
          <c:invertIfNegative val="0"/>
          <c:dPt>
            <c:idx val="0"/>
            <c:invertIfNegative val="0"/>
            <c:bubble3D val="0"/>
            <c:spPr>
              <a:noFill/>
              <a:ln w="31750">
                <a:noFill/>
              </a:ln>
              <a:effectLst/>
            </c:spPr>
            <c:extLst>
              <c:ext xmlns:c16="http://schemas.microsoft.com/office/drawing/2014/chart" uri="{C3380CC4-5D6E-409C-BE32-E72D297353CC}">
                <c16:uniqueId val="{00000001-C3E4-420E-A833-AAEB65779116}"/>
              </c:ext>
            </c:extLst>
          </c:dPt>
          <c:dLbls>
            <c:dLbl>
              <c:idx val="0"/>
              <c:tx>
                <c:rich>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mn-lt"/>
                        <a:ea typeface="+mn-ea"/>
                        <a:cs typeface="+mn-cs"/>
                      </a:defRPr>
                    </a:pPr>
                    <a:r>
                      <a:rPr lang="en-US" baseline="0" dirty="0"/>
                      <a:t>  </a:t>
                    </a:r>
                    <a:endParaRPr lang="en-US" dirty="0"/>
                  </a:p>
                </c:rich>
              </c:tx>
              <c:numFmt formatCode="#,##0" sourceLinked="0"/>
              <c:spPr>
                <a:solidFill>
                  <a:srgbClr val="0E5757"/>
                </a:solid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mn-lt"/>
                      <a:ea typeface="+mn-ea"/>
                      <a:cs typeface="+mn-cs"/>
                    </a:defRPr>
                  </a:pPr>
                  <a:endParaRPr lang="en-US"/>
                </a:p>
              </c:txPr>
              <c:dLblPos val="ctr"/>
              <c:showLegendKey val="0"/>
              <c:showVal val="0"/>
              <c:showCatName val="1"/>
              <c:showSerName val="0"/>
              <c:showPercent val="0"/>
              <c:showBubbleSize val="0"/>
              <c:extLst>
                <c:ext xmlns:c15="http://schemas.microsoft.com/office/drawing/2012/chart" uri="{CE6537A1-D6FC-4f65-9D91-7224C49458BB}">
                  <c15:layout>
                    <c:manualLayout>
                      <c:w val="8.9366137650709887E-2"/>
                      <c:h val="0.44509288020134968"/>
                    </c:manualLayout>
                  </c15:layout>
                  <c15:showDataLabelsRange val="0"/>
                </c:ext>
                <c:ext xmlns:c16="http://schemas.microsoft.com/office/drawing/2014/chart" uri="{C3380CC4-5D6E-409C-BE32-E72D297353CC}">
                  <c16:uniqueId val="{00000001-C3E4-420E-A833-AAEB65779116}"/>
                </c:ext>
              </c:extLst>
            </c:dLbl>
            <c:numFmt formatCode="#,##0" sourceLinked="0"/>
            <c:spPr>
              <a:solidFill>
                <a:srgbClr val="1DAFAD"/>
              </a:solid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mn-lt"/>
                    <a:ea typeface="+mn-ea"/>
                    <a:cs typeface="+mn-cs"/>
                  </a:defRPr>
                </a:pPr>
                <a:endParaRPr lang="it-IT"/>
              </a:p>
            </c:txPr>
            <c:dLblPos val="ctr"/>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xVal>
            <c:numRef>
              <c:f>Foglio1!$A$2</c:f>
              <c:numCache>
                <c:formatCode>0.00</c:formatCode>
                <c:ptCount val="1"/>
                <c:pt idx="0">
                  <c:v>28</c:v>
                </c:pt>
              </c:numCache>
            </c:numRef>
          </c:xVal>
          <c:yVal>
            <c:numRef>
              <c:f>Foglio1!$B$2</c:f>
              <c:numCache>
                <c:formatCode>General</c:formatCode>
                <c:ptCount val="1"/>
                <c:pt idx="0">
                  <c:v>0</c:v>
                </c:pt>
              </c:numCache>
            </c:numRef>
          </c:yVal>
          <c:bubbleSize>
            <c:numRef>
              <c:f>Foglio1!$C$2</c:f>
              <c:numCache>
                <c:formatCode>General</c:formatCode>
                <c:ptCount val="1"/>
                <c:pt idx="0">
                  <c:v>10</c:v>
                </c:pt>
              </c:numCache>
            </c:numRef>
          </c:bubbleSize>
          <c:bubble3D val="0"/>
          <c:extLst>
            <c:ext xmlns:c16="http://schemas.microsoft.com/office/drawing/2014/chart" uri="{C3380CC4-5D6E-409C-BE32-E72D297353CC}">
              <c16:uniqueId val="{00000002-C3E4-420E-A833-AAEB65779116}"/>
            </c:ext>
          </c:extLst>
        </c:ser>
        <c:ser>
          <c:idx val="1"/>
          <c:order val="1"/>
          <c:tx>
            <c:strRef>
              <c:f>Foglio1!$D$3</c:f>
              <c:strCache>
                <c:ptCount val="1"/>
              </c:strCache>
            </c:strRef>
          </c:tx>
          <c:spPr>
            <a:solidFill>
              <a:schemeClr val="accent5">
                <a:lumMod val="20000"/>
                <a:lumOff val="80000"/>
              </a:schemeClr>
            </a:solidFill>
            <a:ln w="25400">
              <a:noFill/>
            </a:ln>
            <a:effectLst/>
          </c:spPr>
          <c:invertIfNegative val="0"/>
          <c:dPt>
            <c:idx val="0"/>
            <c:invertIfNegative val="0"/>
            <c:bubble3D val="0"/>
            <c:spPr>
              <a:solidFill>
                <a:schemeClr val="accent5">
                  <a:lumMod val="20000"/>
                  <a:lumOff val="80000"/>
                </a:schemeClr>
              </a:solidFill>
              <a:ln w="31750">
                <a:noFill/>
              </a:ln>
              <a:effectLst/>
              <a:scene3d>
                <a:camera prst="orthographicFront"/>
                <a:lightRig rig="threePt" dir="t"/>
              </a:scene3d>
            </c:spPr>
            <c:extLst>
              <c:ext xmlns:c16="http://schemas.microsoft.com/office/drawing/2014/chart" uri="{C3380CC4-5D6E-409C-BE32-E72D297353CC}">
                <c16:uniqueId val="{00000004-C3E4-420E-A833-AAEB65779116}"/>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it-IT"/>
              </a:p>
            </c:txPr>
            <c:dLblPos val="ctr"/>
            <c:showLegendKey val="0"/>
            <c:showVal val="0"/>
            <c:showCatName val="1"/>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Foglio1!$A$3</c:f>
              <c:numCache>
                <c:formatCode>0.00</c:formatCode>
                <c:ptCount val="1"/>
              </c:numCache>
            </c:numRef>
          </c:xVal>
          <c:yVal>
            <c:numRef>
              <c:f>Foglio1!$B$3</c:f>
              <c:numCache>
                <c:formatCode>General</c:formatCode>
                <c:ptCount val="1"/>
              </c:numCache>
            </c:numRef>
          </c:yVal>
          <c:bubbleSize>
            <c:numRef>
              <c:f>Foglio1!$C$3</c:f>
              <c:numCache>
                <c:formatCode>General</c:formatCode>
                <c:ptCount val="1"/>
              </c:numCache>
            </c:numRef>
          </c:bubbleSize>
          <c:bubble3D val="0"/>
          <c:extLst>
            <c:ext xmlns:c16="http://schemas.microsoft.com/office/drawing/2014/chart" uri="{C3380CC4-5D6E-409C-BE32-E72D297353CC}">
              <c16:uniqueId val="{00000005-C3E4-420E-A833-AAEB65779116}"/>
            </c:ext>
          </c:extLst>
        </c:ser>
        <c:dLbls>
          <c:showLegendKey val="0"/>
          <c:showVal val="0"/>
          <c:showCatName val="0"/>
          <c:showSerName val="0"/>
          <c:showPercent val="0"/>
          <c:showBubbleSize val="0"/>
        </c:dLbls>
        <c:bubbleScale val="100"/>
        <c:showNegBubbles val="0"/>
        <c:sizeRepresents val="w"/>
        <c:axId val="906926936"/>
        <c:axId val="906927592"/>
      </c:bubbleChart>
      <c:valAx>
        <c:axId val="906926936"/>
        <c:scaling>
          <c:orientation val="minMax"/>
          <c:max val="30"/>
          <c:min val="0"/>
        </c:scaling>
        <c:delete val="0"/>
        <c:axPos val="b"/>
        <c:numFmt formatCode="0" sourceLinked="0"/>
        <c:majorTickMark val="out"/>
        <c:minorTickMark val="none"/>
        <c:tickLblPos val="low"/>
        <c:spPr>
          <a:noFill/>
          <a:ln w="38100" cap="flat" cmpd="sng" algn="ctr">
            <a:solidFill>
              <a:schemeClr val="bg1"/>
            </a:solidFill>
            <a:round/>
          </a:ln>
          <a:effectLst/>
        </c:spPr>
        <c:txPr>
          <a:bodyPr rot="-60000000" spcFirstLastPara="1" vertOverflow="ellipsis" vert="horz" wrap="square" anchor="ctr" anchorCtr="1"/>
          <a:lstStyle/>
          <a:p>
            <a:pPr>
              <a:defRPr sz="1100" b="0" i="1" u="none" strike="noStrike" kern="1200" baseline="0">
                <a:solidFill>
                  <a:schemeClr val="bg1"/>
                </a:solidFill>
                <a:latin typeface="+mn-lt"/>
                <a:ea typeface="+mn-ea"/>
                <a:cs typeface="+mn-cs"/>
              </a:defRPr>
            </a:pPr>
            <a:endParaRPr lang="it-IT"/>
          </a:p>
        </c:txPr>
        <c:crossAx val="906927592"/>
        <c:crosses val="autoZero"/>
        <c:crossBetween val="midCat"/>
        <c:majorUnit val="10"/>
      </c:valAx>
      <c:valAx>
        <c:axId val="906927592"/>
        <c:scaling>
          <c:orientation val="minMax"/>
          <c:max val="3"/>
          <c:min val="-3"/>
        </c:scaling>
        <c:delete val="1"/>
        <c:axPos val="l"/>
        <c:numFmt formatCode="General" sourceLinked="1"/>
        <c:majorTickMark val="out"/>
        <c:minorTickMark val="none"/>
        <c:tickLblPos val="nextTo"/>
        <c:crossAx val="906926936"/>
        <c:crosses val="autoZero"/>
        <c:crossBetween val="midCat"/>
        <c:majorUnit val="1"/>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0.14853403343500254"/>
          <c:w val="0.83732719284238444"/>
          <c:h val="0.83139930247223404"/>
        </c:manualLayout>
      </c:layout>
      <c:barChart>
        <c:barDir val="bar"/>
        <c:grouping val="stacked"/>
        <c:varyColors val="0"/>
        <c:ser>
          <c:idx val="0"/>
          <c:order val="0"/>
          <c:tx>
            <c:strRef>
              <c:f>Sheet1!$B$1</c:f>
              <c:strCache>
                <c:ptCount val="1"/>
                <c:pt idx="0">
                  <c:v>Molto</c:v>
                </c:pt>
              </c:strCache>
            </c:strRef>
          </c:tx>
          <c:spPr>
            <a:solidFill>
              <a:srgbClr val="009FDA"/>
            </a:solidFill>
            <a:ln>
              <a:noFill/>
            </a:ln>
            <a:effectLst/>
          </c:spPr>
          <c:invertIfNegative val="0"/>
          <c:dPt>
            <c:idx val="0"/>
            <c:invertIfNegative val="0"/>
            <c:bubble3D val="0"/>
            <c:spPr>
              <a:solidFill>
                <a:srgbClr val="009FDA"/>
              </a:solidFill>
              <a:ln>
                <a:noFill/>
              </a:ln>
              <a:effectLst/>
            </c:spPr>
            <c:extLst>
              <c:ext xmlns:c16="http://schemas.microsoft.com/office/drawing/2014/chart" uri="{C3380CC4-5D6E-409C-BE32-E72D297353CC}">
                <c16:uniqueId val="{00000001-462F-4133-AD59-7D4B607F53F3}"/>
              </c:ext>
            </c:extLst>
          </c:dPt>
          <c:dPt>
            <c:idx val="1"/>
            <c:invertIfNegative val="0"/>
            <c:bubble3D val="0"/>
            <c:spPr>
              <a:solidFill>
                <a:srgbClr val="009FDA"/>
              </a:solidFill>
              <a:ln>
                <a:noFill/>
              </a:ln>
              <a:effectLst/>
            </c:spPr>
            <c:extLst>
              <c:ext xmlns:c16="http://schemas.microsoft.com/office/drawing/2014/chart" uri="{C3380CC4-5D6E-409C-BE32-E72D297353CC}">
                <c16:uniqueId val="{00000003-462F-4133-AD59-7D4B607F53F3}"/>
              </c:ext>
            </c:extLst>
          </c:dPt>
          <c:dPt>
            <c:idx val="2"/>
            <c:invertIfNegative val="0"/>
            <c:bubble3D val="0"/>
            <c:spPr>
              <a:solidFill>
                <a:srgbClr val="009FDA"/>
              </a:solidFill>
              <a:ln>
                <a:noFill/>
              </a:ln>
              <a:effectLst/>
            </c:spPr>
            <c:extLst>
              <c:ext xmlns:c16="http://schemas.microsoft.com/office/drawing/2014/chart" uri="{C3380CC4-5D6E-409C-BE32-E72D297353CC}">
                <c16:uniqueId val="{00000005-462F-4133-AD59-7D4B607F53F3}"/>
              </c:ext>
            </c:extLst>
          </c:dPt>
          <c:dPt>
            <c:idx val="3"/>
            <c:invertIfNegative val="0"/>
            <c:bubble3D val="0"/>
            <c:spPr>
              <a:solidFill>
                <a:srgbClr val="009FDA"/>
              </a:solidFill>
              <a:ln>
                <a:noFill/>
              </a:ln>
              <a:effectLst/>
            </c:spPr>
            <c:extLst>
              <c:ext xmlns:c16="http://schemas.microsoft.com/office/drawing/2014/chart" uri="{C3380CC4-5D6E-409C-BE32-E72D297353CC}">
                <c16:uniqueId val="{00000007-462F-4133-AD59-7D4B607F53F3}"/>
              </c:ext>
            </c:extLst>
          </c:dPt>
          <c:dPt>
            <c:idx val="25"/>
            <c:invertIfNegative val="0"/>
            <c:bubble3D val="0"/>
            <c:extLst>
              <c:ext xmlns:c16="http://schemas.microsoft.com/office/drawing/2014/chart" uri="{C3380CC4-5D6E-409C-BE32-E72D297353CC}">
                <c16:uniqueId val="{00000008-462F-4133-AD59-7D4B607F53F3}"/>
              </c:ext>
            </c:extLst>
          </c:dPt>
          <c:dPt>
            <c:idx val="26"/>
            <c:invertIfNegative val="0"/>
            <c:bubble3D val="0"/>
            <c:extLst>
              <c:ext xmlns:c16="http://schemas.microsoft.com/office/drawing/2014/chart" uri="{C3380CC4-5D6E-409C-BE32-E72D297353CC}">
                <c16:uniqueId val="{00000009-462F-4133-AD59-7D4B607F53F3}"/>
              </c:ext>
            </c:extLst>
          </c:dPt>
          <c:dPt>
            <c:idx val="29"/>
            <c:invertIfNegative val="0"/>
            <c:bubble3D val="0"/>
            <c:extLst>
              <c:ext xmlns:c16="http://schemas.microsoft.com/office/drawing/2014/chart" uri="{C3380CC4-5D6E-409C-BE32-E72D297353CC}">
                <c16:uniqueId val="{0000000A-462F-4133-AD59-7D4B607F53F3}"/>
              </c:ext>
            </c:extLst>
          </c:dPt>
          <c:dPt>
            <c:idx val="31"/>
            <c:invertIfNegative val="0"/>
            <c:bubble3D val="0"/>
            <c:extLst>
              <c:ext xmlns:c16="http://schemas.microsoft.com/office/drawing/2014/chart" uri="{C3380CC4-5D6E-409C-BE32-E72D297353CC}">
                <c16:uniqueId val="{0000000B-462F-4133-AD59-7D4B607F53F3}"/>
              </c:ext>
            </c:extLst>
          </c:dPt>
          <c:dPt>
            <c:idx val="33"/>
            <c:invertIfNegative val="0"/>
            <c:bubble3D val="0"/>
            <c:extLst>
              <c:ext xmlns:c16="http://schemas.microsoft.com/office/drawing/2014/chart" uri="{C3380CC4-5D6E-409C-BE32-E72D297353CC}">
                <c16:uniqueId val="{0000000C-462F-4133-AD59-7D4B607F53F3}"/>
              </c:ext>
            </c:extLst>
          </c:dPt>
          <c:dPt>
            <c:idx val="34"/>
            <c:invertIfNegative val="0"/>
            <c:bubble3D val="0"/>
            <c:extLst>
              <c:ext xmlns:c16="http://schemas.microsoft.com/office/drawing/2014/chart" uri="{C3380CC4-5D6E-409C-BE32-E72D297353CC}">
                <c16:uniqueId val="{0000000D-462F-4133-AD59-7D4B607F53F3}"/>
              </c:ext>
            </c:extLst>
          </c:dPt>
          <c:dPt>
            <c:idx val="35"/>
            <c:invertIfNegative val="0"/>
            <c:bubble3D val="0"/>
            <c:extLst>
              <c:ext xmlns:c16="http://schemas.microsoft.com/office/drawing/2014/chart" uri="{C3380CC4-5D6E-409C-BE32-E72D297353CC}">
                <c16:uniqueId val="{0000000E-462F-4133-AD59-7D4B607F53F3}"/>
              </c:ext>
            </c:extLst>
          </c:dPt>
          <c:dPt>
            <c:idx val="36"/>
            <c:invertIfNegative val="0"/>
            <c:bubble3D val="0"/>
            <c:extLst>
              <c:ext xmlns:c16="http://schemas.microsoft.com/office/drawing/2014/chart" uri="{C3380CC4-5D6E-409C-BE32-E72D297353CC}">
                <c16:uniqueId val="{0000000F-462F-4133-AD59-7D4B607F53F3}"/>
              </c:ext>
            </c:extLst>
          </c:dPt>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400" b="1" i="0" u="none" strike="noStrike" kern="1200" baseline="0">
                    <a:solidFill>
                      <a:schemeClr val="bg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Riconoscibilita' dei progetti/iniziative sponsorizzate</c:v>
                </c:pt>
                <c:pt idx="1">
                  <c:v>Adeguatezza dei progetti/iniziative rispetto ai bisogni del territorio</c:v>
                </c:pt>
                <c:pt idx="2">
                  <c:v>Facilita' nella presentazione delle candidature di progetti scientifici o culturali</c:v>
                </c:pt>
                <c:pt idx="3">
                  <c:v>Chiarezza/semplicita' del modo di comunicare della Fondazione</c:v>
                </c:pt>
                <c:pt idx="4">
                  <c:v>Visibilita' e chiarezza dei bandi relativi ai progetti/iniziative promosse</c:v>
                </c:pt>
              </c:strCache>
            </c:strRef>
          </c:cat>
          <c:val>
            <c:numRef>
              <c:f>Sheet1!$B$2:$B$6</c:f>
              <c:numCache>
                <c:formatCode>General</c:formatCode>
                <c:ptCount val="5"/>
                <c:pt idx="0">
                  <c:v>21.02</c:v>
                </c:pt>
                <c:pt idx="1">
                  <c:v>29.79</c:v>
                </c:pt>
                <c:pt idx="2">
                  <c:v>27.22</c:v>
                </c:pt>
                <c:pt idx="3">
                  <c:v>17</c:v>
                </c:pt>
                <c:pt idx="4">
                  <c:v>22.49</c:v>
                </c:pt>
              </c:numCache>
            </c:numRef>
          </c:val>
          <c:extLst>
            <c:ext xmlns:c16="http://schemas.microsoft.com/office/drawing/2014/chart" uri="{C3380CC4-5D6E-409C-BE32-E72D297353CC}">
              <c16:uniqueId val="{00000011-462F-4133-AD59-7D4B607F53F3}"/>
            </c:ext>
          </c:extLst>
        </c:ser>
        <c:ser>
          <c:idx val="1"/>
          <c:order val="1"/>
          <c:tx>
            <c:strRef>
              <c:f>Sheet1!$C$1</c:f>
              <c:strCache>
                <c:ptCount val="1"/>
                <c:pt idx="0">
                  <c:v>Abbastanza </c:v>
                </c:pt>
              </c:strCache>
            </c:strRef>
          </c:tx>
          <c:spPr>
            <a:solidFill>
              <a:srgbClr val="82C7E6"/>
            </a:solidFill>
            <a:ln>
              <a:noFill/>
            </a:ln>
            <a:effectLst/>
          </c:spPr>
          <c:invertIfNegative val="0"/>
          <c:dPt>
            <c:idx val="0"/>
            <c:invertIfNegative val="0"/>
            <c:bubble3D val="0"/>
            <c:spPr>
              <a:solidFill>
                <a:srgbClr val="82C7E6"/>
              </a:solidFill>
              <a:ln>
                <a:noFill/>
              </a:ln>
              <a:effectLst/>
            </c:spPr>
            <c:extLst>
              <c:ext xmlns:c16="http://schemas.microsoft.com/office/drawing/2014/chart" uri="{C3380CC4-5D6E-409C-BE32-E72D297353CC}">
                <c16:uniqueId val="{00000013-462F-4133-AD59-7D4B607F53F3}"/>
              </c:ext>
            </c:extLst>
          </c:dPt>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400" b="1" i="0" u="none" strike="noStrike" kern="1200" baseline="0">
                    <a:solidFill>
                      <a:schemeClr val="tx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Riconoscibilita' dei progetti/iniziative sponsorizzate</c:v>
                </c:pt>
                <c:pt idx="1">
                  <c:v>Adeguatezza dei progetti/iniziative rispetto ai bisogni del territorio</c:v>
                </c:pt>
                <c:pt idx="2">
                  <c:v>Facilita' nella presentazione delle candidature di progetti scientifici o culturali</c:v>
                </c:pt>
                <c:pt idx="3">
                  <c:v>Chiarezza/semplicita' del modo di comunicare della Fondazione</c:v>
                </c:pt>
                <c:pt idx="4">
                  <c:v>Visibilita' e chiarezza dei bandi relativi ai progetti/iniziative promosse</c:v>
                </c:pt>
              </c:strCache>
            </c:strRef>
          </c:cat>
          <c:val>
            <c:numRef>
              <c:f>Sheet1!$C$2:$C$6</c:f>
              <c:numCache>
                <c:formatCode>General</c:formatCode>
                <c:ptCount val="5"/>
                <c:pt idx="0">
                  <c:v>65.75</c:v>
                </c:pt>
                <c:pt idx="1">
                  <c:v>55.910000000000004</c:v>
                </c:pt>
                <c:pt idx="2">
                  <c:v>56.870000000000005</c:v>
                </c:pt>
                <c:pt idx="3">
                  <c:v>65.900000000000006</c:v>
                </c:pt>
                <c:pt idx="4">
                  <c:v>59.710000000000008</c:v>
                </c:pt>
              </c:numCache>
            </c:numRef>
          </c:val>
          <c:extLst>
            <c:ext xmlns:c16="http://schemas.microsoft.com/office/drawing/2014/chart" uri="{C3380CC4-5D6E-409C-BE32-E72D297353CC}">
              <c16:uniqueId val="{00000014-462F-4133-AD59-7D4B607F53F3}"/>
            </c:ext>
          </c:extLst>
        </c:ser>
        <c:ser>
          <c:idx val="2"/>
          <c:order val="2"/>
          <c:tx>
            <c:strRef>
              <c:f>Sheet1!$D$1</c:f>
              <c:strCache>
                <c:ptCount val="1"/>
                <c:pt idx="0">
                  <c:v>Molto + Abbastanza</c:v>
                </c:pt>
              </c:strCache>
            </c:strRef>
          </c:tx>
          <c:spPr>
            <a:no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tx1"/>
                    </a:solidFill>
                    <a:latin typeface="+mn-lt"/>
                    <a:ea typeface="+mn-ea"/>
                    <a:cs typeface="+mn-cs"/>
                  </a:defRPr>
                </a:pPr>
                <a:endParaRPr lang="it-IT"/>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Riconoscibilita' dei progetti/iniziative sponsorizzate</c:v>
                </c:pt>
                <c:pt idx="1">
                  <c:v>Adeguatezza dei progetti/iniziative rispetto ai bisogni del territorio</c:v>
                </c:pt>
                <c:pt idx="2">
                  <c:v>Facilita' nella presentazione delle candidature di progetti scientifici o culturali</c:v>
                </c:pt>
                <c:pt idx="3">
                  <c:v>Chiarezza/semplicita' del modo di comunicare della Fondazione</c:v>
                </c:pt>
                <c:pt idx="4">
                  <c:v>Visibilita' e chiarezza dei bandi relativi ai progetti/iniziative promosse</c:v>
                </c:pt>
              </c:strCache>
            </c:strRef>
          </c:cat>
          <c:val>
            <c:numRef>
              <c:f>Sheet1!$D$2:$D$6</c:f>
              <c:numCache>
                <c:formatCode>General</c:formatCode>
                <c:ptCount val="5"/>
                <c:pt idx="0">
                  <c:v>86.77</c:v>
                </c:pt>
                <c:pt idx="1">
                  <c:v>85.7</c:v>
                </c:pt>
                <c:pt idx="2">
                  <c:v>84.09</c:v>
                </c:pt>
                <c:pt idx="3">
                  <c:v>83.42</c:v>
                </c:pt>
                <c:pt idx="4">
                  <c:v>82.2</c:v>
                </c:pt>
              </c:numCache>
            </c:numRef>
          </c:val>
          <c:extLst>
            <c:ext xmlns:c16="http://schemas.microsoft.com/office/drawing/2014/chart" uri="{C3380CC4-5D6E-409C-BE32-E72D297353CC}">
              <c16:uniqueId val="{00000015-462F-4133-AD59-7D4B607F53F3}"/>
            </c:ext>
          </c:extLst>
        </c:ser>
        <c:dLbls>
          <c:showLegendKey val="0"/>
          <c:showVal val="0"/>
          <c:showCatName val="0"/>
          <c:showSerName val="0"/>
          <c:showPercent val="0"/>
          <c:showBubbleSize val="0"/>
        </c:dLbls>
        <c:gapWidth val="50"/>
        <c:overlap val="10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legend>
      <c:legendPos val="r"/>
      <c:legendEntry>
        <c:idx val="2"/>
        <c:txPr>
          <a:bodyPr rot="0" spcFirstLastPara="1" vertOverflow="ellipsis" vert="horz" wrap="square" anchor="ctr" anchorCtr="1"/>
          <a:lstStyle/>
          <a:p>
            <a:pPr>
              <a:defRPr sz="1100" b="1" i="0" u="none" strike="noStrike" kern="1200" baseline="0">
                <a:solidFill>
                  <a:schemeClr val="tx1"/>
                </a:solidFill>
                <a:latin typeface="+mn-lt"/>
                <a:ea typeface="+mn-ea"/>
                <a:cs typeface="+mn-cs"/>
              </a:defRPr>
            </a:pPr>
            <a:endParaRPr lang="it-IT"/>
          </a:p>
        </c:txPr>
      </c:legendEntry>
      <c:layout>
        <c:manualLayout>
          <c:xMode val="edge"/>
          <c:yMode val="edge"/>
          <c:x val="2.1912000944582267E-2"/>
          <c:y val="9.4359291147059696E-3"/>
          <c:w val="0.88590796037955877"/>
          <c:h val="0.12788824112325137"/>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it-IT"/>
        </a:p>
      </c:txPr>
    </c:legend>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rgbClr val="002060"/>
            </a:solidFill>
            <a:ln w="28575">
              <a:noFill/>
            </a:ln>
            <a:effectLst/>
          </c:spPr>
          <c:invertIfNegative val="0"/>
          <c:dPt>
            <c:idx val="2"/>
            <c:invertIfNegative val="0"/>
            <c:bubble3D val="0"/>
            <c:extLst>
              <c:ext xmlns:c16="http://schemas.microsoft.com/office/drawing/2014/chart" uri="{C3380CC4-5D6E-409C-BE32-E72D297353CC}">
                <c16:uniqueId val="{00000000-B1AE-4968-98EF-05E173843196}"/>
              </c:ext>
            </c:extLst>
          </c:dPt>
          <c:dPt>
            <c:idx val="4"/>
            <c:invertIfNegative val="0"/>
            <c:bubble3D val="0"/>
            <c:spPr>
              <a:solidFill>
                <a:srgbClr val="002060"/>
              </a:solidFill>
              <a:ln w="28575">
                <a:noFill/>
              </a:ln>
              <a:effectLst/>
            </c:spPr>
            <c:extLst>
              <c:ext xmlns:c16="http://schemas.microsoft.com/office/drawing/2014/chart" uri="{C3380CC4-5D6E-409C-BE32-E72D297353CC}">
                <c16:uniqueId val="{00000002-B1AE-4968-98EF-05E173843196}"/>
              </c:ext>
            </c:extLst>
          </c:dPt>
          <c:dPt>
            <c:idx val="25"/>
            <c:invertIfNegative val="0"/>
            <c:bubble3D val="0"/>
            <c:extLst>
              <c:ext xmlns:c16="http://schemas.microsoft.com/office/drawing/2014/chart" uri="{C3380CC4-5D6E-409C-BE32-E72D297353CC}">
                <c16:uniqueId val="{00000003-B1AE-4968-98EF-05E173843196}"/>
              </c:ext>
            </c:extLst>
          </c:dPt>
          <c:dPt>
            <c:idx val="26"/>
            <c:invertIfNegative val="0"/>
            <c:bubble3D val="0"/>
            <c:extLst>
              <c:ext xmlns:c16="http://schemas.microsoft.com/office/drawing/2014/chart" uri="{C3380CC4-5D6E-409C-BE32-E72D297353CC}">
                <c16:uniqueId val="{00000004-B1AE-4968-98EF-05E173843196}"/>
              </c:ext>
            </c:extLst>
          </c:dPt>
          <c:dPt>
            <c:idx val="29"/>
            <c:invertIfNegative val="0"/>
            <c:bubble3D val="0"/>
            <c:extLst>
              <c:ext xmlns:c16="http://schemas.microsoft.com/office/drawing/2014/chart" uri="{C3380CC4-5D6E-409C-BE32-E72D297353CC}">
                <c16:uniqueId val="{00000005-B1AE-4968-98EF-05E173843196}"/>
              </c:ext>
            </c:extLst>
          </c:dPt>
          <c:dPt>
            <c:idx val="31"/>
            <c:invertIfNegative val="0"/>
            <c:bubble3D val="0"/>
            <c:extLst>
              <c:ext xmlns:c16="http://schemas.microsoft.com/office/drawing/2014/chart" uri="{C3380CC4-5D6E-409C-BE32-E72D297353CC}">
                <c16:uniqueId val="{00000006-B1AE-4968-98EF-05E173843196}"/>
              </c:ext>
            </c:extLst>
          </c:dPt>
          <c:dPt>
            <c:idx val="33"/>
            <c:invertIfNegative val="0"/>
            <c:bubble3D val="0"/>
            <c:extLst>
              <c:ext xmlns:c16="http://schemas.microsoft.com/office/drawing/2014/chart" uri="{C3380CC4-5D6E-409C-BE32-E72D297353CC}">
                <c16:uniqueId val="{00000007-B1AE-4968-98EF-05E173843196}"/>
              </c:ext>
            </c:extLst>
          </c:dPt>
          <c:dPt>
            <c:idx val="34"/>
            <c:invertIfNegative val="0"/>
            <c:bubble3D val="0"/>
            <c:extLst>
              <c:ext xmlns:c16="http://schemas.microsoft.com/office/drawing/2014/chart" uri="{C3380CC4-5D6E-409C-BE32-E72D297353CC}">
                <c16:uniqueId val="{00000008-B1AE-4968-98EF-05E173843196}"/>
              </c:ext>
            </c:extLst>
          </c:dPt>
          <c:dPt>
            <c:idx val="35"/>
            <c:invertIfNegative val="0"/>
            <c:bubble3D val="0"/>
            <c:extLst>
              <c:ext xmlns:c16="http://schemas.microsoft.com/office/drawing/2014/chart" uri="{C3380CC4-5D6E-409C-BE32-E72D297353CC}">
                <c16:uniqueId val="{00000009-B1AE-4968-98EF-05E173843196}"/>
              </c:ext>
            </c:extLst>
          </c:dPt>
          <c:dPt>
            <c:idx val="36"/>
            <c:invertIfNegative val="0"/>
            <c:bubble3D val="0"/>
            <c:extLst>
              <c:ext xmlns:c16="http://schemas.microsoft.com/office/drawing/2014/chart" uri="{C3380CC4-5D6E-409C-BE32-E72D297353CC}">
                <c16:uniqueId val="{0000000A-B1AE-4968-98EF-05E173843196}"/>
              </c:ext>
            </c:extLst>
          </c:dPt>
          <c:cat>
            <c:strRef>
              <c:f>Sheet1!$A$2:$A$6</c:f>
              <c:strCache>
                <c:ptCount val="5"/>
                <c:pt idx="0">
                  <c:v>Riconoscibilità dei progetti/iniziative sponsorizzate</c:v>
                </c:pt>
                <c:pt idx="1">
                  <c:v>Adeguatezza dei progetti/iniziative rispetto ai bisogni del territorio </c:v>
                </c:pt>
                <c:pt idx="2">
                  <c:v>Facilità nella presentazione delle candidature di progetti scientifici o culturali</c:v>
                </c:pt>
                <c:pt idx="3">
                  <c:v>Chiarezza/semplicità del modo di comunicare della Fondazione</c:v>
                </c:pt>
                <c:pt idx="4">
                  <c:v>Visibilità e chiarezza dei bandi relativi ai progetti/iniziative promosse</c:v>
                </c:pt>
              </c:strCache>
            </c:strRef>
          </c:cat>
          <c:val>
            <c:numRef>
              <c:f>Sheet1!$B$2:$B$6</c:f>
              <c:numCache>
                <c:formatCode>General</c:formatCode>
                <c:ptCount val="5"/>
                <c:pt idx="0">
                  <c:v>7</c:v>
                </c:pt>
                <c:pt idx="1">
                  <c:v>9</c:v>
                </c:pt>
                <c:pt idx="2">
                  <c:v>5</c:v>
                </c:pt>
                <c:pt idx="3">
                  <c:v>6</c:v>
                </c:pt>
                <c:pt idx="4">
                  <c:v>5</c:v>
                </c:pt>
              </c:numCache>
            </c:numRef>
          </c:val>
          <c:extLst>
            <c:ext xmlns:c16="http://schemas.microsoft.com/office/drawing/2014/chart" uri="{C3380CC4-5D6E-409C-BE32-E72D297353CC}">
              <c16:uniqueId val="{0000000B-B1AE-4968-98EF-05E173843196}"/>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2"/>
          <c:min val="0"/>
        </c:scaling>
        <c:delete val="1"/>
        <c:axPos val="t"/>
        <c:numFmt formatCode="General" sourceLinked="1"/>
        <c:majorTickMark val="out"/>
        <c:minorTickMark val="none"/>
        <c:tickLblPos val="nextTo"/>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838288302383491E-2"/>
          <c:y val="0.14105965565664069"/>
          <c:w val="0.92950711984011092"/>
          <c:h val="0.83139930247223404"/>
        </c:manualLayout>
      </c:layout>
      <c:barChart>
        <c:barDir val="bar"/>
        <c:grouping val="stacked"/>
        <c:varyColors val="0"/>
        <c:ser>
          <c:idx val="0"/>
          <c:order val="0"/>
          <c:tx>
            <c:strRef>
              <c:f>Sheet1!$B$1</c:f>
              <c:strCache>
                <c:ptCount val="1"/>
                <c:pt idx="0">
                  <c:v>Prima</c:v>
                </c:pt>
              </c:strCache>
            </c:strRef>
          </c:tx>
          <c:spPr>
            <a:solidFill>
              <a:schemeClr val="tx2">
                <a:lumMod val="75000"/>
              </a:schemeClr>
            </a:solidFill>
            <a:ln>
              <a:noFill/>
            </a:ln>
            <a:effectLst/>
          </c:spPr>
          <c:invertIfNegative val="0"/>
          <c:dPt>
            <c:idx val="0"/>
            <c:invertIfNegative val="0"/>
            <c:bubble3D val="0"/>
            <c:spPr>
              <a:solidFill>
                <a:schemeClr val="tx2">
                  <a:lumMod val="75000"/>
                </a:schemeClr>
              </a:solidFill>
              <a:ln>
                <a:noFill/>
              </a:ln>
              <a:effectLst/>
            </c:spPr>
            <c:extLst>
              <c:ext xmlns:c16="http://schemas.microsoft.com/office/drawing/2014/chart" uri="{C3380CC4-5D6E-409C-BE32-E72D297353CC}">
                <c16:uniqueId val="{00000001-462F-4133-AD59-7D4B607F53F3}"/>
              </c:ext>
            </c:extLst>
          </c:dPt>
          <c:dPt>
            <c:idx val="1"/>
            <c:invertIfNegative val="0"/>
            <c:bubble3D val="0"/>
            <c:spPr>
              <a:solidFill>
                <a:schemeClr val="tx2">
                  <a:lumMod val="75000"/>
                </a:schemeClr>
              </a:solidFill>
              <a:ln>
                <a:noFill/>
              </a:ln>
              <a:effectLst/>
            </c:spPr>
            <c:extLst>
              <c:ext xmlns:c16="http://schemas.microsoft.com/office/drawing/2014/chart" uri="{C3380CC4-5D6E-409C-BE32-E72D297353CC}">
                <c16:uniqueId val="{00000003-462F-4133-AD59-7D4B607F53F3}"/>
              </c:ext>
            </c:extLst>
          </c:dPt>
          <c:dPt>
            <c:idx val="2"/>
            <c:invertIfNegative val="0"/>
            <c:bubble3D val="0"/>
            <c:spPr>
              <a:solidFill>
                <a:schemeClr val="tx2">
                  <a:lumMod val="75000"/>
                </a:schemeClr>
              </a:solidFill>
              <a:ln>
                <a:noFill/>
              </a:ln>
              <a:effectLst/>
            </c:spPr>
            <c:extLst>
              <c:ext xmlns:c16="http://schemas.microsoft.com/office/drawing/2014/chart" uri="{C3380CC4-5D6E-409C-BE32-E72D297353CC}">
                <c16:uniqueId val="{00000005-462F-4133-AD59-7D4B607F53F3}"/>
              </c:ext>
            </c:extLst>
          </c:dPt>
          <c:dPt>
            <c:idx val="3"/>
            <c:invertIfNegative val="0"/>
            <c:bubble3D val="0"/>
            <c:spPr>
              <a:solidFill>
                <a:schemeClr val="tx2">
                  <a:lumMod val="75000"/>
                </a:schemeClr>
              </a:solidFill>
              <a:ln>
                <a:noFill/>
              </a:ln>
              <a:effectLst/>
            </c:spPr>
            <c:extLst>
              <c:ext xmlns:c16="http://schemas.microsoft.com/office/drawing/2014/chart" uri="{C3380CC4-5D6E-409C-BE32-E72D297353CC}">
                <c16:uniqueId val="{00000007-462F-4133-AD59-7D4B607F53F3}"/>
              </c:ext>
            </c:extLst>
          </c:dPt>
          <c:dPt>
            <c:idx val="25"/>
            <c:invertIfNegative val="0"/>
            <c:bubble3D val="0"/>
            <c:extLst>
              <c:ext xmlns:c16="http://schemas.microsoft.com/office/drawing/2014/chart" uri="{C3380CC4-5D6E-409C-BE32-E72D297353CC}">
                <c16:uniqueId val="{00000008-462F-4133-AD59-7D4B607F53F3}"/>
              </c:ext>
            </c:extLst>
          </c:dPt>
          <c:dPt>
            <c:idx val="26"/>
            <c:invertIfNegative val="0"/>
            <c:bubble3D val="0"/>
            <c:extLst>
              <c:ext xmlns:c16="http://schemas.microsoft.com/office/drawing/2014/chart" uri="{C3380CC4-5D6E-409C-BE32-E72D297353CC}">
                <c16:uniqueId val="{00000009-462F-4133-AD59-7D4B607F53F3}"/>
              </c:ext>
            </c:extLst>
          </c:dPt>
          <c:dPt>
            <c:idx val="29"/>
            <c:invertIfNegative val="0"/>
            <c:bubble3D val="0"/>
            <c:extLst>
              <c:ext xmlns:c16="http://schemas.microsoft.com/office/drawing/2014/chart" uri="{C3380CC4-5D6E-409C-BE32-E72D297353CC}">
                <c16:uniqueId val="{0000000A-462F-4133-AD59-7D4B607F53F3}"/>
              </c:ext>
            </c:extLst>
          </c:dPt>
          <c:dPt>
            <c:idx val="31"/>
            <c:invertIfNegative val="0"/>
            <c:bubble3D val="0"/>
            <c:extLst>
              <c:ext xmlns:c16="http://schemas.microsoft.com/office/drawing/2014/chart" uri="{C3380CC4-5D6E-409C-BE32-E72D297353CC}">
                <c16:uniqueId val="{0000000B-462F-4133-AD59-7D4B607F53F3}"/>
              </c:ext>
            </c:extLst>
          </c:dPt>
          <c:dPt>
            <c:idx val="33"/>
            <c:invertIfNegative val="0"/>
            <c:bubble3D val="0"/>
            <c:extLst>
              <c:ext xmlns:c16="http://schemas.microsoft.com/office/drawing/2014/chart" uri="{C3380CC4-5D6E-409C-BE32-E72D297353CC}">
                <c16:uniqueId val="{0000000C-462F-4133-AD59-7D4B607F53F3}"/>
              </c:ext>
            </c:extLst>
          </c:dPt>
          <c:dPt>
            <c:idx val="34"/>
            <c:invertIfNegative val="0"/>
            <c:bubble3D val="0"/>
            <c:extLst>
              <c:ext xmlns:c16="http://schemas.microsoft.com/office/drawing/2014/chart" uri="{C3380CC4-5D6E-409C-BE32-E72D297353CC}">
                <c16:uniqueId val="{0000000D-462F-4133-AD59-7D4B607F53F3}"/>
              </c:ext>
            </c:extLst>
          </c:dPt>
          <c:dPt>
            <c:idx val="35"/>
            <c:invertIfNegative val="0"/>
            <c:bubble3D val="0"/>
            <c:extLst>
              <c:ext xmlns:c16="http://schemas.microsoft.com/office/drawing/2014/chart" uri="{C3380CC4-5D6E-409C-BE32-E72D297353CC}">
                <c16:uniqueId val="{0000000E-462F-4133-AD59-7D4B607F53F3}"/>
              </c:ext>
            </c:extLst>
          </c:dPt>
          <c:dPt>
            <c:idx val="36"/>
            <c:invertIfNegative val="0"/>
            <c:bubble3D val="0"/>
            <c:extLst>
              <c:ext xmlns:c16="http://schemas.microsoft.com/office/drawing/2014/chart" uri="{C3380CC4-5D6E-409C-BE32-E72D297353CC}">
                <c16:uniqueId val="{0000000F-462F-4133-AD59-7D4B607F53F3}"/>
              </c:ext>
            </c:extLst>
          </c:dPt>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400" b="1" i="0" u="none" strike="noStrike" kern="1200" baseline="0">
                    <a:solidFill>
                      <a:schemeClr val="bg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Transizione energetica</c:v>
                </c:pt>
                <c:pt idx="1">
                  <c:v>Economia circolare</c:v>
                </c:pt>
                <c:pt idx="2">
                  <c:v>Biotech</c:v>
                </c:pt>
                <c:pt idx="3">
                  <c:v>Agritech</c:v>
                </c:pt>
              </c:strCache>
            </c:strRef>
          </c:cat>
          <c:val>
            <c:numRef>
              <c:f>Sheet1!$B$2:$B$5</c:f>
              <c:numCache>
                <c:formatCode>General</c:formatCode>
                <c:ptCount val="4"/>
                <c:pt idx="0">
                  <c:v>47</c:v>
                </c:pt>
                <c:pt idx="1">
                  <c:v>26</c:v>
                </c:pt>
                <c:pt idx="2">
                  <c:v>11</c:v>
                </c:pt>
                <c:pt idx="3">
                  <c:v>16</c:v>
                </c:pt>
              </c:numCache>
            </c:numRef>
          </c:val>
          <c:extLst>
            <c:ext xmlns:c16="http://schemas.microsoft.com/office/drawing/2014/chart" uri="{C3380CC4-5D6E-409C-BE32-E72D297353CC}">
              <c16:uniqueId val="{00000011-462F-4133-AD59-7D4B607F53F3}"/>
            </c:ext>
          </c:extLst>
        </c:ser>
        <c:ser>
          <c:idx val="1"/>
          <c:order val="1"/>
          <c:tx>
            <c:strRef>
              <c:f>Sheet1!$C$1</c:f>
              <c:strCache>
                <c:ptCount val="1"/>
                <c:pt idx="0">
                  <c:v>Seconda</c:v>
                </c:pt>
              </c:strCache>
            </c:strRef>
          </c:tx>
          <c:spPr>
            <a:solidFill>
              <a:srgbClr val="60C7C5"/>
            </a:solidFill>
            <a:ln>
              <a:noFill/>
            </a:ln>
            <a:effectLst/>
          </c:spPr>
          <c:invertIfNegative val="0"/>
          <c:dPt>
            <c:idx val="0"/>
            <c:invertIfNegative val="0"/>
            <c:bubble3D val="0"/>
            <c:spPr>
              <a:solidFill>
                <a:srgbClr val="60C7C5"/>
              </a:solidFill>
              <a:ln>
                <a:noFill/>
              </a:ln>
              <a:effectLst/>
            </c:spPr>
            <c:extLst>
              <c:ext xmlns:c16="http://schemas.microsoft.com/office/drawing/2014/chart" uri="{C3380CC4-5D6E-409C-BE32-E72D297353CC}">
                <c16:uniqueId val="{00000013-462F-4133-AD59-7D4B607F53F3}"/>
              </c:ext>
            </c:extLst>
          </c:dPt>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400" b="1" i="0" u="none" strike="noStrike" kern="1200" baseline="0">
                    <a:solidFill>
                      <a:schemeClr val="bg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Transizione energetica</c:v>
                </c:pt>
                <c:pt idx="1">
                  <c:v>Economia circolare</c:v>
                </c:pt>
                <c:pt idx="2">
                  <c:v>Biotech</c:v>
                </c:pt>
                <c:pt idx="3">
                  <c:v>Agritech</c:v>
                </c:pt>
              </c:strCache>
            </c:strRef>
          </c:cat>
          <c:val>
            <c:numRef>
              <c:f>Sheet1!$C$2:$C$5</c:f>
              <c:numCache>
                <c:formatCode>General</c:formatCode>
                <c:ptCount val="4"/>
                <c:pt idx="0">
                  <c:v>20</c:v>
                </c:pt>
                <c:pt idx="1">
                  <c:v>34</c:v>
                </c:pt>
                <c:pt idx="2">
                  <c:v>26</c:v>
                </c:pt>
                <c:pt idx="3">
                  <c:v>20</c:v>
                </c:pt>
              </c:numCache>
            </c:numRef>
          </c:val>
          <c:extLst>
            <c:ext xmlns:c16="http://schemas.microsoft.com/office/drawing/2014/chart" uri="{C3380CC4-5D6E-409C-BE32-E72D297353CC}">
              <c16:uniqueId val="{00000014-462F-4133-AD59-7D4B607F53F3}"/>
            </c:ext>
          </c:extLst>
        </c:ser>
        <c:ser>
          <c:idx val="2"/>
          <c:order val="2"/>
          <c:tx>
            <c:strRef>
              <c:f>Sheet1!$D$1</c:f>
              <c:strCache>
                <c:ptCount val="1"/>
                <c:pt idx="0">
                  <c:v>Totale (1°+2° citazioni)</c:v>
                </c:pt>
              </c:strCache>
            </c:strRef>
          </c:tx>
          <c:spPr>
            <a:no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tx1"/>
                    </a:solidFill>
                    <a:latin typeface="+mn-lt"/>
                    <a:ea typeface="+mn-ea"/>
                    <a:cs typeface="+mn-cs"/>
                  </a:defRPr>
                </a:pPr>
                <a:endParaRPr lang="it-IT"/>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Transizione energetica</c:v>
                </c:pt>
                <c:pt idx="1">
                  <c:v>Economia circolare</c:v>
                </c:pt>
                <c:pt idx="2">
                  <c:v>Biotech</c:v>
                </c:pt>
                <c:pt idx="3">
                  <c:v>Agritech</c:v>
                </c:pt>
              </c:strCache>
            </c:strRef>
          </c:cat>
          <c:val>
            <c:numRef>
              <c:f>Sheet1!$D$2:$D$5</c:f>
              <c:numCache>
                <c:formatCode>General</c:formatCode>
                <c:ptCount val="4"/>
                <c:pt idx="0">
                  <c:v>67</c:v>
                </c:pt>
                <c:pt idx="1">
                  <c:v>60</c:v>
                </c:pt>
                <c:pt idx="2">
                  <c:v>37</c:v>
                </c:pt>
                <c:pt idx="3">
                  <c:v>36</c:v>
                </c:pt>
              </c:numCache>
            </c:numRef>
          </c:val>
          <c:extLst>
            <c:ext xmlns:c16="http://schemas.microsoft.com/office/drawing/2014/chart" uri="{C3380CC4-5D6E-409C-BE32-E72D297353CC}">
              <c16:uniqueId val="{00000015-462F-4133-AD59-7D4B607F53F3}"/>
            </c:ext>
          </c:extLst>
        </c:ser>
        <c:dLbls>
          <c:showLegendKey val="0"/>
          <c:showVal val="0"/>
          <c:showCatName val="0"/>
          <c:showSerName val="0"/>
          <c:showPercent val="0"/>
          <c:showBubbleSize val="0"/>
        </c:dLbls>
        <c:gapWidth val="60"/>
        <c:overlap val="10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legend>
      <c:legendPos val="t"/>
      <c:legendEntry>
        <c:idx val="2"/>
        <c:txPr>
          <a:bodyPr rot="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it-IT"/>
          </a:p>
        </c:txPr>
      </c:legendEntry>
      <c:layout>
        <c:manualLayout>
          <c:xMode val="edge"/>
          <c:yMode val="edge"/>
          <c:x val="5.745628928668424E-2"/>
          <c:y val="2.3227727444261076E-2"/>
          <c:w val="0.94254371071331577"/>
          <c:h val="7.1517928940224268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it-IT"/>
        </a:p>
      </c:txPr>
    </c:legend>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838288302383491E-2"/>
          <c:y val="0.14105965565664069"/>
          <c:w val="0.92950711984011092"/>
          <c:h val="0.83139930247223404"/>
        </c:manualLayout>
      </c:layout>
      <c:barChart>
        <c:barDir val="bar"/>
        <c:grouping val="stacked"/>
        <c:varyColors val="0"/>
        <c:ser>
          <c:idx val="2"/>
          <c:order val="2"/>
          <c:tx>
            <c:strRef>
              <c:f>Sheet1!$D$1</c:f>
              <c:strCache>
                <c:ptCount val="1"/>
                <c:pt idx="0">
                  <c:v>Totale (1°+2°)</c:v>
                </c:pt>
              </c:strCache>
            </c:strRef>
          </c:tx>
          <c:spPr>
            <a:solidFill>
              <a:srgbClr val="002060"/>
            </a:solidFill>
            <a:ln>
              <a:noFill/>
            </a:ln>
            <a:effectLst/>
          </c:spPr>
          <c:invertIfNegative val="0"/>
          <c:cat>
            <c:strRef>
              <c:f>Sheet1!$A$2:$A$5</c:f>
              <c:strCache>
                <c:ptCount val="4"/>
                <c:pt idx="0">
                  <c:v>Transizione energetica</c:v>
                </c:pt>
                <c:pt idx="1">
                  <c:v>Economia circolare</c:v>
                </c:pt>
                <c:pt idx="2">
                  <c:v>Biotech</c:v>
                </c:pt>
                <c:pt idx="3">
                  <c:v>Agritech</c:v>
                </c:pt>
              </c:strCache>
            </c:strRef>
          </c:cat>
          <c:val>
            <c:numRef>
              <c:f>Sheet1!$D$2:$D$5</c:f>
              <c:numCache>
                <c:formatCode>General</c:formatCode>
                <c:ptCount val="4"/>
                <c:pt idx="0">
                  <c:v>20</c:v>
                </c:pt>
                <c:pt idx="1">
                  <c:v>17</c:v>
                </c:pt>
                <c:pt idx="2">
                  <c:v>10</c:v>
                </c:pt>
                <c:pt idx="3">
                  <c:v>12</c:v>
                </c:pt>
              </c:numCache>
            </c:numRef>
          </c:val>
          <c:extLst>
            <c:ext xmlns:c16="http://schemas.microsoft.com/office/drawing/2014/chart" uri="{C3380CC4-5D6E-409C-BE32-E72D297353CC}">
              <c16:uniqueId val="{00000000-AC52-40FF-872A-FB58E703B1B1}"/>
            </c:ext>
          </c:extLst>
        </c:ser>
        <c:dLbls>
          <c:showLegendKey val="0"/>
          <c:showVal val="0"/>
          <c:showCatName val="0"/>
          <c:showSerName val="0"/>
          <c:showPercent val="0"/>
          <c:showBubbleSize val="0"/>
        </c:dLbls>
        <c:gapWidth val="60"/>
        <c:overlap val="100"/>
        <c:axId val="366738640"/>
        <c:axId val="495151528"/>
        <c:extLst>
          <c:ext xmlns:c15="http://schemas.microsoft.com/office/drawing/2012/chart" uri="{02D57815-91ED-43cb-92C2-25804820EDAC}">
            <c15:filteredBarSeries>
              <c15:ser>
                <c:idx val="0"/>
                <c:order val="0"/>
                <c:tx>
                  <c:strRef>
                    <c:extLst>
                      <c:ext uri="{02D57815-91ED-43cb-92C2-25804820EDAC}">
                        <c15:formulaRef>
                          <c15:sqref>Sheet1!$B$1</c15:sqref>
                        </c15:formulaRef>
                      </c:ext>
                    </c:extLst>
                    <c:strCache>
                      <c:ptCount val="1"/>
                      <c:pt idx="0">
                        <c:v>Primo</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1-AC52-40FF-872A-FB58E703B1B1}"/>
                    </c:ext>
                  </c:extLst>
                </c:dPt>
                <c:dPt>
                  <c:idx val="1"/>
                  <c:invertIfNegative val="0"/>
                  <c:bubble3D val="0"/>
                  <c:extLst>
                    <c:ext xmlns:c16="http://schemas.microsoft.com/office/drawing/2014/chart" uri="{C3380CC4-5D6E-409C-BE32-E72D297353CC}">
                      <c16:uniqueId val="{00000002-AC52-40FF-872A-FB58E703B1B1}"/>
                    </c:ext>
                  </c:extLst>
                </c:dPt>
                <c:dPt>
                  <c:idx val="2"/>
                  <c:invertIfNegative val="0"/>
                  <c:bubble3D val="0"/>
                  <c:extLst>
                    <c:ext xmlns:c16="http://schemas.microsoft.com/office/drawing/2014/chart" uri="{C3380CC4-5D6E-409C-BE32-E72D297353CC}">
                      <c16:uniqueId val="{00000003-AC52-40FF-872A-FB58E703B1B1}"/>
                    </c:ext>
                  </c:extLst>
                </c:dPt>
                <c:dPt>
                  <c:idx val="3"/>
                  <c:invertIfNegative val="0"/>
                  <c:bubble3D val="0"/>
                  <c:extLst>
                    <c:ext xmlns:c16="http://schemas.microsoft.com/office/drawing/2014/chart" uri="{C3380CC4-5D6E-409C-BE32-E72D297353CC}">
                      <c16:uniqueId val="{00000004-AC52-40FF-872A-FB58E703B1B1}"/>
                    </c:ext>
                  </c:extLst>
                </c:dPt>
                <c:dPt>
                  <c:idx val="25"/>
                  <c:invertIfNegative val="0"/>
                  <c:bubble3D val="0"/>
                  <c:extLst>
                    <c:ext xmlns:c16="http://schemas.microsoft.com/office/drawing/2014/chart" uri="{C3380CC4-5D6E-409C-BE32-E72D297353CC}">
                      <c16:uniqueId val="{00000005-AC52-40FF-872A-FB58E703B1B1}"/>
                    </c:ext>
                  </c:extLst>
                </c:dPt>
                <c:dPt>
                  <c:idx val="26"/>
                  <c:invertIfNegative val="0"/>
                  <c:bubble3D val="0"/>
                  <c:extLst>
                    <c:ext xmlns:c16="http://schemas.microsoft.com/office/drawing/2014/chart" uri="{C3380CC4-5D6E-409C-BE32-E72D297353CC}">
                      <c16:uniqueId val="{00000006-AC52-40FF-872A-FB58E703B1B1}"/>
                    </c:ext>
                  </c:extLst>
                </c:dPt>
                <c:dPt>
                  <c:idx val="29"/>
                  <c:invertIfNegative val="0"/>
                  <c:bubble3D val="0"/>
                  <c:extLst>
                    <c:ext xmlns:c16="http://schemas.microsoft.com/office/drawing/2014/chart" uri="{C3380CC4-5D6E-409C-BE32-E72D297353CC}">
                      <c16:uniqueId val="{00000007-AC52-40FF-872A-FB58E703B1B1}"/>
                    </c:ext>
                  </c:extLst>
                </c:dPt>
                <c:dPt>
                  <c:idx val="31"/>
                  <c:invertIfNegative val="0"/>
                  <c:bubble3D val="0"/>
                  <c:extLst>
                    <c:ext xmlns:c16="http://schemas.microsoft.com/office/drawing/2014/chart" uri="{C3380CC4-5D6E-409C-BE32-E72D297353CC}">
                      <c16:uniqueId val="{00000008-AC52-40FF-872A-FB58E703B1B1}"/>
                    </c:ext>
                  </c:extLst>
                </c:dPt>
                <c:dPt>
                  <c:idx val="33"/>
                  <c:invertIfNegative val="0"/>
                  <c:bubble3D val="0"/>
                  <c:extLst>
                    <c:ext xmlns:c16="http://schemas.microsoft.com/office/drawing/2014/chart" uri="{C3380CC4-5D6E-409C-BE32-E72D297353CC}">
                      <c16:uniqueId val="{00000009-AC52-40FF-872A-FB58E703B1B1}"/>
                    </c:ext>
                  </c:extLst>
                </c:dPt>
                <c:dPt>
                  <c:idx val="34"/>
                  <c:invertIfNegative val="0"/>
                  <c:bubble3D val="0"/>
                  <c:extLst>
                    <c:ext xmlns:c16="http://schemas.microsoft.com/office/drawing/2014/chart" uri="{C3380CC4-5D6E-409C-BE32-E72D297353CC}">
                      <c16:uniqueId val="{0000000A-AC52-40FF-872A-FB58E703B1B1}"/>
                    </c:ext>
                  </c:extLst>
                </c:dPt>
                <c:dPt>
                  <c:idx val="35"/>
                  <c:invertIfNegative val="0"/>
                  <c:bubble3D val="0"/>
                  <c:extLst>
                    <c:ext xmlns:c16="http://schemas.microsoft.com/office/drawing/2014/chart" uri="{C3380CC4-5D6E-409C-BE32-E72D297353CC}">
                      <c16:uniqueId val="{0000000B-AC52-40FF-872A-FB58E703B1B1}"/>
                    </c:ext>
                  </c:extLst>
                </c:dPt>
                <c:dPt>
                  <c:idx val="36"/>
                  <c:invertIfNegative val="0"/>
                  <c:bubble3D val="0"/>
                  <c:extLst>
                    <c:ext xmlns:c16="http://schemas.microsoft.com/office/drawing/2014/chart" uri="{C3380CC4-5D6E-409C-BE32-E72D297353CC}">
                      <c16:uniqueId val="{0000000C-AC52-40FF-872A-FB58E703B1B1}"/>
                    </c:ext>
                  </c:extLst>
                </c:dPt>
                <c:cat>
                  <c:strRef>
                    <c:extLst>
                      <c:ext uri="{02D57815-91ED-43cb-92C2-25804820EDAC}">
                        <c15:formulaRef>
                          <c15:sqref>Sheet1!$A$2:$A$5</c15:sqref>
                        </c15:formulaRef>
                      </c:ext>
                    </c:extLst>
                    <c:strCache>
                      <c:ptCount val="4"/>
                      <c:pt idx="0">
                        <c:v>Transizione energetica</c:v>
                      </c:pt>
                      <c:pt idx="1">
                        <c:v>Economia circolare</c:v>
                      </c:pt>
                      <c:pt idx="2">
                        <c:v>Biotech</c:v>
                      </c:pt>
                      <c:pt idx="3">
                        <c:v>Agritech</c:v>
                      </c:pt>
                    </c:strCache>
                  </c:strRef>
                </c:cat>
                <c:val>
                  <c:numRef>
                    <c:extLst>
                      <c:ext uri="{02D57815-91ED-43cb-92C2-25804820EDAC}">
                        <c15:formulaRef>
                          <c15:sqref>Sheet1!$B$2:$B$5</c15:sqref>
                        </c15:formulaRef>
                      </c:ext>
                    </c:extLst>
                    <c:numCache>
                      <c:formatCode>General</c:formatCode>
                      <c:ptCount val="4"/>
                      <c:pt idx="0">
                        <c:v>16</c:v>
                      </c:pt>
                      <c:pt idx="1">
                        <c:v>7</c:v>
                      </c:pt>
                      <c:pt idx="2">
                        <c:v>5</c:v>
                      </c:pt>
                      <c:pt idx="3">
                        <c:v>2</c:v>
                      </c:pt>
                    </c:numCache>
                  </c:numRef>
                </c:val>
                <c:extLst>
                  <c:ext xmlns:c16="http://schemas.microsoft.com/office/drawing/2014/chart" uri="{C3380CC4-5D6E-409C-BE32-E72D297353CC}">
                    <c16:uniqueId val="{0000000D-AC52-40FF-872A-FB58E703B1B1}"/>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Sheet1!$C$1</c15:sqref>
                        </c15:formulaRef>
                      </c:ext>
                    </c:extLst>
                    <c:strCache>
                      <c:ptCount val="1"/>
                      <c:pt idx="0">
                        <c:v>Secondo </c:v>
                      </c:pt>
                    </c:strCache>
                  </c:strRef>
                </c:tx>
                <c:spPr>
                  <a:solidFill>
                    <a:schemeClr val="accent2"/>
                  </a:solidFill>
                  <a:ln>
                    <a:noFill/>
                  </a:ln>
                  <a:effectLst/>
                </c:spPr>
                <c:invertIfNegative val="0"/>
                <c:dPt>
                  <c:idx val="0"/>
                  <c:invertIfNegative val="0"/>
                  <c:bubble3D val="0"/>
                  <c:extLst xmlns:c15="http://schemas.microsoft.com/office/drawing/2012/chart">
                    <c:ext xmlns:c16="http://schemas.microsoft.com/office/drawing/2014/chart" uri="{C3380CC4-5D6E-409C-BE32-E72D297353CC}">
                      <c16:uniqueId val="{0000000E-AC52-40FF-872A-FB58E703B1B1}"/>
                    </c:ext>
                  </c:extLst>
                </c:dPt>
                <c:cat>
                  <c:strRef>
                    <c:extLst xmlns:c15="http://schemas.microsoft.com/office/drawing/2012/chart">
                      <c:ext xmlns:c15="http://schemas.microsoft.com/office/drawing/2012/chart" uri="{02D57815-91ED-43cb-92C2-25804820EDAC}">
                        <c15:formulaRef>
                          <c15:sqref>Sheet1!$A$2:$A$5</c15:sqref>
                        </c15:formulaRef>
                      </c:ext>
                    </c:extLst>
                    <c:strCache>
                      <c:ptCount val="4"/>
                      <c:pt idx="0">
                        <c:v>Transizione energetica</c:v>
                      </c:pt>
                      <c:pt idx="1">
                        <c:v>Economia circolare</c:v>
                      </c:pt>
                      <c:pt idx="2">
                        <c:v>Biotech</c:v>
                      </c:pt>
                      <c:pt idx="3">
                        <c:v>Agritech</c:v>
                      </c:pt>
                    </c:strCache>
                  </c:strRef>
                </c:cat>
                <c:val>
                  <c:numRef>
                    <c:extLst xmlns:c15="http://schemas.microsoft.com/office/drawing/2012/chart">
                      <c:ext xmlns:c15="http://schemas.microsoft.com/office/drawing/2012/chart" uri="{02D57815-91ED-43cb-92C2-25804820EDAC}">
                        <c15:formulaRef>
                          <c15:sqref>Sheet1!$C$2:$C$5</c15:sqref>
                        </c15:formulaRef>
                      </c:ext>
                    </c:extLst>
                    <c:numCache>
                      <c:formatCode>General</c:formatCode>
                      <c:ptCount val="4"/>
                      <c:pt idx="0">
                        <c:v>4</c:v>
                      </c:pt>
                      <c:pt idx="1">
                        <c:v>10</c:v>
                      </c:pt>
                      <c:pt idx="2">
                        <c:v>5</c:v>
                      </c:pt>
                      <c:pt idx="3">
                        <c:v>10</c:v>
                      </c:pt>
                    </c:numCache>
                  </c:numRef>
                </c:val>
                <c:extLst xmlns:c15="http://schemas.microsoft.com/office/drawing/2012/chart">
                  <c:ext xmlns:c16="http://schemas.microsoft.com/office/drawing/2014/chart" uri="{C3380CC4-5D6E-409C-BE32-E72D297353CC}">
                    <c16:uniqueId val="{0000000F-AC52-40FF-872A-FB58E703B1B1}"/>
                  </c:ext>
                </c:extLst>
              </c15:ser>
            </c15:filteredBarSeries>
          </c:ext>
        </c:extLst>
      </c:barChart>
      <c:catAx>
        <c:axId val="366738640"/>
        <c:scaling>
          <c:orientation val="maxMin"/>
        </c:scaling>
        <c:delete val="1"/>
        <c:axPos val="l"/>
        <c:numFmt formatCode="General" sourceLinked="1"/>
        <c:majorTickMark val="none"/>
        <c:minorTickMark val="none"/>
        <c:tickLblPos val="nextTo"/>
        <c:crossAx val="495151528"/>
        <c:crosses val="autoZero"/>
        <c:auto val="1"/>
        <c:lblAlgn val="ctr"/>
        <c:lblOffset val="100"/>
        <c:noMultiLvlLbl val="0"/>
      </c:catAx>
      <c:valAx>
        <c:axId val="495151528"/>
        <c:scaling>
          <c:orientation val="minMax"/>
          <c:max val="30"/>
          <c:min val="0"/>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a:noFill/>
        </a:ln>
        <a:effectLst/>
      </c:spPr>
    </c:plotArea>
    <c:legend>
      <c:legendPos val="b"/>
      <c:legendEntry>
        <c:idx val="0"/>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legend>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0.14853403343500254"/>
          <c:w val="0.7434736840002637"/>
          <c:h val="0.83139930247223404"/>
        </c:manualLayout>
      </c:layout>
      <c:barChart>
        <c:barDir val="bar"/>
        <c:grouping val="stacked"/>
        <c:varyColors val="0"/>
        <c:ser>
          <c:idx val="0"/>
          <c:order val="0"/>
          <c:tx>
            <c:strRef>
              <c:f>Sheet1!$B$1</c:f>
              <c:strCache>
                <c:ptCount val="1"/>
                <c:pt idx="0">
                  <c:v>Molto</c:v>
                </c:pt>
              </c:strCache>
            </c:strRef>
          </c:tx>
          <c:spPr>
            <a:solidFill>
              <a:schemeClr val="tx2">
                <a:lumMod val="75000"/>
              </a:schemeClr>
            </a:solidFill>
            <a:ln>
              <a:noFill/>
            </a:ln>
            <a:effectLst/>
          </c:spPr>
          <c:invertIfNegative val="0"/>
          <c:dPt>
            <c:idx val="0"/>
            <c:invertIfNegative val="0"/>
            <c:bubble3D val="0"/>
            <c:spPr>
              <a:solidFill>
                <a:schemeClr val="tx2">
                  <a:lumMod val="75000"/>
                </a:schemeClr>
              </a:solidFill>
              <a:ln>
                <a:noFill/>
              </a:ln>
              <a:effectLst/>
            </c:spPr>
            <c:extLst>
              <c:ext xmlns:c16="http://schemas.microsoft.com/office/drawing/2014/chart" uri="{C3380CC4-5D6E-409C-BE32-E72D297353CC}">
                <c16:uniqueId val="{00000001-D2E1-40F8-A88E-CFEC926C636D}"/>
              </c:ext>
            </c:extLst>
          </c:dPt>
          <c:dPt>
            <c:idx val="1"/>
            <c:invertIfNegative val="0"/>
            <c:bubble3D val="0"/>
            <c:spPr>
              <a:solidFill>
                <a:schemeClr val="tx2">
                  <a:lumMod val="75000"/>
                </a:schemeClr>
              </a:solidFill>
              <a:ln>
                <a:noFill/>
              </a:ln>
              <a:effectLst/>
            </c:spPr>
            <c:extLst>
              <c:ext xmlns:c16="http://schemas.microsoft.com/office/drawing/2014/chart" uri="{C3380CC4-5D6E-409C-BE32-E72D297353CC}">
                <c16:uniqueId val="{00000003-D2E1-40F8-A88E-CFEC926C636D}"/>
              </c:ext>
            </c:extLst>
          </c:dPt>
          <c:dPt>
            <c:idx val="2"/>
            <c:invertIfNegative val="0"/>
            <c:bubble3D val="0"/>
            <c:spPr>
              <a:solidFill>
                <a:schemeClr val="tx2">
                  <a:lumMod val="75000"/>
                </a:schemeClr>
              </a:solidFill>
              <a:ln>
                <a:noFill/>
              </a:ln>
              <a:effectLst/>
            </c:spPr>
            <c:extLst>
              <c:ext xmlns:c16="http://schemas.microsoft.com/office/drawing/2014/chart" uri="{C3380CC4-5D6E-409C-BE32-E72D297353CC}">
                <c16:uniqueId val="{00000005-D2E1-40F8-A88E-CFEC926C636D}"/>
              </c:ext>
            </c:extLst>
          </c:dPt>
          <c:dPt>
            <c:idx val="3"/>
            <c:invertIfNegative val="0"/>
            <c:bubble3D val="0"/>
            <c:spPr>
              <a:solidFill>
                <a:schemeClr val="tx2">
                  <a:lumMod val="75000"/>
                </a:schemeClr>
              </a:solidFill>
              <a:ln>
                <a:noFill/>
              </a:ln>
              <a:effectLst/>
            </c:spPr>
            <c:extLst>
              <c:ext xmlns:c16="http://schemas.microsoft.com/office/drawing/2014/chart" uri="{C3380CC4-5D6E-409C-BE32-E72D297353CC}">
                <c16:uniqueId val="{00000007-D2E1-40F8-A88E-CFEC926C636D}"/>
              </c:ext>
            </c:extLst>
          </c:dPt>
          <c:dPt>
            <c:idx val="25"/>
            <c:invertIfNegative val="0"/>
            <c:bubble3D val="0"/>
            <c:extLst>
              <c:ext xmlns:c16="http://schemas.microsoft.com/office/drawing/2014/chart" uri="{C3380CC4-5D6E-409C-BE32-E72D297353CC}">
                <c16:uniqueId val="{00000008-D2E1-40F8-A88E-CFEC926C636D}"/>
              </c:ext>
            </c:extLst>
          </c:dPt>
          <c:dPt>
            <c:idx val="26"/>
            <c:invertIfNegative val="0"/>
            <c:bubble3D val="0"/>
            <c:extLst>
              <c:ext xmlns:c16="http://schemas.microsoft.com/office/drawing/2014/chart" uri="{C3380CC4-5D6E-409C-BE32-E72D297353CC}">
                <c16:uniqueId val="{00000009-D2E1-40F8-A88E-CFEC926C636D}"/>
              </c:ext>
            </c:extLst>
          </c:dPt>
          <c:dPt>
            <c:idx val="29"/>
            <c:invertIfNegative val="0"/>
            <c:bubble3D val="0"/>
            <c:extLst>
              <c:ext xmlns:c16="http://schemas.microsoft.com/office/drawing/2014/chart" uri="{C3380CC4-5D6E-409C-BE32-E72D297353CC}">
                <c16:uniqueId val="{0000000A-D2E1-40F8-A88E-CFEC926C636D}"/>
              </c:ext>
            </c:extLst>
          </c:dPt>
          <c:dPt>
            <c:idx val="31"/>
            <c:invertIfNegative val="0"/>
            <c:bubble3D val="0"/>
            <c:extLst>
              <c:ext xmlns:c16="http://schemas.microsoft.com/office/drawing/2014/chart" uri="{C3380CC4-5D6E-409C-BE32-E72D297353CC}">
                <c16:uniqueId val="{0000000B-D2E1-40F8-A88E-CFEC926C636D}"/>
              </c:ext>
            </c:extLst>
          </c:dPt>
          <c:dPt>
            <c:idx val="33"/>
            <c:invertIfNegative val="0"/>
            <c:bubble3D val="0"/>
            <c:extLst>
              <c:ext xmlns:c16="http://schemas.microsoft.com/office/drawing/2014/chart" uri="{C3380CC4-5D6E-409C-BE32-E72D297353CC}">
                <c16:uniqueId val="{0000000C-D2E1-40F8-A88E-CFEC926C636D}"/>
              </c:ext>
            </c:extLst>
          </c:dPt>
          <c:dPt>
            <c:idx val="34"/>
            <c:invertIfNegative val="0"/>
            <c:bubble3D val="0"/>
            <c:extLst>
              <c:ext xmlns:c16="http://schemas.microsoft.com/office/drawing/2014/chart" uri="{C3380CC4-5D6E-409C-BE32-E72D297353CC}">
                <c16:uniqueId val="{0000000D-D2E1-40F8-A88E-CFEC926C636D}"/>
              </c:ext>
            </c:extLst>
          </c:dPt>
          <c:dPt>
            <c:idx val="35"/>
            <c:invertIfNegative val="0"/>
            <c:bubble3D val="0"/>
            <c:extLst>
              <c:ext xmlns:c16="http://schemas.microsoft.com/office/drawing/2014/chart" uri="{C3380CC4-5D6E-409C-BE32-E72D297353CC}">
                <c16:uniqueId val="{0000000E-D2E1-40F8-A88E-CFEC926C636D}"/>
              </c:ext>
            </c:extLst>
          </c:dPt>
          <c:dPt>
            <c:idx val="36"/>
            <c:invertIfNegative val="0"/>
            <c:bubble3D val="0"/>
            <c:extLst>
              <c:ext xmlns:c16="http://schemas.microsoft.com/office/drawing/2014/chart" uri="{C3380CC4-5D6E-409C-BE32-E72D297353CC}">
                <c16:uniqueId val="{0000000F-D2E1-40F8-A88E-CFEC926C636D}"/>
              </c:ext>
            </c:extLst>
          </c:dPt>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400" b="1" i="0" u="none" strike="noStrike" kern="1200" baseline="0">
                    <a:solidFill>
                      <a:schemeClr val="bg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Migliorare la vita dei cittadini</c:v>
                </c:pt>
                <c:pt idx="1">
                  <c:v>Valorizzare le eccellenze del territorio</c:v>
                </c:pt>
                <c:pt idx="2">
                  <c:v>Favorire lo sviluppo delle attivita' produttive presenti sul territorio</c:v>
                </c:pt>
                <c:pt idx="3">
                  <c:v>Favorire la collaborazione tra diversi soggetti come terzo settore/Fondazioni, centri di ricerca/universita', associazioni di categoria, imprese</c:v>
                </c:pt>
                <c:pt idx="4">
                  <c:v>Rafforzare il tessuto imprenditoriale del territorio con la nascita di nuove imprese</c:v>
                </c:pt>
              </c:strCache>
            </c:strRef>
          </c:cat>
          <c:val>
            <c:numRef>
              <c:f>Sheet1!$B$2:$B$6</c:f>
              <c:numCache>
                <c:formatCode>General</c:formatCode>
                <c:ptCount val="5"/>
                <c:pt idx="0">
                  <c:v>40.770000000000003</c:v>
                </c:pt>
                <c:pt idx="1">
                  <c:v>37.69</c:v>
                </c:pt>
                <c:pt idx="2">
                  <c:v>35.74</c:v>
                </c:pt>
                <c:pt idx="3">
                  <c:v>30.74</c:v>
                </c:pt>
                <c:pt idx="4">
                  <c:v>33.57</c:v>
                </c:pt>
              </c:numCache>
            </c:numRef>
          </c:val>
          <c:extLst>
            <c:ext xmlns:c16="http://schemas.microsoft.com/office/drawing/2014/chart" uri="{C3380CC4-5D6E-409C-BE32-E72D297353CC}">
              <c16:uniqueId val="{00000010-D2E1-40F8-A88E-CFEC926C636D}"/>
            </c:ext>
          </c:extLst>
        </c:ser>
        <c:ser>
          <c:idx val="1"/>
          <c:order val="1"/>
          <c:tx>
            <c:strRef>
              <c:f>Sheet1!$C$1</c:f>
              <c:strCache>
                <c:ptCount val="1"/>
                <c:pt idx="0">
                  <c:v>Abbastanza </c:v>
                </c:pt>
              </c:strCache>
            </c:strRef>
          </c:tx>
          <c:spPr>
            <a:solidFill>
              <a:srgbClr val="60C7C5"/>
            </a:solidFill>
            <a:ln>
              <a:noFill/>
            </a:ln>
            <a:effectLst/>
          </c:spPr>
          <c:invertIfNegative val="0"/>
          <c:dPt>
            <c:idx val="0"/>
            <c:invertIfNegative val="0"/>
            <c:bubble3D val="0"/>
            <c:spPr>
              <a:solidFill>
                <a:srgbClr val="60C7C5"/>
              </a:solidFill>
              <a:ln>
                <a:noFill/>
              </a:ln>
              <a:effectLst/>
            </c:spPr>
            <c:extLst>
              <c:ext xmlns:c16="http://schemas.microsoft.com/office/drawing/2014/chart" uri="{C3380CC4-5D6E-409C-BE32-E72D297353CC}">
                <c16:uniqueId val="{00000012-D2E1-40F8-A88E-CFEC926C636D}"/>
              </c:ext>
            </c:extLst>
          </c:dPt>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400" b="1" i="0" u="none" strike="noStrike" kern="1200" baseline="0">
                    <a:solidFill>
                      <a:schemeClr val="bg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Migliorare la vita dei cittadini</c:v>
                </c:pt>
                <c:pt idx="1">
                  <c:v>Valorizzare le eccellenze del territorio</c:v>
                </c:pt>
                <c:pt idx="2">
                  <c:v>Favorire lo sviluppo delle attivita' produttive presenti sul territorio</c:v>
                </c:pt>
                <c:pt idx="3">
                  <c:v>Favorire la collaborazione tra diversi soggetti come terzo settore/Fondazioni, centri di ricerca/universita', associazioni di categoria, imprese</c:v>
                </c:pt>
                <c:pt idx="4">
                  <c:v>Rafforzare il tessuto imprenditoriale del territorio con la nascita di nuove imprese</c:v>
                </c:pt>
              </c:strCache>
            </c:strRef>
          </c:cat>
          <c:val>
            <c:numRef>
              <c:f>Sheet1!$C$2:$C$6</c:f>
              <c:numCache>
                <c:formatCode>0</c:formatCode>
                <c:ptCount val="5"/>
                <c:pt idx="0">
                  <c:v>44.449999999999996</c:v>
                </c:pt>
                <c:pt idx="1">
                  <c:v>46</c:v>
                </c:pt>
                <c:pt idx="2">
                  <c:v>47.199999999999996</c:v>
                </c:pt>
                <c:pt idx="3">
                  <c:v>50.83</c:v>
                </c:pt>
                <c:pt idx="4">
                  <c:v>46.35</c:v>
                </c:pt>
              </c:numCache>
            </c:numRef>
          </c:val>
          <c:extLst>
            <c:ext xmlns:c16="http://schemas.microsoft.com/office/drawing/2014/chart" uri="{C3380CC4-5D6E-409C-BE32-E72D297353CC}">
              <c16:uniqueId val="{00000013-D2E1-40F8-A88E-CFEC926C636D}"/>
            </c:ext>
          </c:extLst>
        </c:ser>
        <c:ser>
          <c:idx val="2"/>
          <c:order val="2"/>
          <c:tx>
            <c:strRef>
              <c:f>Sheet1!$D$1</c:f>
              <c:strCache>
                <c:ptCount val="1"/>
                <c:pt idx="0">
                  <c:v>Molto + Abbastanza</c:v>
                </c:pt>
              </c:strCache>
            </c:strRef>
          </c:tx>
          <c:spPr>
            <a:no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tx1"/>
                    </a:solidFill>
                    <a:latin typeface="+mn-lt"/>
                    <a:ea typeface="+mn-ea"/>
                    <a:cs typeface="+mn-cs"/>
                  </a:defRPr>
                </a:pPr>
                <a:endParaRPr lang="it-IT"/>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Migliorare la vita dei cittadini</c:v>
                </c:pt>
                <c:pt idx="1">
                  <c:v>Valorizzare le eccellenze del territorio</c:v>
                </c:pt>
                <c:pt idx="2">
                  <c:v>Favorire lo sviluppo delle attivita' produttive presenti sul territorio</c:v>
                </c:pt>
                <c:pt idx="3">
                  <c:v>Favorire la collaborazione tra diversi soggetti come terzo settore/Fondazioni, centri di ricerca/universita', associazioni di categoria, imprese</c:v>
                </c:pt>
                <c:pt idx="4">
                  <c:v>Rafforzare il tessuto imprenditoriale del territorio con la nascita di nuove imprese</c:v>
                </c:pt>
              </c:strCache>
            </c:strRef>
          </c:cat>
          <c:val>
            <c:numRef>
              <c:f>Sheet1!$D$2:$D$6</c:f>
              <c:numCache>
                <c:formatCode>General</c:formatCode>
                <c:ptCount val="5"/>
                <c:pt idx="0">
                  <c:v>85.22</c:v>
                </c:pt>
                <c:pt idx="1">
                  <c:v>84.22</c:v>
                </c:pt>
                <c:pt idx="2">
                  <c:v>82.94</c:v>
                </c:pt>
                <c:pt idx="3">
                  <c:v>81.569999999999993</c:v>
                </c:pt>
                <c:pt idx="4">
                  <c:v>79.92</c:v>
                </c:pt>
              </c:numCache>
            </c:numRef>
          </c:val>
          <c:extLst>
            <c:ext xmlns:c16="http://schemas.microsoft.com/office/drawing/2014/chart" uri="{C3380CC4-5D6E-409C-BE32-E72D297353CC}">
              <c16:uniqueId val="{00000014-D2E1-40F8-A88E-CFEC926C636D}"/>
            </c:ext>
          </c:extLst>
        </c:ser>
        <c:dLbls>
          <c:showLegendKey val="0"/>
          <c:showVal val="0"/>
          <c:showCatName val="0"/>
          <c:showSerName val="0"/>
          <c:showPercent val="0"/>
          <c:showBubbleSize val="0"/>
        </c:dLbls>
        <c:gapWidth val="50"/>
        <c:overlap val="10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legend>
      <c:legendPos val="r"/>
      <c:legendEntry>
        <c:idx val="2"/>
        <c:txPr>
          <a:bodyPr rot="0" spcFirstLastPara="1" vertOverflow="ellipsis" vert="horz" wrap="square" anchor="ctr" anchorCtr="1"/>
          <a:lstStyle/>
          <a:p>
            <a:pPr>
              <a:defRPr sz="1100" b="1" i="0" u="none" strike="noStrike" kern="1200" baseline="0">
                <a:solidFill>
                  <a:schemeClr val="tx1"/>
                </a:solidFill>
                <a:latin typeface="+mn-lt"/>
                <a:ea typeface="+mn-ea"/>
                <a:cs typeface="+mn-cs"/>
              </a:defRPr>
            </a:pPr>
            <a:endParaRPr lang="it-IT"/>
          </a:p>
        </c:txPr>
      </c:legendEntry>
      <c:layout>
        <c:manualLayout>
          <c:xMode val="edge"/>
          <c:yMode val="edge"/>
          <c:x val="2.1912089680426471E-2"/>
          <c:y val="7.936012215649528E-2"/>
          <c:w val="0.89095474127311713"/>
          <c:h val="8.9041550521235913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it-IT"/>
        </a:p>
      </c:txPr>
    </c:legend>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rgbClr val="002060"/>
            </a:solidFill>
            <a:ln w="28575">
              <a:noFill/>
            </a:ln>
            <a:effectLst/>
          </c:spPr>
          <c:invertIfNegative val="0"/>
          <c:dPt>
            <c:idx val="2"/>
            <c:invertIfNegative val="0"/>
            <c:bubble3D val="0"/>
            <c:extLst>
              <c:ext xmlns:c16="http://schemas.microsoft.com/office/drawing/2014/chart" uri="{C3380CC4-5D6E-409C-BE32-E72D297353CC}">
                <c16:uniqueId val="{00000000-F2A2-43EF-AD5A-8D784DE1B1E8}"/>
              </c:ext>
            </c:extLst>
          </c:dPt>
          <c:dPt>
            <c:idx val="4"/>
            <c:invertIfNegative val="0"/>
            <c:bubble3D val="0"/>
            <c:spPr>
              <a:solidFill>
                <a:srgbClr val="002060"/>
              </a:solidFill>
              <a:ln w="28575">
                <a:noFill/>
              </a:ln>
              <a:effectLst/>
            </c:spPr>
            <c:extLst>
              <c:ext xmlns:c16="http://schemas.microsoft.com/office/drawing/2014/chart" uri="{C3380CC4-5D6E-409C-BE32-E72D297353CC}">
                <c16:uniqueId val="{00000002-F2A2-43EF-AD5A-8D784DE1B1E8}"/>
              </c:ext>
            </c:extLst>
          </c:dPt>
          <c:dPt>
            <c:idx val="25"/>
            <c:invertIfNegative val="0"/>
            <c:bubble3D val="0"/>
            <c:extLst>
              <c:ext xmlns:c16="http://schemas.microsoft.com/office/drawing/2014/chart" uri="{C3380CC4-5D6E-409C-BE32-E72D297353CC}">
                <c16:uniqueId val="{00000003-F2A2-43EF-AD5A-8D784DE1B1E8}"/>
              </c:ext>
            </c:extLst>
          </c:dPt>
          <c:dPt>
            <c:idx val="26"/>
            <c:invertIfNegative val="0"/>
            <c:bubble3D val="0"/>
            <c:extLst>
              <c:ext xmlns:c16="http://schemas.microsoft.com/office/drawing/2014/chart" uri="{C3380CC4-5D6E-409C-BE32-E72D297353CC}">
                <c16:uniqueId val="{00000004-F2A2-43EF-AD5A-8D784DE1B1E8}"/>
              </c:ext>
            </c:extLst>
          </c:dPt>
          <c:dPt>
            <c:idx val="29"/>
            <c:invertIfNegative val="0"/>
            <c:bubble3D val="0"/>
            <c:extLst>
              <c:ext xmlns:c16="http://schemas.microsoft.com/office/drawing/2014/chart" uri="{C3380CC4-5D6E-409C-BE32-E72D297353CC}">
                <c16:uniqueId val="{00000005-F2A2-43EF-AD5A-8D784DE1B1E8}"/>
              </c:ext>
            </c:extLst>
          </c:dPt>
          <c:dPt>
            <c:idx val="31"/>
            <c:invertIfNegative val="0"/>
            <c:bubble3D val="0"/>
            <c:extLst>
              <c:ext xmlns:c16="http://schemas.microsoft.com/office/drawing/2014/chart" uri="{C3380CC4-5D6E-409C-BE32-E72D297353CC}">
                <c16:uniqueId val="{00000006-F2A2-43EF-AD5A-8D784DE1B1E8}"/>
              </c:ext>
            </c:extLst>
          </c:dPt>
          <c:dPt>
            <c:idx val="33"/>
            <c:invertIfNegative val="0"/>
            <c:bubble3D val="0"/>
            <c:extLst>
              <c:ext xmlns:c16="http://schemas.microsoft.com/office/drawing/2014/chart" uri="{C3380CC4-5D6E-409C-BE32-E72D297353CC}">
                <c16:uniqueId val="{00000007-F2A2-43EF-AD5A-8D784DE1B1E8}"/>
              </c:ext>
            </c:extLst>
          </c:dPt>
          <c:dPt>
            <c:idx val="34"/>
            <c:invertIfNegative val="0"/>
            <c:bubble3D val="0"/>
            <c:extLst>
              <c:ext xmlns:c16="http://schemas.microsoft.com/office/drawing/2014/chart" uri="{C3380CC4-5D6E-409C-BE32-E72D297353CC}">
                <c16:uniqueId val="{00000008-F2A2-43EF-AD5A-8D784DE1B1E8}"/>
              </c:ext>
            </c:extLst>
          </c:dPt>
          <c:dPt>
            <c:idx val="35"/>
            <c:invertIfNegative val="0"/>
            <c:bubble3D val="0"/>
            <c:extLst>
              <c:ext xmlns:c16="http://schemas.microsoft.com/office/drawing/2014/chart" uri="{C3380CC4-5D6E-409C-BE32-E72D297353CC}">
                <c16:uniqueId val="{00000009-F2A2-43EF-AD5A-8D784DE1B1E8}"/>
              </c:ext>
            </c:extLst>
          </c:dPt>
          <c:dPt>
            <c:idx val="36"/>
            <c:invertIfNegative val="0"/>
            <c:bubble3D val="0"/>
            <c:extLst>
              <c:ext xmlns:c16="http://schemas.microsoft.com/office/drawing/2014/chart" uri="{C3380CC4-5D6E-409C-BE32-E72D297353CC}">
                <c16:uniqueId val="{0000000A-F2A2-43EF-AD5A-8D784DE1B1E8}"/>
              </c:ext>
            </c:extLst>
          </c:dPt>
          <c:cat>
            <c:strRef>
              <c:f>Sheet1!$A$2:$A$6</c:f>
              <c:strCache>
                <c:ptCount val="5"/>
                <c:pt idx="0">
                  <c:v>Migliorare la vita dei cittadini</c:v>
                </c:pt>
                <c:pt idx="1">
                  <c:v>Valorizzare le eccellenze del territorio</c:v>
                </c:pt>
                <c:pt idx="2">
                  <c:v>Favorire lo sviluppo delle attività produttive presenti sul territorio</c:v>
                </c:pt>
                <c:pt idx="3">
                  <c:v>Favorire la collaborazione tra diversi soggetti</c:v>
                </c:pt>
                <c:pt idx="4">
                  <c:v>Rafforzare il tessuto imprenditoriale del territorio con la nascita di nuove imprese</c:v>
                </c:pt>
              </c:strCache>
            </c:strRef>
          </c:cat>
          <c:val>
            <c:numRef>
              <c:f>Sheet1!$B$2:$B$6</c:f>
              <c:numCache>
                <c:formatCode>General</c:formatCode>
                <c:ptCount val="5"/>
                <c:pt idx="0">
                  <c:v>28</c:v>
                </c:pt>
                <c:pt idx="1">
                  <c:v>27</c:v>
                </c:pt>
                <c:pt idx="2">
                  <c:v>26</c:v>
                </c:pt>
                <c:pt idx="3">
                  <c:v>28</c:v>
                </c:pt>
                <c:pt idx="4">
                  <c:v>25</c:v>
                </c:pt>
              </c:numCache>
            </c:numRef>
          </c:val>
          <c:extLst>
            <c:ext xmlns:c16="http://schemas.microsoft.com/office/drawing/2014/chart" uri="{C3380CC4-5D6E-409C-BE32-E72D297353CC}">
              <c16:uniqueId val="{0000000B-F2A2-43EF-AD5A-8D784DE1B1E8}"/>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30"/>
          <c:min val="0"/>
        </c:scaling>
        <c:delete val="1"/>
        <c:axPos val="t"/>
        <c:numFmt formatCode="General" sourceLinked="1"/>
        <c:majorTickMark val="out"/>
        <c:minorTickMark val="none"/>
        <c:tickLblPos val="nextTo"/>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OL</c:v>
                </c:pt>
              </c:strCache>
            </c:strRef>
          </c:tx>
          <c:spPr>
            <a:solidFill>
              <a:srgbClr val="53D0B9"/>
            </a:solidFill>
            <a:ln w="28575">
              <a:solidFill>
                <a:srgbClr val="002060"/>
              </a:solidFill>
            </a:ln>
            <a:effectLst/>
          </c:spPr>
          <c:invertIfNegative val="0"/>
          <c:dPt>
            <c:idx val="2"/>
            <c:invertIfNegative val="0"/>
            <c:bubble3D val="0"/>
            <c:extLst>
              <c:ext xmlns:c16="http://schemas.microsoft.com/office/drawing/2014/chart" uri="{C3380CC4-5D6E-409C-BE32-E72D297353CC}">
                <c16:uniqueId val="{00000000-DA65-47F4-80A3-1589F0B29DAA}"/>
              </c:ext>
            </c:extLst>
          </c:dPt>
          <c:dPt>
            <c:idx val="25"/>
            <c:invertIfNegative val="0"/>
            <c:bubble3D val="0"/>
            <c:extLst>
              <c:ext xmlns:c16="http://schemas.microsoft.com/office/drawing/2014/chart" uri="{C3380CC4-5D6E-409C-BE32-E72D297353CC}">
                <c16:uniqueId val="{00000001-DA65-47F4-80A3-1589F0B29DAA}"/>
              </c:ext>
            </c:extLst>
          </c:dPt>
          <c:dPt>
            <c:idx val="26"/>
            <c:invertIfNegative val="0"/>
            <c:bubble3D val="0"/>
            <c:extLst>
              <c:ext xmlns:c16="http://schemas.microsoft.com/office/drawing/2014/chart" uri="{C3380CC4-5D6E-409C-BE32-E72D297353CC}">
                <c16:uniqueId val="{00000002-DA65-47F4-80A3-1589F0B29DAA}"/>
              </c:ext>
            </c:extLst>
          </c:dPt>
          <c:dPt>
            <c:idx val="29"/>
            <c:invertIfNegative val="0"/>
            <c:bubble3D val="0"/>
            <c:extLst>
              <c:ext xmlns:c16="http://schemas.microsoft.com/office/drawing/2014/chart" uri="{C3380CC4-5D6E-409C-BE32-E72D297353CC}">
                <c16:uniqueId val="{00000003-DA65-47F4-80A3-1589F0B29DAA}"/>
              </c:ext>
            </c:extLst>
          </c:dPt>
          <c:dPt>
            <c:idx val="31"/>
            <c:invertIfNegative val="0"/>
            <c:bubble3D val="0"/>
            <c:extLst>
              <c:ext xmlns:c16="http://schemas.microsoft.com/office/drawing/2014/chart" uri="{C3380CC4-5D6E-409C-BE32-E72D297353CC}">
                <c16:uniqueId val="{00000004-DA65-47F4-80A3-1589F0B29DAA}"/>
              </c:ext>
            </c:extLst>
          </c:dPt>
          <c:dPt>
            <c:idx val="33"/>
            <c:invertIfNegative val="0"/>
            <c:bubble3D val="0"/>
            <c:extLst>
              <c:ext xmlns:c16="http://schemas.microsoft.com/office/drawing/2014/chart" uri="{C3380CC4-5D6E-409C-BE32-E72D297353CC}">
                <c16:uniqueId val="{00000005-DA65-47F4-80A3-1589F0B29DAA}"/>
              </c:ext>
            </c:extLst>
          </c:dPt>
          <c:dPt>
            <c:idx val="34"/>
            <c:invertIfNegative val="0"/>
            <c:bubble3D val="0"/>
            <c:extLst>
              <c:ext xmlns:c16="http://schemas.microsoft.com/office/drawing/2014/chart" uri="{C3380CC4-5D6E-409C-BE32-E72D297353CC}">
                <c16:uniqueId val="{00000006-DA65-47F4-80A3-1589F0B29DAA}"/>
              </c:ext>
            </c:extLst>
          </c:dPt>
          <c:dPt>
            <c:idx val="35"/>
            <c:invertIfNegative val="0"/>
            <c:bubble3D val="0"/>
            <c:extLst>
              <c:ext xmlns:c16="http://schemas.microsoft.com/office/drawing/2014/chart" uri="{C3380CC4-5D6E-409C-BE32-E72D297353CC}">
                <c16:uniqueId val="{00000007-DA65-47F4-80A3-1589F0B29DAA}"/>
              </c:ext>
            </c:extLst>
          </c:dPt>
          <c:dPt>
            <c:idx val="36"/>
            <c:invertIfNegative val="0"/>
            <c:bubble3D val="0"/>
            <c:extLst>
              <c:ext xmlns:c16="http://schemas.microsoft.com/office/drawing/2014/chart" uri="{C3380CC4-5D6E-409C-BE32-E72D297353CC}">
                <c16:uniqueId val="{00000008-DA65-47F4-80A3-1589F0B29DAA}"/>
              </c:ext>
            </c:extLst>
          </c:dPt>
          <c:cat>
            <c:strRef>
              <c:f>Sheet1!$A$2:$A$10</c:f>
              <c:strCache>
                <c:ptCount val="9"/>
                <c:pt idx="0">
                  <c:v>  Tutela del patrimonio ambientale</c:v>
                </c:pt>
                <c:pt idx="1">
                  <c:v>  Formazione (scuola e universita')</c:v>
                </c:pt>
                <c:pt idx="2">
                  <c:v>  Politiche sociali / Welfare e servizi sociali (scuola, sanita', previdenza, ...)</c:v>
                </c:pt>
                <c:pt idx="3">
                  <c:v>  Valorizzazione delle eccellenze del territorio</c:v>
                </c:pt>
                <c:pt idx="4">
                  <c:v>  Prospettive future per le giovani generazioni nel territorio</c:v>
                </c:pt>
                <c:pt idx="5">
                  <c:v>  Tutela del patrimonio artistico/culturale</c:v>
                </c:pt>
                <c:pt idx="6">
                  <c:v>  Offerta culturale (presenza di musei, e siti di interesse culturale, mostre, esposizioni, teatri, cinema)</c:v>
                </c:pt>
                <c:pt idx="7">
                  <c:v>  Spinta all'innovazione tecnologica, digitalizzazione</c:v>
                </c:pt>
                <c:pt idx="8">
                  <c:v>  Avere accesso a bandi/concorsi locali grazie ai quali valorizzare i talenti del territorio</c:v>
                </c:pt>
              </c:strCache>
            </c:strRef>
          </c:cat>
          <c:val>
            <c:numRef>
              <c:f>Sheet1!$B$2:$B$10</c:f>
              <c:numCache>
                <c:formatCode>General</c:formatCode>
                <c:ptCount val="9"/>
                <c:pt idx="0">
                  <c:v>8</c:v>
                </c:pt>
                <c:pt idx="1">
                  <c:v>15</c:v>
                </c:pt>
                <c:pt idx="2">
                  <c:v>14</c:v>
                </c:pt>
                <c:pt idx="3">
                  <c:v>7</c:v>
                </c:pt>
                <c:pt idx="4">
                  <c:v>10</c:v>
                </c:pt>
                <c:pt idx="5">
                  <c:v>11</c:v>
                </c:pt>
                <c:pt idx="6">
                  <c:v>18</c:v>
                </c:pt>
                <c:pt idx="7">
                  <c:v>6</c:v>
                </c:pt>
                <c:pt idx="8">
                  <c:v>3</c:v>
                </c:pt>
              </c:numCache>
            </c:numRef>
          </c:val>
          <c:extLst>
            <c:ext xmlns:c16="http://schemas.microsoft.com/office/drawing/2014/chart" uri="{C3380CC4-5D6E-409C-BE32-E72D297353CC}">
              <c16:uniqueId val="{00000009-DA65-47F4-80A3-1589F0B29DAA}"/>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30"/>
          <c:min val="0"/>
        </c:scaling>
        <c:delete val="1"/>
        <c:axPos val="t"/>
        <c:numFmt formatCode="General" sourceLinked="1"/>
        <c:majorTickMark val="out"/>
        <c:minorTickMark val="none"/>
        <c:tickLblPos val="nextTo"/>
        <c:crossAx val="366738640"/>
        <c:crosses val="autoZero"/>
        <c:crossBetween val="between"/>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rgbClr val="53D0B9"/>
            </a:solidFill>
            <a:ln w="28575">
              <a:solidFill>
                <a:srgbClr val="009D9C"/>
              </a:solidFill>
            </a:ln>
            <a:effectLst/>
          </c:spPr>
          <c:invertIfNegative val="0"/>
          <c:dPt>
            <c:idx val="2"/>
            <c:invertIfNegative val="0"/>
            <c:bubble3D val="0"/>
            <c:extLst>
              <c:ext xmlns:c16="http://schemas.microsoft.com/office/drawing/2014/chart" uri="{C3380CC4-5D6E-409C-BE32-E72D297353CC}">
                <c16:uniqueId val="{00000000-8CE9-40DD-855F-D51EF563AFD4}"/>
              </c:ext>
            </c:extLst>
          </c:dPt>
          <c:dPt>
            <c:idx val="25"/>
            <c:invertIfNegative val="0"/>
            <c:bubble3D val="0"/>
            <c:extLst>
              <c:ext xmlns:c16="http://schemas.microsoft.com/office/drawing/2014/chart" uri="{C3380CC4-5D6E-409C-BE32-E72D297353CC}">
                <c16:uniqueId val="{00000001-8CE9-40DD-855F-D51EF563AFD4}"/>
              </c:ext>
            </c:extLst>
          </c:dPt>
          <c:dPt>
            <c:idx val="26"/>
            <c:invertIfNegative val="0"/>
            <c:bubble3D val="0"/>
            <c:extLst>
              <c:ext xmlns:c16="http://schemas.microsoft.com/office/drawing/2014/chart" uri="{C3380CC4-5D6E-409C-BE32-E72D297353CC}">
                <c16:uniqueId val="{00000002-8CE9-40DD-855F-D51EF563AFD4}"/>
              </c:ext>
            </c:extLst>
          </c:dPt>
          <c:dPt>
            <c:idx val="29"/>
            <c:invertIfNegative val="0"/>
            <c:bubble3D val="0"/>
            <c:extLst>
              <c:ext xmlns:c16="http://schemas.microsoft.com/office/drawing/2014/chart" uri="{C3380CC4-5D6E-409C-BE32-E72D297353CC}">
                <c16:uniqueId val="{00000003-8CE9-40DD-855F-D51EF563AFD4}"/>
              </c:ext>
            </c:extLst>
          </c:dPt>
          <c:dPt>
            <c:idx val="31"/>
            <c:invertIfNegative val="0"/>
            <c:bubble3D val="0"/>
            <c:extLst>
              <c:ext xmlns:c16="http://schemas.microsoft.com/office/drawing/2014/chart" uri="{C3380CC4-5D6E-409C-BE32-E72D297353CC}">
                <c16:uniqueId val="{00000004-8CE9-40DD-855F-D51EF563AFD4}"/>
              </c:ext>
            </c:extLst>
          </c:dPt>
          <c:dPt>
            <c:idx val="33"/>
            <c:invertIfNegative val="0"/>
            <c:bubble3D val="0"/>
            <c:extLst>
              <c:ext xmlns:c16="http://schemas.microsoft.com/office/drawing/2014/chart" uri="{C3380CC4-5D6E-409C-BE32-E72D297353CC}">
                <c16:uniqueId val="{00000005-8CE9-40DD-855F-D51EF563AFD4}"/>
              </c:ext>
            </c:extLst>
          </c:dPt>
          <c:dPt>
            <c:idx val="34"/>
            <c:invertIfNegative val="0"/>
            <c:bubble3D val="0"/>
            <c:extLst>
              <c:ext xmlns:c16="http://schemas.microsoft.com/office/drawing/2014/chart" uri="{C3380CC4-5D6E-409C-BE32-E72D297353CC}">
                <c16:uniqueId val="{00000006-8CE9-40DD-855F-D51EF563AFD4}"/>
              </c:ext>
            </c:extLst>
          </c:dPt>
          <c:dPt>
            <c:idx val="35"/>
            <c:invertIfNegative val="0"/>
            <c:bubble3D val="0"/>
            <c:extLst>
              <c:ext xmlns:c16="http://schemas.microsoft.com/office/drawing/2014/chart" uri="{C3380CC4-5D6E-409C-BE32-E72D297353CC}">
                <c16:uniqueId val="{00000007-8CE9-40DD-855F-D51EF563AFD4}"/>
              </c:ext>
            </c:extLst>
          </c:dPt>
          <c:dPt>
            <c:idx val="36"/>
            <c:invertIfNegative val="0"/>
            <c:bubble3D val="0"/>
            <c:extLst>
              <c:ext xmlns:c16="http://schemas.microsoft.com/office/drawing/2014/chart" uri="{C3380CC4-5D6E-409C-BE32-E72D297353CC}">
                <c16:uniqueId val="{00000008-8CE9-40DD-855F-D51EF563AFD4}"/>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  Tutela del patrimonio ambientale</c:v>
                </c:pt>
                <c:pt idx="1">
                  <c:v>  Formazione (scuola e universita')</c:v>
                </c:pt>
                <c:pt idx="2">
                  <c:v>  Politiche sociali / Welfare e servizi sociali (scuola, sanita', previdenza, ...)</c:v>
                </c:pt>
                <c:pt idx="3">
                  <c:v>  Valorizzazione delle eccellenze del territorio</c:v>
                </c:pt>
                <c:pt idx="4">
                  <c:v>  Prospettive future per le giovani generazioni nel territorio</c:v>
                </c:pt>
                <c:pt idx="5">
                  <c:v>  Tutela del patrimonio artistico/culturale</c:v>
                </c:pt>
                <c:pt idx="6">
                  <c:v>  Offerta culturale (presenza di musei, e siti di interesse culturale, mostre, esposizioni, teatri, cinema)</c:v>
                </c:pt>
                <c:pt idx="7">
                  <c:v>  Spinta all'innovazione tecnologica, digitalizzazione</c:v>
                </c:pt>
                <c:pt idx="8">
                  <c:v>  Avere accesso a bandi/concorsi locali grazie ai quali valorizzare i talenti del territorio</c:v>
                </c:pt>
              </c:strCache>
            </c:strRef>
          </c:cat>
          <c:val>
            <c:numRef>
              <c:f>Sheet1!$B$2:$B$10</c:f>
              <c:numCache>
                <c:formatCode>General</c:formatCode>
                <c:ptCount val="9"/>
                <c:pt idx="0">
                  <c:v>39.6</c:v>
                </c:pt>
                <c:pt idx="1">
                  <c:v>33.1</c:v>
                </c:pt>
                <c:pt idx="2">
                  <c:v>31.7</c:v>
                </c:pt>
                <c:pt idx="3">
                  <c:v>24.6</c:v>
                </c:pt>
                <c:pt idx="4">
                  <c:v>23.9</c:v>
                </c:pt>
                <c:pt idx="5">
                  <c:v>20</c:v>
                </c:pt>
                <c:pt idx="6">
                  <c:v>18.8</c:v>
                </c:pt>
                <c:pt idx="7">
                  <c:v>15.7</c:v>
                </c:pt>
                <c:pt idx="8">
                  <c:v>8.1999999999999993</c:v>
                </c:pt>
              </c:numCache>
            </c:numRef>
          </c:val>
          <c:extLst>
            <c:ext xmlns:c16="http://schemas.microsoft.com/office/drawing/2014/chart" uri="{C3380CC4-5D6E-409C-BE32-E72D297353CC}">
              <c16:uniqueId val="{00000009-8CE9-40DD-855F-D51EF563AFD4}"/>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chemeClr val="accent5">
                <a:lumMod val="75000"/>
              </a:schemeClr>
            </a:solidFill>
            <a:ln w="28575">
              <a:solidFill>
                <a:srgbClr val="009D9C"/>
              </a:solidFill>
            </a:ln>
            <a:effectLst/>
          </c:spPr>
          <c:invertIfNegative val="0"/>
          <c:dPt>
            <c:idx val="2"/>
            <c:invertIfNegative val="0"/>
            <c:bubble3D val="0"/>
            <c:extLst>
              <c:ext xmlns:c16="http://schemas.microsoft.com/office/drawing/2014/chart" uri="{C3380CC4-5D6E-409C-BE32-E72D297353CC}">
                <c16:uniqueId val="{00000000-8CE9-40DD-855F-D51EF563AFD4}"/>
              </c:ext>
            </c:extLst>
          </c:dPt>
          <c:dPt>
            <c:idx val="25"/>
            <c:invertIfNegative val="0"/>
            <c:bubble3D val="0"/>
            <c:extLst>
              <c:ext xmlns:c16="http://schemas.microsoft.com/office/drawing/2014/chart" uri="{C3380CC4-5D6E-409C-BE32-E72D297353CC}">
                <c16:uniqueId val="{00000001-8CE9-40DD-855F-D51EF563AFD4}"/>
              </c:ext>
            </c:extLst>
          </c:dPt>
          <c:dPt>
            <c:idx val="26"/>
            <c:invertIfNegative val="0"/>
            <c:bubble3D val="0"/>
            <c:extLst>
              <c:ext xmlns:c16="http://schemas.microsoft.com/office/drawing/2014/chart" uri="{C3380CC4-5D6E-409C-BE32-E72D297353CC}">
                <c16:uniqueId val="{00000002-8CE9-40DD-855F-D51EF563AFD4}"/>
              </c:ext>
            </c:extLst>
          </c:dPt>
          <c:dPt>
            <c:idx val="29"/>
            <c:invertIfNegative val="0"/>
            <c:bubble3D val="0"/>
            <c:extLst>
              <c:ext xmlns:c16="http://schemas.microsoft.com/office/drawing/2014/chart" uri="{C3380CC4-5D6E-409C-BE32-E72D297353CC}">
                <c16:uniqueId val="{00000003-8CE9-40DD-855F-D51EF563AFD4}"/>
              </c:ext>
            </c:extLst>
          </c:dPt>
          <c:dPt>
            <c:idx val="31"/>
            <c:invertIfNegative val="0"/>
            <c:bubble3D val="0"/>
            <c:extLst>
              <c:ext xmlns:c16="http://schemas.microsoft.com/office/drawing/2014/chart" uri="{C3380CC4-5D6E-409C-BE32-E72D297353CC}">
                <c16:uniqueId val="{00000004-8CE9-40DD-855F-D51EF563AFD4}"/>
              </c:ext>
            </c:extLst>
          </c:dPt>
          <c:dPt>
            <c:idx val="33"/>
            <c:invertIfNegative val="0"/>
            <c:bubble3D val="0"/>
            <c:extLst>
              <c:ext xmlns:c16="http://schemas.microsoft.com/office/drawing/2014/chart" uri="{C3380CC4-5D6E-409C-BE32-E72D297353CC}">
                <c16:uniqueId val="{00000005-8CE9-40DD-855F-D51EF563AFD4}"/>
              </c:ext>
            </c:extLst>
          </c:dPt>
          <c:dPt>
            <c:idx val="34"/>
            <c:invertIfNegative val="0"/>
            <c:bubble3D val="0"/>
            <c:extLst>
              <c:ext xmlns:c16="http://schemas.microsoft.com/office/drawing/2014/chart" uri="{C3380CC4-5D6E-409C-BE32-E72D297353CC}">
                <c16:uniqueId val="{00000006-8CE9-40DD-855F-D51EF563AFD4}"/>
              </c:ext>
            </c:extLst>
          </c:dPt>
          <c:dPt>
            <c:idx val="35"/>
            <c:invertIfNegative val="0"/>
            <c:bubble3D val="0"/>
            <c:extLst>
              <c:ext xmlns:c16="http://schemas.microsoft.com/office/drawing/2014/chart" uri="{C3380CC4-5D6E-409C-BE32-E72D297353CC}">
                <c16:uniqueId val="{00000007-8CE9-40DD-855F-D51EF563AFD4}"/>
              </c:ext>
            </c:extLst>
          </c:dPt>
          <c:dPt>
            <c:idx val="36"/>
            <c:invertIfNegative val="0"/>
            <c:bubble3D val="0"/>
            <c:extLst>
              <c:ext xmlns:c16="http://schemas.microsoft.com/office/drawing/2014/chart" uri="{C3380CC4-5D6E-409C-BE32-E72D297353CC}">
                <c16:uniqueId val="{00000008-8CE9-40DD-855F-D51EF563AFD4}"/>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  Poca tutela del patrimonio ambientale</c:v>
                </c:pt>
                <c:pt idx="1">
                  <c:v>  Mancanza di prospettive future per le giovani generazioni nel territorio</c:v>
                </c:pt>
                <c:pt idx="2">
                  <c:v>  Politiche sociali / Welfare e servizi sociali (scuola, sanitÓ, previdenza, ...)</c:v>
                </c:pt>
                <c:pt idx="3">
                  <c:v>  Mancanza di spinta all'innovazione tecnologica, digitalizzazione</c:v>
                </c:pt>
                <c:pt idx="4">
                  <c:v>  Offerta culturale (presenza di musei, e siti di interesse culturale, mostre, esposizioni, teatri, cinema)</c:v>
                </c:pt>
                <c:pt idx="5">
                  <c:v>  Mancanza di valorizzazione delle eccellenze del territorio</c:v>
                </c:pt>
                <c:pt idx="6">
                  <c:v>  Poca tutela del patrimonio artistico/culturale</c:v>
                </c:pt>
                <c:pt idx="7">
                  <c:v>  Formazione (scuola e universita')</c:v>
                </c:pt>
                <c:pt idx="8">
                  <c:v>  Avere accesso a bandi/concorsi locali grazie ai quali valorizzare i talenti del territorio</c:v>
                </c:pt>
              </c:strCache>
            </c:strRef>
          </c:cat>
          <c:val>
            <c:numRef>
              <c:f>Sheet1!$B$2:$B$10</c:f>
              <c:numCache>
                <c:formatCode>General</c:formatCode>
                <c:ptCount val="9"/>
                <c:pt idx="0">
                  <c:v>45</c:v>
                </c:pt>
                <c:pt idx="1">
                  <c:v>41</c:v>
                </c:pt>
                <c:pt idx="2">
                  <c:v>34</c:v>
                </c:pt>
                <c:pt idx="3">
                  <c:v>21</c:v>
                </c:pt>
                <c:pt idx="4">
                  <c:v>20</c:v>
                </c:pt>
                <c:pt idx="5">
                  <c:v>17</c:v>
                </c:pt>
                <c:pt idx="6">
                  <c:v>13</c:v>
                </c:pt>
                <c:pt idx="7">
                  <c:v>13</c:v>
                </c:pt>
                <c:pt idx="8">
                  <c:v>1</c:v>
                </c:pt>
              </c:numCache>
            </c:numRef>
          </c:val>
          <c:extLst>
            <c:ext xmlns:c16="http://schemas.microsoft.com/office/drawing/2014/chart" uri="{C3380CC4-5D6E-409C-BE32-E72D297353CC}">
              <c16:uniqueId val="{00000009-8CE9-40DD-855F-D51EF563AFD4}"/>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chemeClr val="accent5">
                <a:lumMod val="75000"/>
              </a:schemeClr>
            </a:solidFill>
            <a:ln w="28575">
              <a:solidFill>
                <a:srgbClr val="121B5A"/>
              </a:solidFill>
            </a:ln>
            <a:effectLst/>
          </c:spPr>
          <c:invertIfNegative val="0"/>
          <c:dPt>
            <c:idx val="2"/>
            <c:invertIfNegative val="0"/>
            <c:bubble3D val="0"/>
            <c:extLst>
              <c:ext xmlns:c16="http://schemas.microsoft.com/office/drawing/2014/chart" uri="{C3380CC4-5D6E-409C-BE32-E72D297353CC}">
                <c16:uniqueId val="{00000000-B2B0-41BA-A33D-400595A35567}"/>
              </c:ext>
            </c:extLst>
          </c:dPt>
          <c:dPt>
            <c:idx val="25"/>
            <c:invertIfNegative val="0"/>
            <c:bubble3D val="0"/>
            <c:extLst>
              <c:ext xmlns:c16="http://schemas.microsoft.com/office/drawing/2014/chart" uri="{C3380CC4-5D6E-409C-BE32-E72D297353CC}">
                <c16:uniqueId val="{00000001-B2B0-41BA-A33D-400595A35567}"/>
              </c:ext>
            </c:extLst>
          </c:dPt>
          <c:dPt>
            <c:idx val="26"/>
            <c:invertIfNegative val="0"/>
            <c:bubble3D val="0"/>
            <c:extLst>
              <c:ext xmlns:c16="http://schemas.microsoft.com/office/drawing/2014/chart" uri="{C3380CC4-5D6E-409C-BE32-E72D297353CC}">
                <c16:uniqueId val="{00000002-B2B0-41BA-A33D-400595A35567}"/>
              </c:ext>
            </c:extLst>
          </c:dPt>
          <c:dPt>
            <c:idx val="29"/>
            <c:invertIfNegative val="0"/>
            <c:bubble3D val="0"/>
            <c:extLst>
              <c:ext xmlns:c16="http://schemas.microsoft.com/office/drawing/2014/chart" uri="{C3380CC4-5D6E-409C-BE32-E72D297353CC}">
                <c16:uniqueId val="{00000003-B2B0-41BA-A33D-400595A35567}"/>
              </c:ext>
            </c:extLst>
          </c:dPt>
          <c:dPt>
            <c:idx val="31"/>
            <c:invertIfNegative val="0"/>
            <c:bubble3D val="0"/>
            <c:extLst>
              <c:ext xmlns:c16="http://schemas.microsoft.com/office/drawing/2014/chart" uri="{C3380CC4-5D6E-409C-BE32-E72D297353CC}">
                <c16:uniqueId val="{00000004-B2B0-41BA-A33D-400595A35567}"/>
              </c:ext>
            </c:extLst>
          </c:dPt>
          <c:dPt>
            <c:idx val="33"/>
            <c:invertIfNegative val="0"/>
            <c:bubble3D val="0"/>
            <c:extLst>
              <c:ext xmlns:c16="http://schemas.microsoft.com/office/drawing/2014/chart" uri="{C3380CC4-5D6E-409C-BE32-E72D297353CC}">
                <c16:uniqueId val="{00000005-B2B0-41BA-A33D-400595A35567}"/>
              </c:ext>
            </c:extLst>
          </c:dPt>
          <c:dPt>
            <c:idx val="34"/>
            <c:invertIfNegative val="0"/>
            <c:bubble3D val="0"/>
            <c:extLst>
              <c:ext xmlns:c16="http://schemas.microsoft.com/office/drawing/2014/chart" uri="{C3380CC4-5D6E-409C-BE32-E72D297353CC}">
                <c16:uniqueId val="{00000006-B2B0-41BA-A33D-400595A35567}"/>
              </c:ext>
            </c:extLst>
          </c:dPt>
          <c:dPt>
            <c:idx val="35"/>
            <c:invertIfNegative val="0"/>
            <c:bubble3D val="0"/>
            <c:extLst>
              <c:ext xmlns:c16="http://schemas.microsoft.com/office/drawing/2014/chart" uri="{C3380CC4-5D6E-409C-BE32-E72D297353CC}">
                <c16:uniqueId val="{00000007-B2B0-41BA-A33D-400595A35567}"/>
              </c:ext>
            </c:extLst>
          </c:dPt>
          <c:dPt>
            <c:idx val="36"/>
            <c:invertIfNegative val="0"/>
            <c:bubble3D val="0"/>
            <c:extLst>
              <c:ext xmlns:c16="http://schemas.microsoft.com/office/drawing/2014/chart" uri="{C3380CC4-5D6E-409C-BE32-E72D297353CC}">
                <c16:uniqueId val="{00000008-B2B0-41BA-A33D-400595A35567}"/>
              </c:ext>
            </c:extLst>
          </c:dPt>
          <c:cat>
            <c:strRef>
              <c:f>Sheet1!$A$2:$A$10</c:f>
              <c:strCache>
                <c:ptCount val="9"/>
                <c:pt idx="0">
                  <c:v>  Tutela del patrimonio ambientale</c:v>
                </c:pt>
                <c:pt idx="1">
                  <c:v>  Formazione (scuola e universita')</c:v>
                </c:pt>
                <c:pt idx="2">
                  <c:v>  Politiche sociali / Welfare e servizi sociali (scuola, sanita', previdenza, ...)</c:v>
                </c:pt>
                <c:pt idx="3">
                  <c:v>  Valorizzazione delle eccellenze del territorio</c:v>
                </c:pt>
                <c:pt idx="4">
                  <c:v>  Prospettive future per le giovani generazioni nel territorio</c:v>
                </c:pt>
                <c:pt idx="5">
                  <c:v>  Tutela del patrimonio artistico/culturale</c:v>
                </c:pt>
                <c:pt idx="6">
                  <c:v>  Offerta culturale (presenza di musei, e siti di interesse culturale, mostre, esposizioni, teatri, cinema)</c:v>
                </c:pt>
                <c:pt idx="7">
                  <c:v>  Spinta all'innovazione tecnologica, digitalizzazione</c:v>
                </c:pt>
                <c:pt idx="8">
                  <c:v>  Avere accesso a bandi/concorsi locali grazie ai quali valorizzare i talenti del territorio</c:v>
                </c:pt>
              </c:strCache>
            </c:strRef>
          </c:cat>
          <c:val>
            <c:numRef>
              <c:f>Sheet1!$B$2:$B$10</c:f>
              <c:numCache>
                <c:formatCode>General</c:formatCode>
                <c:ptCount val="9"/>
                <c:pt idx="0">
                  <c:v>10</c:v>
                </c:pt>
                <c:pt idx="1">
                  <c:v>8</c:v>
                </c:pt>
                <c:pt idx="2">
                  <c:v>4</c:v>
                </c:pt>
                <c:pt idx="3">
                  <c:v>7</c:v>
                </c:pt>
                <c:pt idx="4">
                  <c:v>1</c:v>
                </c:pt>
                <c:pt idx="5">
                  <c:v>6</c:v>
                </c:pt>
                <c:pt idx="6">
                  <c:v>3</c:v>
                </c:pt>
                <c:pt idx="7">
                  <c:v>3</c:v>
                </c:pt>
                <c:pt idx="8">
                  <c:v>8</c:v>
                </c:pt>
              </c:numCache>
            </c:numRef>
          </c:val>
          <c:extLst>
            <c:ext xmlns:c16="http://schemas.microsoft.com/office/drawing/2014/chart" uri="{C3380CC4-5D6E-409C-BE32-E72D297353CC}">
              <c16:uniqueId val="{00000009-B2B0-41BA-A33D-400595A35567}"/>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30"/>
          <c:min val="0"/>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7076124654130092"/>
        </c:manualLayout>
      </c:layout>
      <c:barChart>
        <c:barDir val="bar"/>
        <c:grouping val="clustered"/>
        <c:varyColors val="0"/>
        <c:ser>
          <c:idx val="0"/>
          <c:order val="0"/>
          <c:tx>
            <c:strRef>
              <c:f>Sheet1!$B$1</c:f>
              <c:strCache>
                <c:ptCount val="1"/>
                <c:pt idx="0">
                  <c:v>Colonna1</c:v>
                </c:pt>
              </c:strCache>
            </c:strRef>
          </c:tx>
          <c:spPr>
            <a:solidFill>
              <a:srgbClr val="121B5A"/>
            </a:solidFill>
            <a:ln>
              <a:noFill/>
            </a:ln>
            <a:effectLst/>
          </c:spPr>
          <c:invertIfNegative val="0"/>
          <c:dPt>
            <c:idx val="1"/>
            <c:invertIfNegative val="0"/>
            <c:bubble3D val="0"/>
            <c:spPr>
              <a:solidFill>
                <a:srgbClr val="121B5A"/>
              </a:solidFill>
              <a:ln>
                <a:noFill/>
              </a:ln>
              <a:effectLst/>
            </c:spPr>
            <c:extLst>
              <c:ext xmlns:c16="http://schemas.microsoft.com/office/drawing/2014/chart" uri="{C3380CC4-5D6E-409C-BE32-E72D297353CC}">
                <c16:uniqueId val="{00000001-05B7-43D0-83BC-99717ED8B595}"/>
              </c:ext>
            </c:extLst>
          </c:dPt>
          <c:dPt>
            <c:idx val="2"/>
            <c:invertIfNegative val="0"/>
            <c:bubble3D val="0"/>
            <c:spPr>
              <a:solidFill>
                <a:srgbClr val="121B5A"/>
              </a:solidFill>
              <a:ln>
                <a:noFill/>
              </a:ln>
              <a:effectLst/>
            </c:spPr>
            <c:extLst>
              <c:ext xmlns:c16="http://schemas.microsoft.com/office/drawing/2014/chart" uri="{C3380CC4-5D6E-409C-BE32-E72D297353CC}">
                <c16:uniqueId val="{00000003-05B7-43D0-83BC-99717ED8B595}"/>
              </c:ext>
            </c:extLst>
          </c:dPt>
          <c:dPt>
            <c:idx val="3"/>
            <c:invertIfNegative val="0"/>
            <c:bubble3D val="0"/>
            <c:spPr>
              <a:solidFill>
                <a:srgbClr val="121B5A"/>
              </a:solidFill>
              <a:ln>
                <a:noFill/>
              </a:ln>
              <a:effectLst/>
            </c:spPr>
            <c:extLst>
              <c:ext xmlns:c16="http://schemas.microsoft.com/office/drawing/2014/chart" uri="{C3380CC4-5D6E-409C-BE32-E72D297353CC}">
                <c16:uniqueId val="{00000005-05B7-43D0-83BC-99717ED8B595}"/>
              </c:ext>
            </c:extLst>
          </c:dPt>
          <c:dPt>
            <c:idx val="9"/>
            <c:invertIfNegative val="0"/>
            <c:bubble3D val="0"/>
            <c:spPr>
              <a:solidFill>
                <a:srgbClr val="121B5A"/>
              </a:solidFill>
              <a:ln>
                <a:noFill/>
              </a:ln>
              <a:effectLst/>
            </c:spPr>
            <c:extLst>
              <c:ext xmlns:c16="http://schemas.microsoft.com/office/drawing/2014/chart" uri="{C3380CC4-5D6E-409C-BE32-E72D297353CC}">
                <c16:uniqueId val="{00000007-05B7-43D0-83BC-99717ED8B595}"/>
              </c:ext>
            </c:extLst>
          </c:dPt>
          <c:dPt>
            <c:idx val="25"/>
            <c:invertIfNegative val="0"/>
            <c:bubble3D val="0"/>
            <c:extLst>
              <c:ext xmlns:c16="http://schemas.microsoft.com/office/drawing/2014/chart" uri="{C3380CC4-5D6E-409C-BE32-E72D297353CC}">
                <c16:uniqueId val="{00000008-05B7-43D0-83BC-99717ED8B595}"/>
              </c:ext>
            </c:extLst>
          </c:dPt>
          <c:dPt>
            <c:idx val="26"/>
            <c:invertIfNegative val="0"/>
            <c:bubble3D val="0"/>
            <c:extLst>
              <c:ext xmlns:c16="http://schemas.microsoft.com/office/drawing/2014/chart" uri="{C3380CC4-5D6E-409C-BE32-E72D297353CC}">
                <c16:uniqueId val="{00000009-05B7-43D0-83BC-99717ED8B595}"/>
              </c:ext>
            </c:extLst>
          </c:dPt>
          <c:dPt>
            <c:idx val="29"/>
            <c:invertIfNegative val="0"/>
            <c:bubble3D val="0"/>
            <c:extLst>
              <c:ext xmlns:c16="http://schemas.microsoft.com/office/drawing/2014/chart" uri="{C3380CC4-5D6E-409C-BE32-E72D297353CC}">
                <c16:uniqueId val="{0000000A-05B7-43D0-83BC-99717ED8B595}"/>
              </c:ext>
            </c:extLst>
          </c:dPt>
          <c:dPt>
            <c:idx val="31"/>
            <c:invertIfNegative val="0"/>
            <c:bubble3D val="0"/>
            <c:extLst>
              <c:ext xmlns:c16="http://schemas.microsoft.com/office/drawing/2014/chart" uri="{C3380CC4-5D6E-409C-BE32-E72D297353CC}">
                <c16:uniqueId val="{0000000B-05B7-43D0-83BC-99717ED8B595}"/>
              </c:ext>
            </c:extLst>
          </c:dPt>
          <c:dPt>
            <c:idx val="33"/>
            <c:invertIfNegative val="0"/>
            <c:bubble3D val="0"/>
            <c:extLst>
              <c:ext xmlns:c16="http://schemas.microsoft.com/office/drawing/2014/chart" uri="{C3380CC4-5D6E-409C-BE32-E72D297353CC}">
                <c16:uniqueId val="{0000000C-05B7-43D0-83BC-99717ED8B595}"/>
              </c:ext>
            </c:extLst>
          </c:dPt>
          <c:dPt>
            <c:idx val="34"/>
            <c:invertIfNegative val="0"/>
            <c:bubble3D val="0"/>
            <c:extLst>
              <c:ext xmlns:c16="http://schemas.microsoft.com/office/drawing/2014/chart" uri="{C3380CC4-5D6E-409C-BE32-E72D297353CC}">
                <c16:uniqueId val="{0000000D-05B7-43D0-83BC-99717ED8B595}"/>
              </c:ext>
            </c:extLst>
          </c:dPt>
          <c:dPt>
            <c:idx val="35"/>
            <c:invertIfNegative val="0"/>
            <c:bubble3D val="0"/>
            <c:extLst>
              <c:ext xmlns:c16="http://schemas.microsoft.com/office/drawing/2014/chart" uri="{C3380CC4-5D6E-409C-BE32-E72D297353CC}">
                <c16:uniqueId val="{0000000E-05B7-43D0-83BC-99717ED8B595}"/>
              </c:ext>
            </c:extLst>
          </c:dPt>
          <c:dPt>
            <c:idx val="36"/>
            <c:invertIfNegative val="0"/>
            <c:bubble3D val="0"/>
            <c:extLst>
              <c:ext xmlns:c16="http://schemas.microsoft.com/office/drawing/2014/chart" uri="{C3380CC4-5D6E-409C-BE32-E72D297353CC}">
                <c16:uniqueId val="{0000000F-05B7-43D0-83BC-99717ED8B595}"/>
              </c:ext>
            </c:extLst>
          </c:dPt>
          <c:cat>
            <c:strRef>
              <c:f>Sheet1!$A$2:$A$11</c:f>
              <c:strCache>
                <c:ptCount val="10"/>
                <c:pt idx="0">
                  <c:v>  Le aziende del territorio</c:v>
                </c:pt>
                <c:pt idx="1">
                  <c:v>  I consumatori, i cittadini</c:v>
                </c:pt>
                <c:pt idx="2">
                  <c:v>  La pubblica amministrazione locale</c:v>
                </c:pt>
                <c:pt idx="3">
                  <c:v>  Associazioni di categoria come Confartigiato, Coldiretti, Confindustria, ...</c:v>
                </c:pt>
                <c:pt idx="4">
                  <c:v>  Fondazioni, associazioni del terzo settore, organizzazioni no-profit</c:v>
                </c:pt>
                <c:pt idx="5">
                  <c:v>  Le universita'/ I centri di ricerca</c:v>
                </c:pt>
                <c:pt idx="6">
                  <c:v>  Le agenzie di promozione turistica</c:v>
                </c:pt>
                <c:pt idx="7">
                  <c:v>  Le camere di commercio</c:v>
                </c:pt>
                <c:pt idx="9">
                  <c:v>Non saprei</c:v>
                </c:pt>
              </c:strCache>
            </c:strRef>
          </c:cat>
          <c:val>
            <c:numRef>
              <c:f>Sheet1!$B$2:$B$11</c:f>
              <c:numCache>
                <c:formatCode>General</c:formatCode>
                <c:ptCount val="10"/>
                <c:pt idx="0">
                  <c:v>14</c:v>
                </c:pt>
                <c:pt idx="1">
                  <c:v>6</c:v>
                </c:pt>
                <c:pt idx="2">
                  <c:v>17</c:v>
                </c:pt>
                <c:pt idx="3">
                  <c:v>16</c:v>
                </c:pt>
                <c:pt idx="4">
                  <c:v>15</c:v>
                </c:pt>
                <c:pt idx="5">
                  <c:v>13</c:v>
                </c:pt>
                <c:pt idx="6">
                  <c:v>5</c:v>
                </c:pt>
                <c:pt idx="7">
                  <c:v>13</c:v>
                </c:pt>
              </c:numCache>
            </c:numRef>
          </c:val>
          <c:extLst>
            <c:ext xmlns:c16="http://schemas.microsoft.com/office/drawing/2014/chart" uri="{C3380CC4-5D6E-409C-BE32-E72D297353CC}">
              <c16:uniqueId val="{00000010-05B7-43D0-83BC-99717ED8B595}"/>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30"/>
          <c:min val="0"/>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rgbClr val="009D9C"/>
            </a:solidFill>
            <a:ln>
              <a:noFill/>
            </a:ln>
            <a:effectLst/>
          </c:spPr>
          <c:invertIfNegative val="0"/>
          <c:dPt>
            <c:idx val="1"/>
            <c:invertIfNegative val="0"/>
            <c:bubble3D val="0"/>
            <c:spPr>
              <a:solidFill>
                <a:srgbClr val="009D9C"/>
              </a:solidFill>
              <a:ln>
                <a:noFill/>
              </a:ln>
              <a:effectLst/>
            </c:spPr>
            <c:extLst>
              <c:ext xmlns:c16="http://schemas.microsoft.com/office/drawing/2014/chart" uri="{C3380CC4-5D6E-409C-BE32-E72D297353CC}">
                <c16:uniqueId val="{00000001-C370-40CE-B486-32E3EE4FB67B}"/>
              </c:ext>
            </c:extLst>
          </c:dPt>
          <c:dPt>
            <c:idx val="2"/>
            <c:invertIfNegative val="0"/>
            <c:bubble3D val="0"/>
            <c:spPr>
              <a:solidFill>
                <a:srgbClr val="009D9C"/>
              </a:solidFill>
              <a:ln>
                <a:noFill/>
              </a:ln>
              <a:effectLst/>
            </c:spPr>
            <c:extLst>
              <c:ext xmlns:c16="http://schemas.microsoft.com/office/drawing/2014/chart" uri="{C3380CC4-5D6E-409C-BE32-E72D297353CC}">
                <c16:uniqueId val="{00000003-C370-40CE-B486-32E3EE4FB67B}"/>
              </c:ext>
            </c:extLst>
          </c:dPt>
          <c:dPt>
            <c:idx val="3"/>
            <c:invertIfNegative val="0"/>
            <c:bubble3D val="0"/>
            <c:spPr>
              <a:solidFill>
                <a:srgbClr val="009D9C"/>
              </a:solidFill>
              <a:ln>
                <a:noFill/>
              </a:ln>
              <a:effectLst/>
            </c:spPr>
            <c:extLst>
              <c:ext xmlns:c16="http://schemas.microsoft.com/office/drawing/2014/chart" uri="{C3380CC4-5D6E-409C-BE32-E72D297353CC}">
                <c16:uniqueId val="{00000005-C370-40CE-B486-32E3EE4FB67B}"/>
              </c:ext>
            </c:extLst>
          </c:dPt>
          <c:dPt>
            <c:idx val="25"/>
            <c:invertIfNegative val="0"/>
            <c:bubble3D val="0"/>
            <c:extLst>
              <c:ext xmlns:c16="http://schemas.microsoft.com/office/drawing/2014/chart" uri="{C3380CC4-5D6E-409C-BE32-E72D297353CC}">
                <c16:uniqueId val="{00000008-C370-40CE-B486-32E3EE4FB67B}"/>
              </c:ext>
            </c:extLst>
          </c:dPt>
          <c:dPt>
            <c:idx val="26"/>
            <c:invertIfNegative val="0"/>
            <c:bubble3D val="0"/>
            <c:extLst>
              <c:ext xmlns:c16="http://schemas.microsoft.com/office/drawing/2014/chart" uri="{C3380CC4-5D6E-409C-BE32-E72D297353CC}">
                <c16:uniqueId val="{00000009-C370-40CE-B486-32E3EE4FB67B}"/>
              </c:ext>
            </c:extLst>
          </c:dPt>
          <c:dPt>
            <c:idx val="29"/>
            <c:invertIfNegative val="0"/>
            <c:bubble3D val="0"/>
            <c:extLst>
              <c:ext xmlns:c16="http://schemas.microsoft.com/office/drawing/2014/chart" uri="{C3380CC4-5D6E-409C-BE32-E72D297353CC}">
                <c16:uniqueId val="{0000000A-C370-40CE-B486-32E3EE4FB67B}"/>
              </c:ext>
            </c:extLst>
          </c:dPt>
          <c:dPt>
            <c:idx val="31"/>
            <c:invertIfNegative val="0"/>
            <c:bubble3D val="0"/>
            <c:extLst>
              <c:ext xmlns:c16="http://schemas.microsoft.com/office/drawing/2014/chart" uri="{C3380CC4-5D6E-409C-BE32-E72D297353CC}">
                <c16:uniqueId val="{0000000B-C370-40CE-B486-32E3EE4FB67B}"/>
              </c:ext>
            </c:extLst>
          </c:dPt>
          <c:dPt>
            <c:idx val="33"/>
            <c:invertIfNegative val="0"/>
            <c:bubble3D val="0"/>
            <c:extLst>
              <c:ext xmlns:c16="http://schemas.microsoft.com/office/drawing/2014/chart" uri="{C3380CC4-5D6E-409C-BE32-E72D297353CC}">
                <c16:uniqueId val="{0000000C-C370-40CE-B486-32E3EE4FB67B}"/>
              </c:ext>
            </c:extLst>
          </c:dPt>
          <c:dPt>
            <c:idx val="34"/>
            <c:invertIfNegative val="0"/>
            <c:bubble3D val="0"/>
            <c:extLst>
              <c:ext xmlns:c16="http://schemas.microsoft.com/office/drawing/2014/chart" uri="{C3380CC4-5D6E-409C-BE32-E72D297353CC}">
                <c16:uniqueId val="{0000000D-C370-40CE-B486-32E3EE4FB67B}"/>
              </c:ext>
            </c:extLst>
          </c:dPt>
          <c:dPt>
            <c:idx val="35"/>
            <c:invertIfNegative val="0"/>
            <c:bubble3D val="0"/>
            <c:extLst>
              <c:ext xmlns:c16="http://schemas.microsoft.com/office/drawing/2014/chart" uri="{C3380CC4-5D6E-409C-BE32-E72D297353CC}">
                <c16:uniqueId val="{0000000E-C370-40CE-B486-32E3EE4FB67B}"/>
              </c:ext>
            </c:extLst>
          </c:dPt>
          <c:dPt>
            <c:idx val="36"/>
            <c:invertIfNegative val="0"/>
            <c:bubble3D val="0"/>
            <c:extLst>
              <c:ext xmlns:c16="http://schemas.microsoft.com/office/drawing/2014/chart" uri="{C3380CC4-5D6E-409C-BE32-E72D297353CC}">
                <c16:uniqueId val="{0000000F-C370-40CE-B486-32E3EE4FB67B}"/>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8"/>
                <c:pt idx="0">
                  <c:v>  Le aziende del territorio</c:v>
                </c:pt>
                <c:pt idx="1">
                  <c:v>  I consumatori, i cittadini</c:v>
                </c:pt>
                <c:pt idx="2">
                  <c:v>  La pubblica amministrazione locale</c:v>
                </c:pt>
                <c:pt idx="3">
                  <c:v>  Associazioni di categoria come Confartigiato, Coldiretti, Confindustria, ...</c:v>
                </c:pt>
                <c:pt idx="4">
                  <c:v>  Fondazioni, associazioni del terzo settore, organizzazioni no-profit</c:v>
                </c:pt>
                <c:pt idx="5">
                  <c:v>  Le universita'/ I centri di ricerca</c:v>
                </c:pt>
                <c:pt idx="6">
                  <c:v>  Le agenzie di promozione turistica</c:v>
                </c:pt>
                <c:pt idx="7">
                  <c:v>  Le camere di commercio</c:v>
                </c:pt>
              </c:strCache>
            </c:strRef>
          </c:cat>
          <c:val>
            <c:numRef>
              <c:f>Sheet1!$B$2:$B$11</c:f>
              <c:numCache>
                <c:formatCode>0</c:formatCode>
                <c:ptCount val="8"/>
                <c:pt idx="0">
                  <c:v>44</c:v>
                </c:pt>
                <c:pt idx="1">
                  <c:v>38</c:v>
                </c:pt>
                <c:pt idx="2">
                  <c:v>28</c:v>
                </c:pt>
                <c:pt idx="3">
                  <c:v>16</c:v>
                </c:pt>
                <c:pt idx="4">
                  <c:v>11</c:v>
                </c:pt>
                <c:pt idx="5">
                  <c:v>8</c:v>
                </c:pt>
                <c:pt idx="6">
                  <c:v>7</c:v>
                </c:pt>
                <c:pt idx="7">
                  <c:v>6</c:v>
                </c:pt>
              </c:numCache>
            </c:numRef>
          </c:val>
          <c:extLst>
            <c:ext xmlns:c16="http://schemas.microsoft.com/office/drawing/2014/chart" uri="{C3380CC4-5D6E-409C-BE32-E72D297353CC}">
              <c16:uniqueId val="{00000011-C370-40CE-B486-32E3EE4FB67B}"/>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029125999556639"/>
          <c:y val="4.4937055437988045E-2"/>
          <c:w val="0.61435795758448786"/>
          <c:h val="0.93341566227262096"/>
        </c:manualLayout>
      </c:layout>
      <c:barChart>
        <c:barDir val="col"/>
        <c:grouping val="stacked"/>
        <c:varyColors val="0"/>
        <c:ser>
          <c:idx val="2"/>
          <c:order val="0"/>
          <c:tx>
            <c:strRef>
              <c:f>Foglio1!$A$6</c:f>
              <c:strCache>
                <c:ptCount val="1"/>
                <c:pt idx="0">
                  <c:v>Non saprei</c:v>
                </c:pt>
              </c:strCache>
            </c:strRef>
          </c:tx>
          <c:spPr>
            <a:solidFill>
              <a:schemeClr val="bg1">
                <a:lumMod val="65000"/>
              </a:schemeClr>
            </a:solidFill>
            <a:ln>
              <a:noFill/>
            </a:ln>
            <a:effectLst/>
          </c:spPr>
          <c:invertIfNegative val="0"/>
          <c:dLbls>
            <c:delete val="1"/>
          </c:dLbls>
          <c:val>
            <c:numRef>
              <c:f>Foglio1!$B$6</c:f>
              <c:numCache>
                <c:formatCode>0</c:formatCode>
                <c:ptCount val="1"/>
              </c:numCache>
            </c:numRef>
          </c:val>
          <c:extLst>
            <c:ext xmlns:c16="http://schemas.microsoft.com/office/drawing/2014/chart" uri="{C3380CC4-5D6E-409C-BE32-E72D297353CC}">
              <c16:uniqueId val="{00000000-2CC6-43F0-8378-A24DDE9F332D}"/>
            </c:ext>
          </c:extLst>
        </c:ser>
        <c:ser>
          <c:idx val="1"/>
          <c:order val="1"/>
          <c:tx>
            <c:strRef>
              <c:f>Foglio1!$A$5</c:f>
              <c:strCache>
                <c:ptCount val="1"/>
                <c:pt idx="0">
                  <c:v>Per nulla adeguata</c:v>
                </c:pt>
              </c:strCache>
            </c:strRef>
          </c:tx>
          <c:spPr>
            <a:solidFill>
              <a:schemeClr val="accent5"/>
            </a:solidFill>
            <a:ln>
              <a:noFill/>
            </a:ln>
            <a:effectLst/>
          </c:spPr>
          <c:invertIfNegative val="0"/>
          <c:dLbls>
            <c:delete val="1"/>
          </c:dLbls>
          <c:cat>
            <c:strRef>
              <c:f>Foglio1!$B$1:$B$1</c:f>
              <c:strCache>
                <c:ptCount val="1"/>
                <c:pt idx="0">
                  <c:v>POPOLAZIONE LOMBARDA</c:v>
                </c:pt>
              </c:strCache>
            </c:strRef>
          </c:cat>
          <c:val>
            <c:numRef>
              <c:f>Foglio1!$B$5:$B$5</c:f>
              <c:numCache>
                <c:formatCode>General</c:formatCode>
                <c:ptCount val="1"/>
                <c:pt idx="0">
                  <c:v>1</c:v>
                </c:pt>
              </c:numCache>
            </c:numRef>
          </c:val>
          <c:extLst>
            <c:ext xmlns:c16="http://schemas.microsoft.com/office/drawing/2014/chart" uri="{C3380CC4-5D6E-409C-BE32-E72D297353CC}">
              <c16:uniqueId val="{00000001-2CC6-43F0-8378-A24DDE9F332D}"/>
            </c:ext>
          </c:extLst>
        </c:ser>
        <c:ser>
          <c:idx val="0"/>
          <c:order val="2"/>
          <c:tx>
            <c:strRef>
              <c:f>Foglio1!$A$4</c:f>
              <c:strCache>
                <c:ptCount val="1"/>
                <c:pt idx="0">
                  <c:v>Poco adeguata</c:v>
                </c:pt>
              </c:strCache>
            </c:strRef>
          </c:tx>
          <c:spPr>
            <a:solidFill>
              <a:schemeClr val="accent5">
                <a:lumMod val="40000"/>
                <a:lumOff val="60000"/>
              </a:schemeClr>
            </a:solidFill>
            <a:ln>
              <a:noFill/>
            </a:ln>
            <a:effectLst/>
          </c:spPr>
          <c:invertIfNegative val="0"/>
          <c:dLbls>
            <c:delete val="1"/>
          </c:dLbls>
          <c:cat>
            <c:strRef>
              <c:f>Foglio1!$B$1:$B$1</c:f>
              <c:strCache>
                <c:ptCount val="1"/>
                <c:pt idx="0">
                  <c:v>POPOLAZIONE LOMBARDA</c:v>
                </c:pt>
              </c:strCache>
            </c:strRef>
          </c:cat>
          <c:val>
            <c:numRef>
              <c:f>Foglio1!$B$4:$B$4</c:f>
              <c:numCache>
                <c:formatCode>General</c:formatCode>
                <c:ptCount val="1"/>
                <c:pt idx="0">
                  <c:v>11</c:v>
                </c:pt>
              </c:numCache>
            </c:numRef>
          </c:val>
          <c:extLst>
            <c:ext xmlns:c16="http://schemas.microsoft.com/office/drawing/2014/chart" uri="{C3380CC4-5D6E-409C-BE32-E72D297353CC}">
              <c16:uniqueId val="{00000002-2CC6-43F0-8378-A24DDE9F332D}"/>
            </c:ext>
          </c:extLst>
        </c:ser>
        <c:ser>
          <c:idx val="3"/>
          <c:order val="3"/>
          <c:tx>
            <c:strRef>
              <c:f>Foglio1!$A$3</c:f>
              <c:strCache>
                <c:ptCount val="1"/>
                <c:pt idx="0">
                  <c:v>Abbastanza adeguata</c:v>
                </c:pt>
              </c:strCache>
            </c:strRef>
          </c:tx>
          <c:spPr>
            <a:solidFill>
              <a:schemeClr val="tx2">
                <a:lumMod val="75000"/>
              </a:schemeClr>
            </a:solidFill>
            <a:ln>
              <a:noFill/>
            </a:ln>
            <a:effectLst/>
          </c:spPr>
          <c:invertIfNegative val="0"/>
          <c:dLbls>
            <c:delete val="1"/>
          </c:dLbls>
          <c:cat>
            <c:strRef>
              <c:f>Foglio1!$B$1:$B$1</c:f>
              <c:strCache>
                <c:ptCount val="1"/>
                <c:pt idx="0">
                  <c:v>POPOLAZIONE LOMBARDA</c:v>
                </c:pt>
              </c:strCache>
            </c:strRef>
          </c:cat>
          <c:val>
            <c:numRef>
              <c:f>Foglio1!$B$3:$B$3</c:f>
              <c:numCache>
                <c:formatCode>General</c:formatCode>
                <c:ptCount val="1"/>
                <c:pt idx="0">
                  <c:v>17</c:v>
                </c:pt>
              </c:numCache>
            </c:numRef>
          </c:val>
          <c:extLst>
            <c:ext xmlns:c16="http://schemas.microsoft.com/office/drawing/2014/chart" uri="{C3380CC4-5D6E-409C-BE32-E72D297353CC}">
              <c16:uniqueId val="{00000003-2CC6-43F0-8378-A24DDE9F332D}"/>
            </c:ext>
          </c:extLst>
        </c:ser>
        <c:ser>
          <c:idx val="4"/>
          <c:order val="4"/>
          <c:tx>
            <c:strRef>
              <c:f>Foglio1!$A$2</c:f>
              <c:strCache>
                <c:ptCount val="1"/>
                <c:pt idx="0">
                  <c:v>Molto adeguata</c:v>
                </c:pt>
              </c:strCache>
            </c:strRef>
          </c:tx>
          <c:spPr>
            <a:solidFill>
              <a:schemeClr val="bg2">
                <a:lumMod val="90000"/>
                <a:lumOff val="10000"/>
              </a:schemeClr>
            </a:solidFill>
            <a:ln>
              <a:noFill/>
            </a:ln>
            <a:effectLst/>
          </c:spPr>
          <c:invertIfNegative val="0"/>
          <c:dPt>
            <c:idx val="0"/>
            <c:invertIfNegative val="0"/>
            <c:bubble3D val="0"/>
            <c:spPr>
              <a:solidFill>
                <a:schemeClr val="tx2">
                  <a:lumMod val="50000"/>
                </a:schemeClr>
              </a:solidFill>
              <a:ln>
                <a:noFill/>
              </a:ln>
              <a:effectLst/>
            </c:spPr>
            <c:extLst>
              <c:ext xmlns:c16="http://schemas.microsoft.com/office/drawing/2014/chart" uri="{C3380CC4-5D6E-409C-BE32-E72D297353CC}">
                <c16:uniqueId val="{00000005-2CC6-43F0-8378-A24DDE9F332D}"/>
              </c:ext>
            </c:extLst>
          </c:dPt>
          <c:dLbls>
            <c:delete val="1"/>
          </c:dLbls>
          <c:cat>
            <c:strRef>
              <c:f>Foglio1!$B$1:$B$1</c:f>
              <c:strCache>
                <c:ptCount val="1"/>
                <c:pt idx="0">
                  <c:v>POPOLAZIONE LOMBARDA</c:v>
                </c:pt>
              </c:strCache>
            </c:strRef>
          </c:cat>
          <c:val>
            <c:numRef>
              <c:f>Foglio1!$B$2:$B$2</c:f>
              <c:numCache>
                <c:formatCode>General</c:formatCode>
                <c:ptCount val="1"/>
                <c:pt idx="0">
                  <c:v>1</c:v>
                </c:pt>
              </c:numCache>
            </c:numRef>
          </c:val>
          <c:extLst>
            <c:ext xmlns:c16="http://schemas.microsoft.com/office/drawing/2014/chart" uri="{C3380CC4-5D6E-409C-BE32-E72D297353CC}">
              <c16:uniqueId val="{00000006-2CC6-43F0-8378-A24DDE9F332D}"/>
            </c:ext>
          </c:extLst>
        </c:ser>
        <c:dLbls>
          <c:dLblPos val="ctr"/>
          <c:showLegendKey val="0"/>
          <c:showVal val="1"/>
          <c:showCatName val="0"/>
          <c:showSerName val="0"/>
          <c:showPercent val="0"/>
          <c:showBubbleSize val="0"/>
        </c:dLbls>
        <c:gapWidth val="150"/>
        <c:overlap val="100"/>
        <c:axId val="400939240"/>
        <c:axId val="400939632"/>
        <c:extLst/>
      </c:barChart>
      <c:catAx>
        <c:axId val="400939240"/>
        <c:scaling>
          <c:orientation val="minMax"/>
        </c:scaling>
        <c:delete val="1"/>
        <c:axPos val="b"/>
        <c:numFmt formatCode="General" sourceLinked="1"/>
        <c:majorTickMark val="out"/>
        <c:minorTickMark val="none"/>
        <c:tickLblPos val="nextTo"/>
        <c:crossAx val="400939632"/>
        <c:crosses val="autoZero"/>
        <c:auto val="1"/>
        <c:lblAlgn val="ctr"/>
        <c:lblOffset val="100"/>
        <c:noMultiLvlLbl val="0"/>
      </c:catAx>
      <c:valAx>
        <c:axId val="400939632"/>
        <c:scaling>
          <c:orientation val="minMax"/>
          <c:max val="30"/>
          <c:min val="0"/>
        </c:scaling>
        <c:delete val="1"/>
        <c:axPos val="l"/>
        <c:numFmt formatCode="0" sourceLinked="1"/>
        <c:majorTickMark val="out"/>
        <c:minorTickMark val="none"/>
        <c:tickLblPos val="nextTo"/>
        <c:crossAx val="4009392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9">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alpha val="75000"/>
        </a:schemeClr>
      </a:solidFill>
    </cs:spPr>
  </cs:dataPoint>
  <cs:dataPoint3D>
    <cs:lnRef idx="0"/>
    <cs:fillRef idx="1">
      <cs:styleClr val="auto"/>
    </cs:fillRef>
    <cs:effectRef idx="0"/>
    <cs:fontRef idx="minor">
      <a:schemeClr val="tx1"/>
    </cs:fontRef>
    <cs:spPr>
      <a:solidFill>
        <a:schemeClr val="phClr">
          <a:alpha val="75000"/>
        </a:schemeClr>
      </a:solidFill>
    </cs:spPr>
  </cs:dataPoint3D>
  <cs:dataPointLine>
    <cs:lnRef idx="0">
      <cs:styleClr val="auto"/>
    </cs:lnRef>
    <cs:fillRef idx="1"/>
    <cs:effectRef idx="0"/>
    <cs:fontRef idx="minor">
      <a:schemeClr val="tx1"/>
    </cs:fontRef>
    <cs:spPr>
      <a:ln w="19050" cap="rnd">
        <a:solidFill>
          <a:schemeClr val="phClr">
            <a:alpha val="50000"/>
          </a:scheme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Espace réservé du numéro de diapositive 6">
            <a:extLst>
              <a:ext uri="{FF2B5EF4-FFF2-40B4-BE49-F238E27FC236}">
                <a16:creationId xmlns:a16="http://schemas.microsoft.com/office/drawing/2014/main" id="{24EDE16D-8876-4EF1-8863-60C2FE4CD79C}"/>
              </a:ext>
            </a:extLst>
          </p:cNvPr>
          <p:cNvSpPr>
            <a:spLocks noGrp="1"/>
          </p:cNvSpPr>
          <p:nvPr>
            <p:ph type="sldNum" sz="quarter" idx="3"/>
          </p:nvPr>
        </p:nvSpPr>
        <p:spPr>
          <a:xfrm>
            <a:off x="3188970" y="8562234"/>
            <a:ext cx="480060" cy="362639"/>
          </a:xfrm>
          <a:prstGeom prst="rect">
            <a:avLst/>
          </a:prstGeom>
        </p:spPr>
        <p:txBody>
          <a:bodyPr vert="horz" lIns="91440" tIns="45720" rIns="91440" bIns="45720" rtlCol="0" anchor="b"/>
          <a:lstStyle>
            <a:lvl1pPr algn="l">
              <a:defRPr sz="800" b="1">
                <a:latin typeface="Barlow" panose="020B0604020202020204" pitchFamily="34" charset="0"/>
              </a:defRPr>
            </a:lvl1pPr>
          </a:lstStyle>
          <a:p>
            <a:pPr algn="ctr"/>
            <a:fld id="{3B8578AD-0529-46A5-84EB-6338160D5A7D}" type="slidenum">
              <a:rPr lang="en-GB" smtClean="0"/>
              <a:pPr algn="ctr"/>
              <a:t>‹N›</a:t>
            </a:fld>
            <a:endParaRPr lang="en-GB" dirty="0"/>
          </a:p>
        </p:txBody>
      </p:sp>
      <p:pic>
        <p:nvPicPr>
          <p:cNvPr id="2" name="object 9">
            <a:extLst>
              <a:ext uri="{FF2B5EF4-FFF2-40B4-BE49-F238E27FC236}">
                <a16:creationId xmlns:a16="http://schemas.microsoft.com/office/drawing/2014/main" id="{1B3F5568-0B61-BD77-DA18-CA7F7AD5FAB1}"/>
              </a:ext>
            </a:extLst>
          </p:cNvPr>
          <p:cNvPicPr>
            <a:picLocks noChangeAspect="1"/>
          </p:cNvPicPr>
          <p:nvPr/>
        </p:nvPicPr>
        <p:blipFill>
          <a:blip r:embed="rId2" cstate="print"/>
          <a:stretch>
            <a:fillRect/>
          </a:stretch>
        </p:blipFill>
        <p:spPr>
          <a:xfrm>
            <a:off x="5970250" y="8478471"/>
            <a:ext cx="487701" cy="446400"/>
          </a:xfrm>
          <a:prstGeom prst="rect">
            <a:avLst/>
          </a:prstGeom>
        </p:spPr>
      </p:pic>
    </p:spTree>
    <p:extLst>
      <p:ext uri="{BB962C8B-B14F-4D97-AF65-F5344CB8AC3E}">
        <p14:creationId xmlns:p14="http://schemas.microsoft.com/office/powerpoint/2010/main" val="11439508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Espace réservé de l'image des diapositives 3"/>
          <p:cNvSpPr>
            <a:spLocks noGrp="1" noRot="1" noChangeAspect="1"/>
          </p:cNvSpPr>
          <p:nvPr>
            <p:ph type="sldImg" idx="2"/>
          </p:nvPr>
        </p:nvSpPr>
        <p:spPr>
          <a:xfrm>
            <a:off x="149225" y="152400"/>
            <a:ext cx="6569075" cy="3695700"/>
          </a:xfrm>
          <a:prstGeom prst="rect">
            <a:avLst/>
          </a:prstGeom>
          <a:noFill/>
          <a:ln w="12700">
            <a:solidFill>
              <a:srgbClr val="878787"/>
            </a:solidFill>
          </a:ln>
        </p:spPr>
        <p:txBody>
          <a:bodyPr vert="horz" lIns="91440" tIns="45720" rIns="91440" bIns="45720" rtlCol="0" anchor="ctr"/>
          <a:lstStyle/>
          <a:p>
            <a:endParaRPr lang="en-GB" dirty="0"/>
          </a:p>
        </p:txBody>
      </p:sp>
      <p:sp>
        <p:nvSpPr>
          <p:cNvPr id="6" name="Espace réservé des notes 4">
            <a:extLst>
              <a:ext uri="{FF2B5EF4-FFF2-40B4-BE49-F238E27FC236}">
                <a16:creationId xmlns:a16="http://schemas.microsoft.com/office/drawing/2014/main" id="{D3C969E9-D72B-43D0-96E0-B91161682A16}"/>
              </a:ext>
            </a:extLst>
          </p:cNvPr>
          <p:cNvSpPr>
            <a:spLocks noGrp="1"/>
          </p:cNvSpPr>
          <p:nvPr>
            <p:ph type="body" sz="quarter" idx="3"/>
          </p:nvPr>
        </p:nvSpPr>
        <p:spPr>
          <a:xfrm>
            <a:off x="317501" y="4273075"/>
            <a:ext cx="6223000" cy="4025107"/>
          </a:xfrm>
          <a:prstGeom prst="rect">
            <a:avLst/>
          </a:prstGeom>
        </p:spPr>
        <p:txBody>
          <a:bodyPr vert="horz" lIns="0" tIns="0" rIns="0" bIns="0" rtlCol="0"/>
          <a:lstStyle/>
          <a:p>
            <a:pPr marL="0" lvl="0" algn="l" defTabSz="914400" rtl="0" eaLnBrk="1" latinLnBrk="0" hangingPunct="1">
              <a:lnSpc>
                <a:spcPct val="110000"/>
              </a:lnSpc>
              <a:spcBef>
                <a:spcPts val="300"/>
              </a:spcBef>
              <a:spcAft>
                <a:spcPts val="300"/>
              </a:spcAft>
            </a:pPr>
            <a:r>
              <a:rPr lang="en-GB" noProof="0" dirty="0"/>
              <a:t>Click here to add text</a:t>
            </a:r>
          </a:p>
          <a:p>
            <a:pPr marL="171450" lvl="1" indent="-171450" algn="l" defTabSz="914400" rtl="0" eaLnBrk="1" latinLnBrk="0" hangingPunct="1">
              <a:lnSpc>
                <a:spcPct val="110000"/>
              </a:lnSpc>
              <a:spcBef>
                <a:spcPts val="300"/>
              </a:spcBef>
              <a:spcAft>
                <a:spcPts val="300"/>
              </a:spcAft>
              <a:buFont typeface="Wingdings" panose="05000000000000000000" pitchFamily="2" charset="2"/>
              <a:buChar char=""/>
            </a:pPr>
            <a:r>
              <a:rPr lang="en-GB" noProof="0" dirty="0"/>
              <a:t>First level bullet</a:t>
            </a:r>
          </a:p>
          <a:p>
            <a:pPr marL="357188" lvl="2" indent="-171450" algn="l" defTabSz="914400" rtl="0" eaLnBrk="1" latinLnBrk="0" hangingPunct="1">
              <a:lnSpc>
                <a:spcPct val="110000"/>
              </a:lnSpc>
              <a:spcBef>
                <a:spcPts val="300"/>
              </a:spcBef>
              <a:spcAft>
                <a:spcPts val="300"/>
              </a:spcAft>
              <a:buFont typeface="Barlow" panose="020B0502040204020203" pitchFamily="34" charset="0"/>
              <a:buChar char="-"/>
            </a:pPr>
            <a:r>
              <a:rPr lang="en-GB" noProof="0" dirty="0"/>
              <a:t>Second level bullet</a:t>
            </a:r>
          </a:p>
          <a:p>
            <a:pPr marL="628650" lvl="3" indent="-182563" algn="l" defTabSz="914400" rtl="0" eaLnBrk="1" latinLnBrk="0" hangingPunct="1">
              <a:lnSpc>
                <a:spcPct val="110000"/>
              </a:lnSpc>
              <a:spcBef>
                <a:spcPts val="300"/>
              </a:spcBef>
              <a:spcAft>
                <a:spcPts val="300"/>
              </a:spcAft>
              <a:buFont typeface="Barlow" panose="020B0604020202020204" pitchFamily="34" charset="0"/>
              <a:buChar char="•"/>
            </a:pPr>
            <a:r>
              <a:rPr lang="en-GB" noProof="0" dirty="0"/>
              <a:t>Third level bullet</a:t>
            </a:r>
          </a:p>
        </p:txBody>
      </p:sp>
      <p:sp>
        <p:nvSpPr>
          <p:cNvPr id="10" name="Espace réservé du numéro de diapositive 6">
            <a:extLst>
              <a:ext uri="{FF2B5EF4-FFF2-40B4-BE49-F238E27FC236}">
                <a16:creationId xmlns:a16="http://schemas.microsoft.com/office/drawing/2014/main" id="{9CC188B7-201A-41CF-A8C8-B17F56565C7C}"/>
              </a:ext>
            </a:extLst>
          </p:cNvPr>
          <p:cNvSpPr>
            <a:spLocks noGrp="1"/>
          </p:cNvSpPr>
          <p:nvPr>
            <p:ph type="sldNum" sz="quarter" idx="5"/>
          </p:nvPr>
        </p:nvSpPr>
        <p:spPr>
          <a:xfrm>
            <a:off x="3188970" y="8621402"/>
            <a:ext cx="480060" cy="362639"/>
          </a:xfrm>
          <a:prstGeom prst="rect">
            <a:avLst/>
          </a:prstGeom>
        </p:spPr>
        <p:txBody>
          <a:bodyPr vert="horz" lIns="91440" tIns="45720" rIns="91440" bIns="45720" rtlCol="0" anchor="b"/>
          <a:lstStyle>
            <a:lvl1pPr algn="ctr">
              <a:defRPr sz="800" b="1">
                <a:latin typeface="Barlow" panose="020B0604020202020204" pitchFamily="34" charset="0"/>
              </a:defRPr>
            </a:lvl1pPr>
          </a:lstStyle>
          <a:p>
            <a:fld id="{3B8578AD-0529-46A5-84EB-6338160D5A7D}" type="slidenum">
              <a:rPr lang="en-GB" smtClean="0"/>
              <a:pPr/>
              <a:t>‹N›</a:t>
            </a:fld>
            <a:endParaRPr lang="en-GB" dirty="0"/>
          </a:p>
        </p:txBody>
      </p:sp>
      <p:pic>
        <p:nvPicPr>
          <p:cNvPr id="2" name="object 9">
            <a:extLst>
              <a:ext uri="{FF2B5EF4-FFF2-40B4-BE49-F238E27FC236}">
                <a16:creationId xmlns:a16="http://schemas.microsoft.com/office/drawing/2014/main" id="{1B3F5568-0B61-BD77-DA18-CA7F7AD5FAB1}"/>
              </a:ext>
            </a:extLst>
          </p:cNvPr>
          <p:cNvPicPr>
            <a:picLocks noChangeAspect="1"/>
          </p:cNvPicPr>
          <p:nvPr/>
        </p:nvPicPr>
        <p:blipFill>
          <a:blip r:embed="rId2" cstate="print"/>
          <a:stretch>
            <a:fillRect/>
          </a:stretch>
        </p:blipFill>
        <p:spPr>
          <a:xfrm>
            <a:off x="6128381" y="8606821"/>
            <a:ext cx="412119" cy="377219"/>
          </a:xfrm>
          <a:prstGeom prst="rect">
            <a:avLst/>
          </a:prstGeom>
        </p:spPr>
      </p:pic>
    </p:spTree>
    <p:extLst>
      <p:ext uri="{BB962C8B-B14F-4D97-AF65-F5344CB8AC3E}">
        <p14:creationId xmlns:p14="http://schemas.microsoft.com/office/powerpoint/2010/main" val="424219422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lang="en-GB" sz="1000" kern="1200" noProof="0" dirty="0" smtClean="0">
        <a:solidFill>
          <a:schemeClr val="tx1"/>
        </a:solidFill>
        <a:latin typeface="Barlow" panose="020B0604020202020204" pitchFamily="34" charset="0"/>
        <a:ea typeface="+mn-ea"/>
        <a:cs typeface="+mn-cs"/>
      </a:defRPr>
    </a:lvl1pPr>
    <a:lvl2pPr marL="457200" algn="l" defTabSz="914400" rtl="0" eaLnBrk="1" latinLnBrk="0" hangingPunct="1">
      <a:defRPr lang="en-GB" sz="1000" kern="1200" noProof="0" dirty="0" smtClean="0">
        <a:solidFill>
          <a:schemeClr val="tx1"/>
        </a:solidFill>
        <a:latin typeface="Barlow" panose="020B0604020202020204" pitchFamily="34" charset="0"/>
        <a:ea typeface="+mn-ea"/>
        <a:cs typeface="+mn-cs"/>
      </a:defRPr>
    </a:lvl2pPr>
    <a:lvl3pPr marL="914400" algn="l" defTabSz="914400" rtl="0" eaLnBrk="1" latinLnBrk="0" hangingPunct="1">
      <a:defRPr lang="en-GB" sz="1000" kern="1200" noProof="0" dirty="0" smtClean="0">
        <a:solidFill>
          <a:schemeClr val="tx1"/>
        </a:solidFill>
        <a:latin typeface="Barlow" panose="020B0604020202020204" pitchFamily="34" charset="0"/>
        <a:ea typeface="+mn-ea"/>
        <a:cs typeface="+mn-cs"/>
      </a:defRPr>
    </a:lvl3pPr>
    <a:lvl4pPr marL="1371600" algn="l" defTabSz="914400" rtl="0" eaLnBrk="1" latinLnBrk="0" hangingPunct="1">
      <a:defRPr lang="en-GB" sz="1000" kern="1200" noProof="0" dirty="0">
        <a:solidFill>
          <a:schemeClr val="tx1"/>
        </a:solidFill>
        <a:latin typeface="Barlow" panose="020B0604020202020204" pitchFamily="34" charset="0"/>
        <a:ea typeface="+mn-ea"/>
        <a:cs typeface="+mn-cs"/>
      </a:defRPr>
    </a:lvl4pPr>
    <a:lvl5pPr marL="1828800" algn="l" defTabSz="914400" rtl="0" eaLnBrk="1" latinLnBrk="0" hangingPunct="1">
      <a:defRPr sz="1200" kern="1200">
        <a:solidFill>
          <a:schemeClr val="tx1"/>
        </a:solidFill>
        <a:latin typeface="Barlow"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225" y="152400"/>
            <a:ext cx="6569075" cy="36957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B8578AD-0529-46A5-84EB-6338160D5A7D}" type="slidenum">
              <a:rPr lang="en-GB" smtClean="0"/>
              <a:pPr/>
              <a:t>1</a:t>
            </a:fld>
            <a:endParaRPr lang="en-GB" dirty="0"/>
          </a:p>
        </p:txBody>
      </p:sp>
    </p:spTree>
    <p:extLst>
      <p:ext uri="{BB962C8B-B14F-4D97-AF65-F5344CB8AC3E}">
        <p14:creationId xmlns:p14="http://schemas.microsoft.com/office/powerpoint/2010/main" val="3792574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04510-4649-5BE4-AE45-8B26B65675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71B9C7-E610-BBE6-0B68-9B1A918F2ED4}"/>
              </a:ext>
            </a:extLst>
          </p:cNvPr>
          <p:cNvSpPr>
            <a:spLocks noGrp="1" noRot="1" noChangeAspect="1"/>
          </p:cNvSpPr>
          <p:nvPr>
            <p:ph type="sldImg"/>
          </p:nvPr>
        </p:nvSpPr>
        <p:spPr>
          <a:xfrm>
            <a:off x="149225" y="152400"/>
            <a:ext cx="6569075" cy="3695700"/>
          </a:xfrm>
        </p:spPr>
      </p:sp>
      <p:sp>
        <p:nvSpPr>
          <p:cNvPr id="3" name="Notes Placeholder 2">
            <a:extLst>
              <a:ext uri="{FF2B5EF4-FFF2-40B4-BE49-F238E27FC236}">
                <a16:creationId xmlns:a16="http://schemas.microsoft.com/office/drawing/2014/main" id="{B0591CAF-300F-064C-FDA2-53385BFCAA8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CDE1F6-DC44-B277-A699-371D85E34722}"/>
              </a:ext>
            </a:extLst>
          </p:cNvPr>
          <p:cNvSpPr>
            <a:spLocks noGrp="1"/>
          </p:cNvSpPr>
          <p:nvPr>
            <p:ph type="sldNum" sz="quarter" idx="5"/>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B8578AD-0529-46A5-84EB-6338160D5A7D}" type="slidenum">
              <a:rPr kumimoji="0" lang="en-GB" sz="800" b="1" i="0" u="none" strike="noStrike" kern="1200" cap="none" spc="0" normalizeH="0" baseline="0" noProof="0" smtClean="0">
                <a:ln>
                  <a:noFill/>
                </a:ln>
                <a:solidFill>
                  <a:prstClr val="black"/>
                </a:solidFill>
                <a:effectLst/>
                <a:uLnTx/>
                <a:uFillTx/>
                <a:latin typeface="Barlow" panose="020B0604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en-GB" sz="800" b="1" i="0" u="none" strike="noStrike" kern="1200" cap="none" spc="0" normalizeH="0" baseline="0" noProof="0" dirty="0">
              <a:ln>
                <a:noFill/>
              </a:ln>
              <a:solidFill>
                <a:prstClr val="black"/>
              </a:solidFill>
              <a:effectLst/>
              <a:uLnTx/>
              <a:uFillTx/>
              <a:latin typeface="Barlow" panose="020B0604020202020204" pitchFamily="34" charset="0"/>
              <a:ea typeface="+mn-ea"/>
              <a:cs typeface="+mn-cs"/>
            </a:endParaRPr>
          </a:p>
        </p:txBody>
      </p:sp>
    </p:spTree>
    <p:extLst>
      <p:ext uri="{BB962C8B-B14F-4D97-AF65-F5344CB8AC3E}">
        <p14:creationId xmlns:p14="http://schemas.microsoft.com/office/powerpoint/2010/main" val="1001866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3B8578AD-0529-46A5-84EB-6338160D5A7D}" type="slidenum">
              <a:rPr lang="en-GB" smtClean="0"/>
              <a:pPr/>
              <a:t>6</a:t>
            </a:fld>
            <a:endParaRPr lang="en-GB" dirty="0"/>
          </a:p>
        </p:txBody>
      </p:sp>
    </p:spTree>
    <p:extLst>
      <p:ext uri="{BB962C8B-B14F-4D97-AF65-F5344CB8AC3E}">
        <p14:creationId xmlns:p14="http://schemas.microsoft.com/office/powerpoint/2010/main" val="3540789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6.emf"/><Relationship Id="rId4" Type="http://schemas.openxmlformats.org/officeDocument/2006/relationships/oleObject" Target="../embeddings/oleObject1.bin"/></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6.emf"/><Relationship Id="rId4" Type="http://schemas.openxmlformats.org/officeDocument/2006/relationships/oleObject" Target="../embeddings/oleObject2.bin"/></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6.emf"/><Relationship Id="rId4" Type="http://schemas.openxmlformats.org/officeDocument/2006/relationships/oleObject" Target="../embeddings/oleObject2.bin"/></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cSld name="Cover1">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1999" y="1350000"/>
            <a:ext cx="5825926" cy="715669"/>
          </a:xfrm>
        </p:spPr>
        <p:txBody>
          <a:bodyPr/>
          <a:lstStyle>
            <a:lvl1pPr>
              <a:defRPr sz="4800" cap="all" baseline="0">
                <a:solidFill>
                  <a:schemeClr val="bg1"/>
                </a:solidFill>
                <a:latin typeface="+mn-lt"/>
              </a:defRPr>
            </a:lvl1pPr>
          </a:lstStyle>
          <a:p>
            <a:r>
              <a:rPr lang="en-US" dirty="0"/>
              <a:t>CLICK TO EDIT MASTER TITLE STYLE</a:t>
            </a:r>
            <a:endParaRPr lang="en-GB" dirty="0"/>
          </a:p>
        </p:txBody>
      </p:sp>
      <p:sp>
        <p:nvSpPr>
          <p:cNvPr id="5" name="Subtitle">
            <a:extLst>
              <a:ext uri="{FF2B5EF4-FFF2-40B4-BE49-F238E27FC236}">
                <a16:creationId xmlns:a16="http://schemas.microsoft.com/office/drawing/2014/main" id="{6C551072-26BC-6754-FFC3-623433564F20}"/>
              </a:ext>
            </a:extLst>
          </p:cNvPr>
          <p:cNvSpPr>
            <a:spLocks noGrp="1"/>
          </p:cNvSpPr>
          <p:nvPr>
            <p:ph type="body" sz="quarter" idx="12" hasCustomPrompt="1"/>
          </p:nvPr>
        </p:nvSpPr>
        <p:spPr>
          <a:xfrm>
            <a:off x="431800" y="3494989"/>
            <a:ext cx="3851275" cy="1274763"/>
          </a:xfrm>
          <a:prstGeom prst="rect">
            <a:avLst/>
          </a:prstGeom>
        </p:spPr>
        <p:txBody>
          <a:bodyPr/>
          <a:lstStyle>
            <a:lvl1pPr>
              <a:defRPr sz="2000">
                <a:solidFill>
                  <a:schemeClr val="bg1"/>
                </a:solidFill>
                <a:latin typeface="+mn-lt"/>
              </a:defRPr>
            </a:lvl1pPr>
            <a:lvl2pPr marL="0" indent="0">
              <a:buNone/>
              <a:defRPr/>
            </a:lvl2pPr>
          </a:lstStyle>
          <a:p>
            <a:pPr lvl="0"/>
            <a:r>
              <a:rPr lang="en-US" dirty="0"/>
              <a:t>Optional additional information</a:t>
            </a:r>
          </a:p>
        </p:txBody>
      </p:sp>
      <p:sp>
        <p:nvSpPr>
          <p:cNvPr id="7" name="Picture Placeholder">
            <a:extLst>
              <a:ext uri="{FF2B5EF4-FFF2-40B4-BE49-F238E27FC236}">
                <a16:creationId xmlns:a16="http://schemas.microsoft.com/office/drawing/2014/main" id="{67F8163F-D370-5C4C-500A-7D576C590BB1}"/>
              </a:ext>
              <a:ext uri="{C183D7F6-B498-43B3-948B-1728B52AA6E4}">
                <adec:decorative xmlns:adec="http://schemas.microsoft.com/office/drawing/2017/decorative" val="1"/>
              </a:ext>
            </a:extLst>
          </p:cNvPr>
          <p:cNvSpPr>
            <a:spLocks noGrp="1"/>
          </p:cNvSpPr>
          <p:nvPr>
            <p:ph type="pic" sz="quarter" idx="11"/>
          </p:nvPr>
        </p:nvSpPr>
        <p:spPr>
          <a:xfrm>
            <a:off x="1905000" y="0"/>
            <a:ext cx="10300263" cy="6870700"/>
          </a:xfrm>
          <a:custGeom>
            <a:avLst/>
            <a:gdLst>
              <a:gd name="connsiteX0" fmla="*/ 6858000 w 10287001"/>
              <a:gd name="connsiteY0" fmla="*/ 0 h 6858000"/>
              <a:gd name="connsiteX1" fmla="*/ 10287001 w 10287001"/>
              <a:gd name="connsiteY1" fmla="*/ 0 h 6858000"/>
              <a:gd name="connsiteX2" fmla="*/ 10287001 w 10287001"/>
              <a:gd name="connsiteY2" fmla="*/ 3467099 h 6858000"/>
              <a:gd name="connsiteX3" fmla="*/ 6896100 w 10287001"/>
              <a:gd name="connsiteY3" fmla="*/ 6858000 h 6858000"/>
              <a:gd name="connsiteX4" fmla="*/ 0 w 10287001"/>
              <a:gd name="connsiteY4" fmla="*/ 6858000 h 6858000"/>
              <a:gd name="connsiteX0" fmla="*/ 6858000 w 10287001"/>
              <a:gd name="connsiteY0" fmla="*/ 0 h 6858000"/>
              <a:gd name="connsiteX1" fmla="*/ 10287001 w 10287001"/>
              <a:gd name="connsiteY1" fmla="*/ 0 h 6858000"/>
              <a:gd name="connsiteX2" fmla="*/ 10287001 w 10287001"/>
              <a:gd name="connsiteY2" fmla="*/ 3467099 h 6858000"/>
              <a:gd name="connsiteX3" fmla="*/ 8636000 w 10287001"/>
              <a:gd name="connsiteY3" fmla="*/ 5080000 h 6858000"/>
              <a:gd name="connsiteX4" fmla="*/ 6896100 w 10287001"/>
              <a:gd name="connsiteY4" fmla="*/ 6858000 h 6858000"/>
              <a:gd name="connsiteX5" fmla="*/ 0 w 10287001"/>
              <a:gd name="connsiteY5" fmla="*/ 6858000 h 6858000"/>
              <a:gd name="connsiteX6" fmla="*/ 6858000 w 10287001"/>
              <a:gd name="connsiteY6" fmla="*/ 0 h 6858000"/>
              <a:gd name="connsiteX0" fmla="*/ 6858000 w 10287001"/>
              <a:gd name="connsiteY0" fmla="*/ 0 h 6870700"/>
              <a:gd name="connsiteX1" fmla="*/ 10287001 w 10287001"/>
              <a:gd name="connsiteY1" fmla="*/ 0 h 6870700"/>
              <a:gd name="connsiteX2" fmla="*/ 10287001 w 10287001"/>
              <a:gd name="connsiteY2" fmla="*/ 3467099 h 6870700"/>
              <a:gd name="connsiteX3" fmla="*/ 10274300 w 10287001"/>
              <a:gd name="connsiteY3" fmla="*/ 6870700 h 6870700"/>
              <a:gd name="connsiteX4" fmla="*/ 6896100 w 10287001"/>
              <a:gd name="connsiteY4" fmla="*/ 6858000 h 6870700"/>
              <a:gd name="connsiteX5" fmla="*/ 0 w 10287001"/>
              <a:gd name="connsiteY5" fmla="*/ 6858000 h 6870700"/>
              <a:gd name="connsiteX6" fmla="*/ 6858000 w 10287001"/>
              <a:gd name="connsiteY6" fmla="*/ 0 h 6870700"/>
              <a:gd name="connsiteX0" fmla="*/ 6858000 w 10300263"/>
              <a:gd name="connsiteY0" fmla="*/ 0 h 6870700"/>
              <a:gd name="connsiteX1" fmla="*/ 10287001 w 10300263"/>
              <a:gd name="connsiteY1" fmla="*/ 0 h 6870700"/>
              <a:gd name="connsiteX2" fmla="*/ 10287001 w 10300263"/>
              <a:gd name="connsiteY2" fmla="*/ 3467099 h 6870700"/>
              <a:gd name="connsiteX3" fmla="*/ 10299700 w 10300263"/>
              <a:gd name="connsiteY3" fmla="*/ 6870700 h 6870700"/>
              <a:gd name="connsiteX4" fmla="*/ 6896100 w 10300263"/>
              <a:gd name="connsiteY4" fmla="*/ 6858000 h 6870700"/>
              <a:gd name="connsiteX5" fmla="*/ 0 w 10300263"/>
              <a:gd name="connsiteY5" fmla="*/ 6858000 h 6870700"/>
              <a:gd name="connsiteX6" fmla="*/ 6858000 w 10300263"/>
              <a:gd name="connsiteY6" fmla="*/ 0 h 687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00263" h="6870700">
                <a:moveTo>
                  <a:pt x="6858000" y="0"/>
                </a:moveTo>
                <a:lnTo>
                  <a:pt x="10287001" y="0"/>
                </a:lnTo>
                <a:lnTo>
                  <a:pt x="10287001" y="3467099"/>
                </a:lnTo>
                <a:cubicBezTo>
                  <a:pt x="10282767" y="4601633"/>
                  <a:pt x="10303934" y="5736166"/>
                  <a:pt x="10299700" y="6870700"/>
                </a:cubicBezTo>
                <a:lnTo>
                  <a:pt x="6896100" y="6858000"/>
                </a:lnTo>
                <a:lnTo>
                  <a:pt x="0" y="6858000"/>
                </a:lnTo>
                <a:lnTo>
                  <a:pt x="6858000" y="0"/>
                </a:lnTo>
                <a:close/>
              </a:path>
            </a:pathLst>
          </a:custGeom>
          <a:pattFill prst="dkUpDiag">
            <a:fgClr>
              <a:schemeClr val="bg1">
                <a:lumMod val="85000"/>
              </a:schemeClr>
            </a:fgClr>
            <a:bgClr>
              <a:schemeClr val="bg1"/>
            </a:bgClr>
          </a:pattFill>
        </p:spPr>
        <p:txBody>
          <a:bodyPr vert="horz" wrap="square" lIns="0" tIns="0" rIns="0" bIns="0" rtlCol="0">
            <a:noAutofit/>
          </a:bodyPr>
          <a:lstStyle>
            <a:lvl1pPr>
              <a:defRPr lang="en-GB">
                <a:latin typeface="+mn-lt"/>
              </a:defRPr>
            </a:lvl1pPr>
          </a:lstStyle>
          <a:p>
            <a:pPr lvl="0"/>
            <a:r>
              <a:rPr lang="it-IT" dirty="0"/>
              <a:t>Fare clic sull'icona per inserire un'immagine</a:t>
            </a:r>
            <a:endParaRPr lang="en-GB" dirty="0"/>
          </a:p>
        </p:txBody>
      </p:sp>
      <p:sp>
        <p:nvSpPr>
          <p:cNvPr id="3" name="Classification">
            <a:extLst>
              <a:ext uri="{FF2B5EF4-FFF2-40B4-BE49-F238E27FC236}">
                <a16:creationId xmlns:a16="http://schemas.microsoft.com/office/drawing/2014/main" id="{6A957CF6-0DF2-748E-CBF0-17B6B8878BA1}"/>
              </a:ext>
              <a:ext uri="{C183D7F6-B498-43B3-948B-1728B52AA6E4}">
                <adec:decorative xmlns:adec="http://schemas.microsoft.com/office/drawing/2017/decorative" val="1"/>
              </a:ext>
            </a:extLst>
          </p:cNvPr>
          <p:cNvSpPr txBox="1">
            <a:spLocks/>
          </p:cNvSpPr>
          <p:nvPr/>
        </p:nvSpPr>
        <p:spPr>
          <a:xfrm>
            <a:off x="440938" y="6308559"/>
            <a:ext cx="1064589"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bg1"/>
                </a:solidFill>
                <a:effectLst/>
                <a:latin typeface="+mn-lt"/>
              </a:rPr>
              <a:t>© Ipsos | Il ruolo di Fondazione LGH nel territorio lombardo</a:t>
            </a:r>
          </a:p>
        </p:txBody>
      </p:sp>
    </p:spTree>
    <p:extLst>
      <p:ext uri="{BB962C8B-B14F-4D97-AF65-F5344CB8AC3E}">
        <p14:creationId xmlns:p14="http://schemas.microsoft.com/office/powerpoint/2010/main" val="567886008"/>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column image lef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a:xfrm>
            <a:off x="3370476" y="701874"/>
            <a:ext cx="8398725" cy="715669"/>
          </a:xfrm>
        </p:spPr>
        <p:txBody>
          <a:bodyPr/>
          <a:lstStyle>
            <a:lvl1pPr>
              <a:defRPr/>
            </a:lvl1pPr>
          </a:lstStyle>
          <a:p>
            <a:r>
              <a:rPr lang="en-US" dirty="0"/>
              <a:t>3 column textbox</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3370476" y="1808163"/>
            <a:ext cx="8398725" cy="4140200"/>
          </a:xfrm>
          <a:prstGeom prst="rect">
            <a:avLst/>
          </a:prstGeom>
        </p:spPr>
        <p:txBody>
          <a:bodyPr numCol="3"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2" name="Picture Placeholder">
            <a:extLst>
              <a:ext uri="{FF2B5EF4-FFF2-40B4-BE49-F238E27FC236}">
                <a16:creationId xmlns:a16="http://schemas.microsoft.com/office/drawing/2014/main" id="{F3960A8C-54BB-8626-EFC5-24884A3D9000}"/>
              </a:ext>
              <a:ext uri="{C183D7F6-B498-43B3-948B-1728B52AA6E4}">
                <adec:decorative xmlns:adec="http://schemas.microsoft.com/office/drawing/2017/decorative" val="1"/>
              </a:ext>
            </a:extLst>
          </p:cNvPr>
          <p:cNvSpPr>
            <a:spLocks noGrp="1"/>
          </p:cNvSpPr>
          <p:nvPr>
            <p:ph type="pic" sz="quarter" idx="10"/>
          </p:nvPr>
        </p:nvSpPr>
        <p:spPr>
          <a:xfrm>
            <a:off x="450001" y="0"/>
            <a:ext cx="2591650" cy="5948363"/>
          </a:xfrm>
          <a:custGeom>
            <a:avLst/>
            <a:gdLst>
              <a:gd name="connsiteX0" fmla="*/ 0 w 2591650"/>
              <a:gd name="connsiteY0" fmla="*/ 0 h 5948363"/>
              <a:gd name="connsiteX1" fmla="*/ 2591650 w 2591650"/>
              <a:gd name="connsiteY1" fmla="*/ 0 h 5948363"/>
              <a:gd name="connsiteX2" fmla="*/ 2591650 w 2591650"/>
              <a:gd name="connsiteY2" fmla="*/ 5583497 h 5948363"/>
              <a:gd name="connsiteX3" fmla="*/ 2226784 w 2591650"/>
              <a:gd name="connsiteY3" fmla="*/ 5948363 h 5948363"/>
              <a:gd name="connsiteX4" fmla="*/ 0 w 2591650"/>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1650" h="5948363">
                <a:moveTo>
                  <a:pt x="0" y="0"/>
                </a:moveTo>
                <a:lnTo>
                  <a:pt x="2591650" y="0"/>
                </a:lnTo>
                <a:lnTo>
                  <a:pt x="2591650" y="5583497"/>
                </a:lnTo>
                <a:lnTo>
                  <a:pt x="2226784"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3039350372"/>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Detailed layout tex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D2372C9-E215-1003-F25D-B5AE1F568920}"/>
              </a:ext>
            </a:extLst>
          </p:cNvPr>
          <p:cNvSpPr>
            <a:spLocks noGrp="1"/>
          </p:cNvSpPr>
          <p:nvPr>
            <p:ph type="title" hasCustomPrompt="1"/>
          </p:nvPr>
        </p:nvSpPr>
        <p:spPr>
          <a:xfrm>
            <a:off x="558000" y="701874"/>
            <a:ext cx="2451600" cy="715669"/>
          </a:xfrm>
        </p:spPr>
        <p:txBody>
          <a:bodyPr/>
          <a:lstStyle>
            <a:lvl1pPr>
              <a:defRPr>
                <a:solidFill>
                  <a:schemeClr val="bg1"/>
                </a:solidFill>
              </a:defRPr>
            </a:lvl1pPr>
          </a:lstStyle>
          <a:p>
            <a:r>
              <a:rPr lang="en-US" dirty="0"/>
              <a:t>Layout template for detailed charts</a:t>
            </a:r>
            <a:endParaRPr lang="en-GB" dirty="0"/>
          </a:p>
        </p:txBody>
      </p:sp>
      <p:sp>
        <p:nvSpPr>
          <p:cNvPr id="3" name="Placeholder">
            <a:extLst>
              <a:ext uri="{FF2B5EF4-FFF2-40B4-BE49-F238E27FC236}">
                <a16:creationId xmlns:a16="http://schemas.microsoft.com/office/drawing/2014/main" id="{98D0F1BA-16E4-EAD4-97CD-9005E8F027D2}"/>
              </a:ext>
            </a:extLst>
          </p:cNvPr>
          <p:cNvSpPr>
            <a:spLocks noGrp="1"/>
          </p:cNvSpPr>
          <p:nvPr>
            <p:ph type="body" sz="quarter" idx="10" hasCustomPrompt="1"/>
          </p:nvPr>
        </p:nvSpPr>
        <p:spPr>
          <a:xfrm>
            <a:off x="3355975" y="701675"/>
            <a:ext cx="8393113" cy="4959350"/>
          </a:xfrm>
          <a:prstGeom prst="rect">
            <a:avLst/>
          </a:prstGeom>
        </p:spPr>
        <p:txBody>
          <a:bodyPr numCol="3" spcCol="288000"/>
          <a:lstStyle>
            <a:lvl1pPr>
              <a:lnSpc>
                <a:spcPct val="120000"/>
              </a:lnSpc>
              <a:spcBef>
                <a:spcPts val="400"/>
              </a:spcBef>
              <a:spcAft>
                <a:spcPts val="400"/>
              </a:spcAft>
              <a:defRPr/>
            </a:lvl1pPr>
            <a:lvl2pPr marL="180975" indent="-180975">
              <a:lnSpc>
                <a:spcPct val="120000"/>
              </a:lnSpc>
              <a:spcBef>
                <a:spcPts val="400"/>
              </a:spcBef>
              <a:spcAft>
                <a:spcPts val="400"/>
              </a:spcAft>
              <a:defRPr lang="en-US" sz="1200" kern="1200" dirty="0">
                <a:solidFill>
                  <a:schemeClr val="tx1"/>
                </a:solidFill>
                <a:latin typeface="+mn-lt"/>
                <a:ea typeface="+mn-ea"/>
                <a:cs typeface="+mn-cs"/>
              </a:defRPr>
            </a:lvl2pPr>
            <a:lvl3pPr>
              <a:lnSpc>
                <a:spcPct val="120000"/>
              </a:lnSpc>
              <a:spcBef>
                <a:spcPts val="400"/>
              </a:spcBef>
              <a:spcAft>
                <a:spcPts val="400"/>
              </a:spcAft>
              <a:defRPr/>
            </a:lvl3pPr>
            <a:lvl4pPr>
              <a:lnSpc>
                <a:spcPct val="120000"/>
              </a:lnSpc>
              <a:spcBef>
                <a:spcPts val="400"/>
              </a:spcBef>
              <a:spcAft>
                <a:spcPts val="400"/>
              </a:spcAft>
              <a:defRPr sz="1200"/>
            </a:lvl4pPr>
            <a:lvl5pPr>
              <a:lnSpc>
                <a:spcPct val="120000"/>
              </a:lnSpc>
              <a:spcBef>
                <a:spcPts val="400"/>
              </a:spcBef>
              <a:spcAft>
                <a:spcPts val="400"/>
              </a:spcAft>
              <a:defRPr sz="1200"/>
            </a:lvl5pPr>
          </a:lstStyle>
          <a:p>
            <a:pPr lvl="0"/>
            <a:r>
              <a:rPr lang="en-US" dirty="0"/>
              <a:t>Three column continuous text box</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US" dirty="0"/>
              <a:t>Second level</a:t>
            </a:r>
          </a:p>
          <a:p>
            <a:pPr lvl="2"/>
            <a:r>
              <a:rPr lang="en-US" dirty="0"/>
              <a:t>Third level</a:t>
            </a:r>
          </a:p>
        </p:txBody>
      </p:sp>
    </p:spTree>
    <p:extLst>
      <p:ext uri="{BB962C8B-B14F-4D97-AF65-F5344CB8AC3E}">
        <p14:creationId xmlns:p14="http://schemas.microsoft.com/office/powerpoint/2010/main" val="385487278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p:cSld name="Image strip with text">
    <p:bg>
      <p:bgPr>
        <a:solidFill>
          <a:schemeClr val="bg1"/>
        </a:solidFill>
        <a:effectLst/>
      </p:bgPr>
    </p:bg>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4C05822E-F8EF-0B26-EE8C-294CF585952F}"/>
              </a:ext>
            </a:extLst>
          </p:cNvPr>
          <p:cNvSpPr>
            <a:spLocks noGrp="1"/>
          </p:cNvSpPr>
          <p:nvPr>
            <p:ph type="title"/>
          </p:nvPr>
        </p:nvSpPr>
        <p:spPr>
          <a:xfrm>
            <a:off x="449263" y="701874"/>
            <a:ext cx="7051812" cy="715669"/>
          </a:xfrm>
        </p:spPr>
        <p:txBody>
          <a:bodyPr/>
          <a:lstStyle/>
          <a:p>
            <a:r>
              <a:rPr lang="it-IT"/>
              <a:t>Fare clic per modificare lo stile del titolo dello schema</a:t>
            </a:r>
            <a:endParaRPr lang="en-GB" dirty="0"/>
          </a:p>
        </p:txBody>
      </p:sp>
      <p:sp>
        <p:nvSpPr>
          <p:cNvPr id="5" name="Placeholder">
            <a:extLst>
              <a:ext uri="{FF2B5EF4-FFF2-40B4-BE49-F238E27FC236}">
                <a16:creationId xmlns:a16="http://schemas.microsoft.com/office/drawing/2014/main" id="{65EFF5B5-9A6C-6AFB-ABBA-564B4F8855CF}"/>
              </a:ext>
            </a:extLst>
          </p:cNvPr>
          <p:cNvSpPr>
            <a:spLocks noGrp="1"/>
          </p:cNvSpPr>
          <p:nvPr>
            <p:ph type="body" sz="quarter" idx="11"/>
          </p:nvPr>
        </p:nvSpPr>
        <p:spPr>
          <a:xfrm>
            <a:off x="449263" y="1809749"/>
            <a:ext cx="5499100" cy="4138613"/>
          </a:xfrm>
          <a:prstGeom prst="rect">
            <a:avLst/>
          </a:prstGeom>
        </p:spPr>
        <p:txBody>
          <a:bodyPr numCol="2" spcCol="288000"/>
          <a:lstStyle>
            <a:lvl1pPr marL="0" indent="0">
              <a:lnSpc>
                <a:spcPct val="115000"/>
              </a:lnSpc>
              <a:spcBef>
                <a:spcPts val="400"/>
              </a:spcBef>
              <a:spcAft>
                <a:spcPts val="400"/>
              </a:spcAft>
              <a:buFont typeface="Wingdings 2" panose="05020102010507070707" pitchFamily="18" charset="2"/>
              <a:buNone/>
              <a:defRPr sz="1200"/>
            </a:lvl1pPr>
            <a:lvl2pPr marL="180975" indent="-180975">
              <a:lnSpc>
                <a:spcPct val="115000"/>
              </a:lnSpc>
              <a:spcBef>
                <a:spcPts val="400"/>
              </a:spcBef>
              <a:spcAft>
                <a:spcPts val="400"/>
              </a:spcAft>
              <a:defRPr lang="en-US" sz="1200" kern="1200" dirty="0">
                <a:solidFill>
                  <a:schemeClr val="tx1"/>
                </a:solidFill>
                <a:latin typeface="+mn-lt"/>
                <a:ea typeface="+mn-ea"/>
                <a:cs typeface="+mn-cs"/>
              </a:defRPr>
            </a:lvl2pPr>
            <a:lvl3pPr>
              <a:lnSpc>
                <a:spcPct val="115000"/>
              </a:lnSpc>
              <a:spcBef>
                <a:spcPts val="400"/>
              </a:spcBef>
              <a:spcAft>
                <a:spcPts val="400"/>
              </a:spcAft>
              <a:defRPr sz="1200"/>
            </a:lvl3pPr>
            <a:lvl4pPr>
              <a:lnSpc>
                <a:spcPct val="120000"/>
              </a:lnSpc>
              <a:spcBef>
                <a:spcPts val="400"/>
              </a:spcBef>
              <a:spcAft>
                <a:spcPts val="400"/>
              </a:spcAft>
              <a:defRPr sz="1200"/>
            </a:lvl4pPr>
            <a:lvl5pPr>
              <a:lnSpc>
                <a:spcPct val="120000"/>
              </a:lnSpc>
              <a:spcBef>
                <a:spcPts val="400"/>
              </a:spcBef>
              <a:spcAft>
                <a:spcPts val="400"/>
              </a:spcAft>
              <a:defRPr sz="1200"/>
            </a:lvl5pPr>
          </a:lstStyle>
          <a:p>
            <a:pPr lvl="0"/>
            <a:r>
              <a:rPr lang="it-IT"/>
              <a:t>Fare clic per modificare gli stili del testo dello schema</a:t>
            </a:r>
          </a:p>
          <a:p>
            <a:pPr lvl="1"/>
            <a:r>
              <a:rPr lang="it-IT"/>
              <a:t>Secondo livello</a:t>
            </a:r>
          </a:p>
          <a:p>
            <a:pPr lvl="2"/>
            <a:r>
              <a:rPr lang="it-IT"/>
              <a:t>Terzo livello</a:t>
            </a:r>
          </a:p>
        </p:txBody>
      </p:sp>
      <p:sp>
        <p:nvSpPr>
          <p:cNvPr id="16" name="Picture Placeholder">
            <a:extLst>
              <a:ext uri="{FF2B5EF4-FFF2-40B4-BE49-F238E27FC236}">
                <a16:creationId xmlns:a16="http://schemas.microsoft.com/office/drawing/2014/main" id="{1F1C54D2-D2EE-04BE-5F32-CEBA48FF0D37}"/>
              </a:ext>
              <a:ext uri="{C183D7F6-B498-43B3-948B-1728B52AA6E4}">
                <adec:decorative xmlns:adec="http://schemas.microsoft.com/office/drawing/2017/decorative" val="1"/>
              </a:ext>
            </a:extLst>
          </p:cNvPr>
          <p:cNvSpPr>
            <a:spLocks noGrp="1"/>
          </p:cNvSpPr>
          <p:nvPr>
            <p:ph type="pic" sz="quarter" idx="10"/>
          </p:nvPr>
        </p:nvSpPr>
        <p:spPr>
          <a:xfrm>
            <a:off x="3600450" y="1"/>
            <a:ext cx="8591550" cy="6858000"/>
          </a:xfrm>
          <a:custGeom>
            <a:avLst/>
            <a:gdLst>
              <a:gd name="connsiteX0" fmla="*/ 6857996 w 8591550"/>
              <a:gd name="connsiteY0" fmla="*/ 0 h 6858000"/>
              <a:gd name="connsiteX1" fmla="*/ 8591550 w 8591550"/>
              <a:gd name="connsiteY1" fmla="*/ 0 h 6858000"/>
              <a:gd name="connsiteX2" fmla="*/ 8591550 w 8591550"/>
              <a:gd name="connsiteY2" fmla="*/ 3852860 h 6858000"/>
              <a:gd name="connsiteX3" fmla="*/ 5586410 w 8591550"/>
              <a:gd name="connsiteY3" fmla="*/ 6858000 h 6858000"/>
              <a:gd name="connsiteX4" fmla="*/ 0 w 8591550"/>
              <a:gd name="connsiteY4" fmla="*/ 6858000 h 6858000"/>
              <a:gd name="connsiteX5" fmla="*/ 0 w 8591550"/>
              <a:gd name="connsiteY5" fmla="*/ 685799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91550" h="6858000">
                <a:moveTo>
                  <a:pt x="6857996" y="0"/>
                </a:moveTo>
                <a:lnTo>
                  <a:pt x="8591550" y="0"/>
                </a:lnTo>
                <a:lnTo>
                  <a:pt x="8591550" y="3852860"/>
                </a:lnTo>
                <a:lnTo>
                  <a:pt x="5586410" y="6858000"/>
                </a:lnTo>
                <a:lnTo>
                  <a:pt x="0" y="6858000"/>
                </a:lnTo>
                <a:lnTo>
                  <a:pt x="0" y="6857996"/>
                </a:lnTo>
                <a:close/>
              </a:path>
            </a:pathLst>
          </a:custGeom>
          <a:pattFill prst="dkVert">
            <a:fgClr>
              <a:schemeClr val="bg1">
                <a:lumMod val="85000"/>
              </a:schemeClr>
            </a:fgClr>
            <a:bgClr>
              <a:schemeClr val="bg1"/>
            </a:bgClr>
          </a:pattFill>
        </p:spPr>
        <p:txBody>
          <a:bodyPr vert="horz" wrap="square" lIns="0" tIns="0" rIns="0" bIns="2520000" rtlCol="0" anchor="b">
            <a:noAutofit/>
          </a:bodyPr>
          <a:lstStyle>
            <a:lvl1pPr algn="ctr">
              <a:defRPr lang="en-GB"/>
            </a:lvl1pPr>
          </a:lstStyle>
          <a:p>
            <a:pPr lvl="0"/>
            <a:r>
              <a:rPr lang="it-IT"/>
              <a:t>Fare clic sull'icona per inserire un'immagine</a:t>
            </a:r>
            <a:endParaRPr lang="en-GB" dirty="0"/>
          </a:p>
        </p:txBody>
      </p:sp>
      <p:sp>
        <p:nvSpPr>
          <p:cNvPr id="4" name="Classification">
            <a:extLst>
              <a:ext uri="{FF2B5EF4-FFF2-40B4-BE49-F238E27FC236}">
                <a16:creationId xmlns:a16="http://schemas.microsoft.com/office/drawing/2014/main" id="{2A357368-6911-F108-4C72-BC6BCD6C22E2}"/>
              </a:ext>
              <a:ext uri="{C183D7F6-B498-43B3-948B-1728B52AA6E4}">
                <adec:decorative xmlns:adec="http://schemas.microsoft.com/office/drawing/2017/decorative" val="1"/>
              </a:ext>
            </a:extLst>
          </p:cNvPr>
          <p:cNvSpPr txBox="1">
            <a:spLocks/>
          </p:cNvSpPr>
          <p:nvPr/>
        </p:nvSpPr>
        <p:spPr>
          <a:xfrm>
            <a:off x="440939" y="6251108"/>
            <a:ext cx="1925190"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tx1"/>
                </a:solidFill>
                <a:effectLst/>
              </a:rPr>
              <a:t>© Ipsos | Doc Name | Month Year | Version # | Public | Internal/Client Use Only | Strictly Confidential</a:t>
            </a:r>
          </a:p>
        </p:txBody>
      </p:sp>
      <p:pic>
        <p:nvPicPr>
          <p:cNvPr id="2" name="Ipsos Logo">
            <a:extLst>
              <a:ext uri="{FF2B5EF4-FFF2-40B4-BE49-F238E27FC236}">
                <a16:creationId xmlns:a16="http://schemas.microsoft.com/office/drawing/2014/main" id="{5736C387-1E30-3967-00C5-67A2D4B1A6FD}"/>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424776051"/>
      </p:ext>
    </p:extLst>
  </p:cSld>
  <p:clrMapOvr>
    <a:masterClrMapping/>
  </p:clrMapOvr>
  <p:hf hdr="0" ftr="0" dt="0"/>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eam Biographi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4ADF9F4-0984-90BB-D24E-468E60FF06E5}"/>
              </a:ext>
            </a:extLst>
          </p:cNvPr>
          <p:cNvSpPr>
            <a:spLocks noGrp="1"/>
          </p:cNvSpPr>
          <p:nvPr>
            <p:ph type="title" hasCustomPrompt="1"/>
          </p:nvPr>
        </p:nvSpPr>
        <p:spPr/>
        <p:txBody>
          <a:bodyPr/>
          <a:lstStyle>
            <a:lvl1pPr>
              <a:defRPr/>
            </a:lvl1pPr>
          </a:lstStyle>
          <a:p>
            <a:r>
              <a:rPr lang="en-US" dirty="0"/>
              <a:t>Biographies / Team Slide</a:t>
            </a:r>
            <a:endParaRPr lang="en-GB" dirty="0"/>
          </a:p>
        </p:txBody>
      </p:sp>
      <p:sp>
        <p:nvSpPr>
          <p:cNvPr id="16" name="Name 1">
            <a:extLst>
              <a:ext uri="{FF2B5EF4-FFF2-40B4-BE49-F238E27FC236}">
                <a16:creationId xmlns:a16="http://schemas.microsoft.com/office/drawing/2014/main" id="{41154020-330A-4307-8B18-1E1750724F82}"/>
              </a:ext>
            </a:extLst>
          </p:cNvPr>
          <p:cNvSpPr>
            <a:spLocks noGrp="1"/>
          </p:cNvSpPr>
          <p:nvPr>
            <p:ph type="body" sz="quarter" idx="22" hasCustomPrompt="1"/>
          </p:nvPr>
        </p:nvSpPr>
        <p:spPr>
          <a:xfrm>
            <a:off x="442913"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6" name="Picture Placeholder 1">
            <a:extLst>
              <a:ext uri="{FF2B5EF4-FFF2-40B4-BE49-F238E27FC236}">
                <a16:creationId xmlns:a16="http://schemas.microsoft.com/office/drawing/2014/main" id="{1D022528-6EBA-C4A0-BEB6-F9204610C897}"/>
              </a:ext>
              <a:ext uri="{C183D7F6-B498-43B3-948B-1728B52AA6E4}">
                <adec:decorative xmlns:adec="http://schemas.microsoft.com/office/drawing/2017/decorative" val="1"/>
              </a:ext>
            </a:extLst>
          </p:cNvPr>
          <p:cNvSpPr>
            <a:spLocks noGrp="1"/>
          </p:cNvSpPr>
          <p:nvPr>
            <p:ph type="pic" sz="quarter" idx="19"/>
          </p:nvPr>
        </p:nvSpPr>
        <p:spPr>
          <a:xfrm>
            <a:off x="455613" y="232385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15" name="Placeholder 1">
            <a:extLst>
              <a:ext uri="{FF2B5EF4-FFF2-40B4-BE49-F238E27FC236}">
                <a16:creationId xmlns:a16="http://schemas.microsoft.com/office/drawing/2014/main" id="{A81DA3D4-EF88-48E1-A722-44D4D0FA10B6}"/>
              </a:ext>
            </a:extLst>
          </p:cNvPr>
          <p:cNvSpPr>
            <a:spLocks noGrp="1"/>
          </p:cNvSpPr>
          <p:nvPr>
            <p:ph type="body" sz="quarter" idx="23" hasCustomPrompt="1"/>
          </p:nvPr>
        </p:nvSpPr>
        <p:spPr>
          <a:xfrm>
            <a:off x="442913"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0" name="Name 2">
            <a:extLst>
              <a:ext uri="{FF2B5EF4-FFF2-40B4-BE49-F238E27FC236}">
                <a16:creationId xmlns:a16="http://schemas.microsoft.com/office/drawing/2014/main" id="{71613F17-97E2-4491-9EF3-F01FFDE6E863}"/>
              </a:ext>
            </a:extLst>
          </p:cNvPr>
          <p:cNvSpPr>
            <a:spLocks noGrp="1"/>
          </p:cNvSpPr>
          <p:nvPr>
            <p:ph type="body" sz="quarter" idx="25" hasCustomPrompt="1"/>
          </p:nvPr>
        </p:nvSpPr>
        <p:spPr>
          <a:xfrm>
            <a:off x="2379122"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7" name="Picture Placeholder 2">
            <a:extLst>
              <a:ext uri="{FF2B5EF4-FFF2-40B4-BE49-F238E27FC236}">
                <a16:creationId xmlns:a16="http://schemas.microsoft.com/office/drawing/2014/main" id="{BCAD9EA5-E736-4B69-C6BA-B70AA49A3DC7}"/>
              </a:ext>
              <a:ext uri="{C183D7F6-B498-43B3-948B-1728B52AA6E4}">
                <adec:decorative xmlns:adec="http://schemas.microsoft.com/office/drawing/2017/decorative" val="1"/>
              </a:ext>
            </a:extLst>
          </p:cNvPr>
          <p:cNvSpPr>
            <a:spLocks noGrp="1"/>
          </p:cNvSpPr>
          <p:nvPr>
            <p:ph type="pic" sz="quarter" idx="39"/>
          </p:nvPr>
        </p:nvSpPr>
        <p:spPr>
          <a:xfrm>
            <a:off x="2390052"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1" name="Placeholder 2">
            <a:extLst>
              <a:ext uri="{FF2B5EF4-FFF2-40B4-BE49-F238E27FC236}">
                <a16:creationId xmlns:a16="http://schemas.microsoft.com/office/drawing/2014/main" id="{6F22912B-7D36-4077-8BFB-FDA6B7BA0EA9}"/>
              </a:ext>
            </a:extLst>
          </p:cNvPr>
          <p:cNvSpPr>
            <a:spLocks noGrp="1"/>
          </p:cNvSpPr>
          <p:nvPr>
            <p:ph type="body" sz="quarter" idx="26" hasCustomPrompt="1"/>
          </p:nvPr>
        </p:nvSpPr>
        <p:spPr>
          <a:xfrm>
            <a:off x="2379892"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4" name="Name 3">
            <a:extLst>
              <a:ext uri="{FF2B5EF4-FFF2-40B4-BE49-F238E27FC236}">
                <a16:creationId xmlns:a16="http://schemas.microsoft.com/office/drawing/2014/main" id="{4ACD92D7-D8E5-4F1B-8FF3-A92BC817BD5B}"/>
              </a:ext>
            </a:extLst>
          </p:cNvPr>
          <p:cNvSpPr>
            <a:spLocks noGrp="1"/>
          </p:cNvSpPr>
          <p:nvPr>
            <p:ph type="body" sz="quarter" idx="28" hasCustomPrompt="1"/>
          </p:nvPr>
        </p:nvSpPr>
        <p:spPr>
          <a:xfrm>
            <a:off x="4315331"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8" name="Picture Placeholder 3">
            <a:extLst>
              <a:ext uri="{FF2B5EF4-FFF2-40B4-BE49-F238E27FC236}">
                <a16:creationId xmlns:a16="http://schemas.microsoft.com/office/drawing/2014/main" id="{357D52C6-2870-E30F-D4E4-6FE20FD88ED3}"/>
              </a:ext>
              <a:ext uri="{C183D7F6-B498-43B3-948B-1728B52AA6E4}">
                <adec:decorative xmlns:adec="http://schemas.microsoft.com/office/drawing/2017/decorative" val="1"/>
              </a:ext>
            </a:extLst>
          </p:cNvPr>
          <p:cNvSpPr>
            <a:spLocks noGrp="1"/>
          </p:cNvSpPr>
          <p:nvPr>
            <p:ph type="pic" sz="quarter" idx="40"/>
          </p:nvPr>
        </p:nvSpPr>
        <p:spPr>
          <a:xfrm>
            <a:off x="4324491"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5" name="Placeholder 3">
            <a:extLst>
              <a:ext uri="{FF2B5EF4-FFF2-40B4-BE49-F238E27FC236}">
                <a16:creationId xmlns:a16="http://schemas.microsoft.com/office/drawing/2014/main" id="{459EAA34-4CBD-4836-8FB9-E4972A4D4702}"/>
              </a:ext>
            </a:extLst>
          </p:cNvPr>
          <p:cNvSpPr>
            <a:spLocks noGrp="1"/>
          </p:cNvSpPr>
          <p:nvPr>
            <p:ph type="body" sz="quarter" idx="29" hasCustomPrompt="1"/>
          </p:nvPr>
        </p:nvSpPr>
        <p:spPr>
          <a:xfrm>
            <a:off x="4316871"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7" name="Name 4">
            <a:extLst>
              <a:ext uri="{FF2B5EF4-FFF2-40B4-BE49-F238E27FC236}">
                <a16:creationId xmlns:a16="http://schemas.microsoft.com/office/drawing/2014/main" id="{95119930-DF3D-4F95-9821-DD803BEC06B8}"/>
              </a:ext>
            </a:extLst>
          </p:cNvPr>
          <p:cNvSpPr>
            <a:spLocks noGrp="1"/>
          </p:cNvSpPr>
          <p:nvPr>
            <p:ph type="body" sz="quarter" idx="31" hasCustomPrompt="1"/>
          </p:nvPr>
        </p:nvSpPr>
        <p:spPr>
          <a:xfrm>
            <a:off x="6251540" y="1748727"/>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9" name="Picture Placeholder 4">
            <a:extLst>
              <a:ext uri="{FF2B5EF4-FFF2-40B4-BE49-F238E27FC236}">
                <a16:creationId xmlns:a16="http://schemas.microsoft.com/office/drawing/2014/main" id="{074A36C6-E21E-40D7-90B6-E4EE4ED33126}"/>
              </a:ext>
              <a:ext uri="{C183D7F6-B498-43B3-948B-1728B52AA6E4}">
                <adec:decorative xmlns:adec="http://schemas.microsoft.com/office/drawing/2017/decorative" val="1"/>
              </a:ext>
            </a:extLst>
          </p:cNvPr>
          <p:cNvSpPr>
            <a:spLocks noGrp="1"/>
          </p:cNvSpPr>
          <p:nvPr>
            <p:ph type="pic" sz="quarter" idx="41"/>
          </p:nvPr>
        </p:nvSpPr>
        <p:spPr>
          <a:xfrm>
            <a:off x="6258930"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8" name="Placeholder 4">
            <a:extLst>
              <a:ext uri="{FF2B5EF4-FFF2-40B4-BE49-F238E27FC236}">
                <a16:creationId xmlns:a16="http://schemas.microsoft.com/office/drawing/2014/main" id="{F1EC47F3-3364-4097-9549-A48AAC2F5219}"/>
              </a:ext>
            </a:extLst>
          </p:cNvPr>
          <p:cNvSpPr>
            <a:spLocks noGrp="1"/>
          </p:cNvSpPr>
          <p:nvPr>
            <p:ph type="body" sz="quarter" idx="32" hasCustomPrompt="1"/>
          </p:nvPr>
        </p:nvSpPr>
        <p:spPr>
          <a:xfrm>
            <a:off x="6253850" y="4058000"/>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30" name="Name 5">
            <a:extLst>
              <a:ext uri="{FF2B5EF4-FFF2-40B4-BE49-F238E27FC236}">
                <a16:creationId xmlns:a16="http://schemas.microsoft.com/office/drawing/2014/main" id="{8BC3BB59-8297-4139-8EEB-7AA6A362059C}"/>
              </a:ext>
            </a:extLst>
          </p:cNvPr>
          <p:cNvSpPr>
            <a:spLocks noGrp="1"/>
          </p:cNvSpPr>
          <p:nvPr>
            <p:ph type="body" sz="quarter" idx="34" hasCustomPrompt="1"/>
          </p:nvPr>
        </p:nvSpPr>
        <p:spPr>
          <a:xfrm>
            <a:off x="8187749" y="1748727"/>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19" name="Picture Placeholder 5">
            <a:extLst>
              <a:ext uri="{FF2B5EF4-FFF2-40B4-BE49-F238E27FC236}">
                <a16:creationId xmlns:a16="http://schemas.microsoft.com/office/drawing/2014/main" id="{F63214CF-5EA4-B6FC-063D-D3496667EF2D}"/>
              </a:ext>
              <a:ext uri="{C183D7F6-B498-43B3-948B-1728B52AA6E4}">
                <adec:decorative xmlns:adec="http://schemas.microsoft.com/office/drawing/2017/decorative" val="1"/>
              </a:ext>
            </a:extLst>
          </p:cNvPr>
          <p:cNvSpPr>
            <a:spLocks noGrp="1"/>
          </p:cNvSpPr>
          <p:nvPr>
            <p:ph type="pic" sz="quarter" idx="42"/>
          </p:nvPr>
        </p:nvSpPr>
        <p:spPr>
          <a:xfrm>
            <a:off x="8193369"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31" name="Placeholder 5">
            <a:extLst>
              <a:ext uri="{FF2B5EF4-FFF2-40B4-BE49-F238E27FC236}">
                <a16:creationId xmlns:a16="http://schemas.microsoft.com/office/drawing/2014/main" id="{3539E75B-AA24-4E49-B21A-8AAB8E62C410}"/>
              </a:ext>
            </a:extLst>
          </p:cNvPr>
          <p:cNvSpPr>
            <a:spLocks noGrp="1"/>
          </p:cNvSpPr>
          <p:nvPr>
            <p:ph type="body" sz="quarter" idx="35" hasCustomPrompt="1"/>
          </p:nvPr>
        </p:nvSpPr>
        <p:spPr>
          <a:xfrm>
            <a:off x="8190829" y="4058000"/>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33" name="Name 6">
            <a:extLst>
              <a:ext uri="{FF2B5EF4-FFF2-40B4-BE49-F238E27FC236}">
                <a16:creationId xmlns:a16="http://schemas.microsoft.com/office/drawing/2014/main" id="{3F21806D-0731-464D-A660-3F50C5CAF670}"/>
              </a:ext>
            </a:extLst>
          </p:cNvPr>
          <p:cNvSpPr>
            <a:spLocks noGrp="1"/>
          </p:cNvSpPr>
          <p:nvPr>
            <p:ph type="body" sz="quarter" idx="37" hasCustomPrompt="1"/>
          </p:nvPr>
        </p:nvSpPr>
        <p:spPr>
          <a:xfrm>
            <a:off x="10123957" y="1735212"/>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23" name="Picture Placeholder 6">
            <a:extLst>
              <a:ext uri="{FF2B5EF4-FFF2-40B4-BE49-F238E27FC236}">
                <a16:creationId xmlns:a16="http://schemas.microsoft.com/office/drawing/2014/main" id="{95C42D8A-99F6-7643-7FD4-13CD14652A53}"/>
              </a:ext>
              <a:ext uri="{C183D7F6-B498-43B3-948B-1728B52AA6E4}">
                <adec:decorative xmlns:adec="http://schemas.microsoft.com/office/drawing/2017/decorative" val="1"/>
              </a:ext>
            </a:extLst>
          </p:cNvPr>
          <p:cNvSpPr>
            <a:spLocks noGrp="1"/>
          </p:cNvSpPr>
          <p:nvPr>
            <p:ph type="pic" sz="quarter" idx="43"/>
          </p:nvPr>
        </p:nvSpPr>
        <p:spPr>
          <a:xfrm>
            <a:off x="10127809"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34" name="Placeholder 6">
            <a:extLst>
              <a:ext uri="{FF2B5EF4-FFF2-40B4-BE49-F238E27FC236}">
                <a16:creationId xmlns:a16="http://schemas.microsoft.com/office/drawing/2014/main" id="{E534BACD-3BA5-4149-ABE3-6C66E16EC23C}"/>
              </a:ext>
            </a:extLst>
          </p:cNvPr>
          <p:cNvSpPr>
            <a:spLocks noGrp="1"/>
          </p:cNvSpPr>
          <p:nvPr>
            <p:ph type="body" sz="quarter" idx="38" hasCustomPrompt="1"/>
          </p:nvPr>
        </p:nvSpPr>
        <p:spPr>
          <a:xfrm>
            <a:off x="10127809" y="4044485"/>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Tree>
    <p:extLst>
      <p:ext uri="{BB962C8B-B14F-4D97-AF65-F5344CB8AC3E}">
        <p14:creationId xmlns:p14="http://schemas.microsoft.com/office/powerpoint/2010/main" val="3334053467"/>
      </p:ext>
    </p:extLst>
  </p:cSld>
  <p:clrMapOvr>
    <a:masterClrMapping/>
  </p:clrMapOvr>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p:cSld name="Quote/Statement slide">
    <p:bg>
      <p:bgPr>
        <a:solidFill>
          <a:schemeClr val="tx2"/>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024DFEA-2014-1751-E480-8A66CDCDA552}"/>
              </a:ext>
            </a:extLst>
          </p:cNvPr>
          <p:cNvSpPr>
            <a:spLocks noGrp="1"/>
          </p:cNvSpPr>
          <p:nvPr>
            <p:ph type="title" hasCustomPrompt="1"/>
          </p:nvPr>
        </p:nvSpPr>
        <p:spPr>
          <a:xfrm>
            <a:off x="431999" y="1898850"/>
            <a:ext cx="7010201" cy="715669"/>
          </a:xfrm>
        </p:spPr>
        <p:txBody>
          <a:bodyPr/>
          <a:lstStyle>
            <a:lvl1pPr>
              <a:lnSpc>
                <a:spcPct val="100000"/>
              </a:lnSpc>
              <a:defRPr sz="3200" b="1" cap="none" baseline="0">
                <a:solidFill>
                  <a:schemeClr val="tx1"/>
                </a:solidFill>
                <a:latin typeface="+mn-lt"/>
              </a:defRPr>
            </a:lvl1pPr>
          </a:lstStyle>
          <a:p>
            <a:r>
              <a:rPr lang="en-US" dirty="0"/>
              <a:t>Quote or statement here – </a:t>
            </a:r>
            <a:br>
              <a:rPr lang="en-US" dirty="0"/>
            </a:br>
            <a:r>
              <a:rPr lang="en-US" dirty="0"/>
              <a:t>only black text is fully accessible on teal, green or orange</a:t>
            </a:r>
            <a:endParaRPr lang="en-GB" dirty="0"/>
          </a:p>
        </p:txBody>
      </p:sp>
      <p:sp>
        <p:nvSpPr>
          <p:cNvPr id="4" name="Triangle">
            <a:extLst>
              <a:ext uri="{FF2B5EF4-FFF2-40B4-BE49-F238E27FC236}">
                <a16:creationId xmlns:a16="http://schemas.microsoft.com/office/drawing/2014/main" id="{AE7DDF0E-41B4-9738-7FF8-6113726879FE}"/>
              </a:ext>
              <a:ext uri="{C183D7F6-B498-43B3-948B-1728B52AA6E4}">
                <adec:decorative xmlns:adec="http://schemas.microsoft.com/office/drawing/2017/decorative" val="1"/>
              </a:ext>
            </a:extLst>
          </p:cNvPr>
          <p:cNvSpPr/>
          <p:nvPr userDrawn="1"/>
        </p:nvSpPr>
        <p:spPr>
          <a:xfrm rot="16200000">
            <a:off x="9281601" y="3947601"/>
            <a:ext cx="2910399" cy="2910399"/>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12" name="Classification">
            <a:extLst>
              <a:ext uri="{FF2B5EF4-FFF2-40B4-BE49-F238E27FC236}">
                <a16:creationId xmlns:a16="http://schemas.microsoft.com/office/drawing/2014/main" id="{1C5B0F71-0889-8AA3-1424-358FEF2E8AF4}"/>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11" name="Slide Number">
            <a:extLst>
              <a:ext uri="{FF2B5EF4-FFF2-40B4-BE49-F238E27FC236}">
                <a16:creationId xmlns:a16="http://schemas.microsoft.com/office/drawing/2014/main" id="{BE4B9BBA-B9E4-5FF2-9CD0-5259512082F0}"/>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5" name="Ipsos Logo">
            <a:extLst>
              <a:ext uri="{FF2B5EF4-FFF2-40B4-BE49-F238E27FC236}">
                <a16:creationId xmlns:a16="http://schemas.microsoft.com/office/drawing/2014/main" id="{C8313A58-2212-9452-4CBE-3D4E7E92AA44}"/>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8538275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Side by side">
    <p:spTree>
      <p:nvGrpSpPr>
        <p:cNvPr id="1" name=""/>
        <p:cNvGrpSpPr/>
        <p:nvPr/>
      </p:nvGrpSpPr>
      <p:grpSpPr>
        <a:xfrm>
          <a:off x="0" y="0"/>
          <a:ext cx="0" cy="0"/>
          <a:chOff x="0" y="0"/>
          <a:chExt cx="0" cy="0"/>
        </a:xfrm>
      </p:grpSpPr>
      <p:sp>
        <p:nvSpPr>
          <p:cNvPr id="7" name="Title" descr="Header">
            <a:extLst>
              <a:ext uri="{FF2B5EF4-FFF2-40B4-BE49-F238E27FC236}">
                <a16:creationId xmlns:a16="http://schemas.microsoft.com/office/drawing/2014/main" id="{B80FCDC1-4ADD-40AF-8A4F-44573B1258DA}"/>
              </a:ext>
            </a:extLst>
          </p:cNvPr>
          <p:cNvSpPr>
            <a:spLocks noGrp="1"/>
          </p:cNvSpPr>
          <p:nvPr>
            <p:ph type="title"/>
          </p:nvPr>
        </p:nvSpPr>
        <p:spPr/>
        <p:txBody>
          <a:bodyPr/>
          <a:lstStyle/>
          <a:p>
            <a:r>
              <a:rPr lang="it-IT"/>
              <a:t>Fare clic per modificare lo stile del titolo dello schema</a:t>
            </a:r>
            <a:endParaRPr lang="en-GB"/>
          </a:p>
        </p:txBody>
      </p:sp>
      <p:sp>
        <p:nvSpPr>
          <p:cNvPr id="3" name="Placeholder 1">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5456880" cy="3861312"/>
          </a:xfrm>
          <a:prstGeom prst="rect">
            <a:avLst/>
          </a:prstGeom>
        </p:spPr>
        <p:txBody>
          <a:bodyPr>
            <a:noAutofit/>
          </a:bodyPr>
          <a:lstStyle>
            <a:lvl1pPr>
              <a:spcBef>
                <a:spcPts val="400"/>
              </a:spcBef>
              <a:defRPr sz="1400">
                <a:solidFill>
                  <a:schemeClr val="tx1"/>
                </a:solidFill>
              </a:defRPr>
            </a:lvl1pPr>
            <a:lvl2pPr marL="180975" indent="-180975">
              <a:spcBef>
                <a:spcPts val="400"/>
              </a:spcBef>
              <a:buSzPct val="110000"/>
              <a:buFont typeface="Arial" panose="020B0604020202020204" pitchFamily="34" charset="0"/>
              <a:buChar char="•"/>
              <a:defRPr sz="1400">
                <a:solidFill>
                  <a:schemeClr val="tx1"/>
                </a:solidFill>
              </a:defRPr>
            </a:lvl2pPr>
            <a:lvl3pPr>
              <a:spcBef>
                <a:spcPts val="400"/>
              </a:spcBef>
              <a:defRPr sz="1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a:t>
            </a:r>
          </a:p>
        </p:txBody>
      </p:sp>
      <p:sp>
        <p:nvSpPr>
          <p:cNvPr id="10" name="Placeholder 2">
            <a:extLst>
              <a:ext uri="{FF2B5EF4-FFF2-40B4-BE49-F238E27FC236}">
                <a16:creationId xmlns:a16="http://schemas.microsoft.com/office/drawing/2014/main" id="{58EBDB8A-A132-411F-B6B9-59DC085B79E1}"/>
              </a:ext>
            </a:extLst>
          </p:cNvPr>
          <p:cNvSpPr>
            <a:spLocks noGrp="1"/>
          </p:cNvSpPr>
          <p:nvPr>
            <p:ph idx="15" hasCustomPrompt="1"/>
          </p:nvPr>
        </p:nvSpPr>
        <p:spPr>
          <a:xfrm>
            <a:off x="6273992" y="1808163"/>
            <a:ext cx="5456880" cy="3861312"/>
          </a:xfrm>
          <a:prstGeom prst="rect">
            <a:avLst/>
          </a:prstGeom>
        </p:spPr>
        <p:txBody>
          <a:bodyPr>
            <a:noAutofit/>
          </a:bodyPr>
          <a:lstStyle>
            <a:lvl1pPr>
              <a:spcBef>
                <a:spcPts val="400"/>
              </a:spcBef>
              <a:defRPr sz="1400">
                <a:solidFill>
                  <a:schemeClr val="tx1"/>
                </a:solidFill>
              </a:defRPr>
            </a:lvl1pPr>
            <a:lvl2pPr marL="180975" indent="-180975">
              <a:spcBef>
                <a:spcPts val="400"/>
              </a:spcBef>
              <a:defRPr lang="en-GB" sz="1400" kern="1200" dirty="0">
                <a:solidFill>
                  <a:schemeClr val="tx1"/>
                </a:solidFill>
                <a:latin typeface="+mn-lt"/>
                <a:ea typeface="+mn-ea"/>
                <a:cs typeface="+mn-cs"/>
              </a:defRPr>
            </a:lvl2pPr>
            <a:lvl3pPr>
              <a:spcBef>
                <a:spcPts val="400"/>
              </a:spcBef>
              <a:defRPr sz="1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2811941718"/>
      </p:ext>
    </p:extLst>
  </p:cSld>
  <p:clrMapOvr>
    <a:masterClrMapping/>
  </p:clrMapOvr>
  <p:extLst>
    <p:ext uri="{DCECCB84-F9BA-43D5-87BE-67443E8EF086}">
      <p15:sldGuideLst xmlns:p15="http://schemas.microsoft.com/office/powerpoint/2012/main">
        <p15:guide id="1" orient="horz" pos="4320">
          <p15:clr>
            <a:srgbClr val="F26B43"/>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p:cSld name="Quote style 1">
    <p:bg>
      <p:bgPr>
        <a:gradFill>
          <a:gsLst>
            <a:gs pos="24000">
              <a:schemeClr val="accent1">
                <a:lumMod val="35000"/>
              </a:schemeClr>
            </a:gs>
            <a:gs pos="100000">
              <a:schemeClr val="accent1"/>
            </a:gs>
          </a:gsLst>
          <a:lin ang="13500000" scaled="0"/>
        </a:gradFill>
        <a:effectLst/>
      </p:bgPr>
    </p:bg>
    <p:spTree>
      <p:nvGrpSpPr>
        <p:cNvPr id="1" name=""/>
        <p:cNvGrpSpPr/>
        <p:nvPr/>
      </p:nvGrpSpPr>
      <p:grpSpPr>
        <a:xfrm>
          <a:off x="0" y="0"/>
          <a:ext cx="0" cy="0"/>
          <a:chOff x="0" y="0"/>
          <a:chExt cx="0" cy="0"/>
        </a:xfrm>
      </p:grpSpPr>
      <p:sp>
        <p:nvSpPr>
          <p:cNvPr id="21" name="Quote">
            <a:extLst>
              <a:ext uri="{FF2B5EF4-FFF2-40B4-BE49-F238E27FC236}">
                <a16:creationId xmlns:a16="http://schemas.microsoft.com/office/drawing/2014/main" id="{04EB49EF-74A2-4A31-99CF-80E2BAF35EC6}"/>
              </a:ext>
            </a:extLst>
          </p:cNvPr>
          <p:cNvSpPr>
            <a:spLocks noGrp="1"/>
          </p:cNvSpPr>
          <p:nvPr>
            <p:ph type="body" sz="quarter" idx="15" hasCustomPrompt="1"/>
          </p:nvPr>
        </p:nvSpPr>
        <p:spPr>
          <a:xfrm>
            <a:off x="3008550" y="2313873"/>
            <a:ext cx="7524198" cy="2636591"/>
          </a:xfrm>
          <a:prstGeom prst="rect">
            <a:avLst/>
          </a:prstGeom>
        </p:spPr>
        <p:txBody>
          <a:bodyPr anchor="t">
            <a:normAutofit/>
          </a:bodyPr>
          <a:lstStyle>
            <a:lvl1pPr marL="0" indent="0">
              <a:buNone/>
              <a:defRPr sz="3200">
                <a:solidFill>
                  <a:schemeClr val="bg1"/>
                </a:solidFill>
              </a:defRPr>
            </a:lvl1pPr>
          </a:lstStyle>
          <a:p>
            <a:pPr lvl="0"/>
            <a:r>
              <a:rPr lang="en-GB" dirty="0"/>
              <a:t>Insert your quote here</a:t>
            </a:r>
          </a:p>
        </p:txBody>
      </p:sp>
      <p:sp>
        <p:nvSpPr>
          <p:cNvPr id="5" name="Triangle">
            <a:extLst>
              <a:ext uri="{FF2B5EF4-FFF2-40B4-BE49-F238E27FC236}">
                <a16:creationId xmlns:a16="http://schemas.microsoft.com/office/drawing/2014/main" id="{92369341-2A1C-B6BE-3FEC-A2BEC04F6AA8}"/>
              </a:ext>
              <a:ext uri="{C183D7F6-B498-43B3-948B-1728B52AA6E4}">
                <adec:decorative xmlns:adec="http://schemas.microsoft.com/office/drawing/2017/decorative" val="1"/>
              </a:ext>
            </a:extLst>
          </p:cNvPr>
          <p:cNvSpPr/>
          <p:nvPr userDrawn="1"/>
        </p:nvSpPr>
        <p:spPr bwMode="auto">
          <a:xfrm rot="5400000">
            <a:off x="0" y="0"/>
            <a:ext cx="3124200" cy="3124200"/>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9" name="Classification">
            <a:extLst>
              <a:ext uri="{FF2B5EF4-FFF2-40B4-BE49-F238E27FC236}">
                <a16:creationId xmlns:a16="http://schemas.microsoft.com/office/drawing/2014/main" id="{87AAF9A5-97ED-3121-02DE-E041C61DC066}"/>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8" name="Slide Number">
            <a:extLst>
              <a:ext uri="{FF2B5EF4-FFF2-40B4-BE49-F238E27FC236}">
                <a16:creationId xmlns:a16="http://schemas.microsoft.com/office/drawing/2014/main" id="{D37E2842-3D57-CC10-EC4F-9181EFE34C2A}"/>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3" name="Ipsos Logo">
            <a:extLst>
              <a:ext uri="{FF2B5EF4-FFF2-40B4-BE49-F238E27FC236}">
                <a16:creationId xmlns:a16="http://schemas.microsoft.com/office/drawing/2014/main" id="{2B071C74-0F19-EA2F-036E-1B05F328FC73}"/>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3456524558"/>
      </p:ext>
    </p:extLst>
  </p:cSld>
  <p:clrMapOvr>
    <a:masterClrMapping/>
  </p:clrMapOvr>
  <p:extLst>
    <p:ext uri="{DCECCB84-F9BA-43D5-87BE-67443E8EF086}">
      <p15:sldGuideLst xmlns:p15="http://schemas.microsoft.com/office/powerpoint/2012/main">
        <p15:guide id="4" orient="horz" pos="600">
          <p15:clr>
            <a:srgbClr val="F26B43"/>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cSld name="Quote Style 2">
    <p:bg>
      <p:bgPr>
        <a:solidFill>
          <a:schemeClr val="accent4"/>
        </a:solidFill>
        <a:effectLst/>
      </p:bgPr>
    </p:bg>
    <p:spTree>
      <p:nvGrpSpPr>
        <p:cNvPr id="1" name=""/>
        <p:cNvGrpSpPr/>
        <p:nvPr/>
      </p:nvGrpSpPr>
      <p:grpSpPr>
        <a:xfrm>
          <a:off x="0" y="0"/>
          <a:ext cx="0" cy="0"/>
          <a:chOff x="0" y="0"/>
          <a:chExt cx="0" cy="0"/>
        </a:xfrm>
      </p:grpSpPr>
      <p:sp>
        <p:nvSpPr>
          <p:cNvPr id="21" name="Quote">
            <a:extLst>
              <a:ext uri="{FF2B5EF4-FFF2-40B4-BE49-F238E27FC236}">
                <a16:creationId xmlns:a16="http://schemas.microsoft.com/office/drawing/2014/main" id="{04EB49EF-74A2-4A31-99CF-80E2BAF35EC6}"/>
              </a:ext>
            </a:extLst>
          </p:cNvPr>
          <p:cNvSpPr>
            <a:spLocks noGrp="1"/>
          </p:cNvSpPr>
          <p:nvPr>
            <p:ph type="body" sz="quarter" idx="15" hasCustomPrompt="1"/>
          </p:nvPr>
        </p:nvSpPr>
        <p:spPr>
          <a:xfrm>
            <a:off x="1117571" y="2110704"/>
            <a:ext cx="7731153" cy="2636591"/>
          </a:xfrm>
          <a:prstGeom prst="rect">
            <a:avLst/>
          </a:prstGeom>
        </p:spPr>
        <p:txBody>
          <a:bodyPr anchor="t">
            <a:normAutofit/>
          </a:bodyPr>
          <a:lstStyle>
            <a:lvl1pPr marL="0" indent="0">
              <a:buNone/>
              <a:defRPr sz="2800">
                <a:solidFill>
                  <a:schemeClr val="bg1"/>
                </a:solidFill>
              </a:defRPr>
            </a:lvl1pPr>
          </a:lstStyle>
          <a:p>
            <a:pPr lvl="0"/>
            <a:r>
              <a:rPr lang="en-GB" dirty="0"/>
              <a:t>Insert your quote here</a:t>
            </a:r>
          </a:p>
        </p:txBody>
      </p:sp>
      <p:sp>
        <p:nvSpPr>
          <p:cNvPr id="5" name="Triangle">
            <a:extLst>
              <a:ext uri="{FF2B5EF4-FFF2-40B4-BE49-F238E27FC236}">
                <a16:creationId xmlns:a16="http://schemas.microsoft.com/office/drawing/2014/main" id="{5E6CCB16-8027-823A-186E-7DACFA70762B}"/>
              </a:ext>
              <a:ext uri="{C183D7F6-B498-43B3-948B-1728B52AA6E4}">
                <adec:decorative xmlns:adec="http://schemas.microsoft.com/office/drawing/2017/decorative" val="1"/>
              </a:ext>
            </a:extLst>
          </p:cNvPr>
          <p:cNvSpPr/>
          <p:nvPr userDrawn="1"/>
        </p:nvSpPr>
        <p:spPr>
          <a:xfrm rot="16200000">
            <a:off x="9086850" y="3733800"/>
            <a:ext cx="3124200" cy="3124200"/>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9" name="Classification">
            <a:extLst>
              <a:ext uri="{FF2B5EF4-FFF2-40B4-BE49-F238E27FC236}">
                <a16:creationId xmlns:a16="http://schemas.microsoft.com/office/drawing/2014/main" id="{9A7F0732-5FE1-1906-422A-09BFADEA9DDC}"/>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8" name="Slide Number">
            <a:extLst>
              <a:ext uri="{FF2B5EF4-FFF2-40B4-BE49-F238E27FC236}">
                <a16:creationId xmlns:a16="http://schemas.microsoft.com/office/drawing/2014/main" id="{92A9A7B3-31B0-9E04-B931-0D35E84DED68}"/>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3" name="Ipsos Logo">
            <a:extLst>
              <a:ext uri="{FF2B5EF4-FFF2-40B4-BE49-F238E27FC236}">
                <a16:creationId xmlns:a16="http://schemas.microsoft.com/office/drawing/2014/main" id="{3E29EF74-455B-BB39-180E-E2AFABF3D4B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3086516871"/>
      </p:ext>
    </p:extLst>
  </p:cSld>
  <p:clrMapOvr>
    <a:masterClrMapping/>
  </p:clrMapOvr>
  <p:extLst>
    <p:ext uri="{DCECCB84-F9BA-43D5-87BE-67443E8EF086}">
      <p15:sldGuideLst xmlns:p15="http://schemas.microsoft.com/office/powerpoint/2012/main">
        <p15:guide id="4" orient="horz" pos="600">
          <p15:clr>
            <a:srgbClr val="F26B43"/>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p:cSld name="Quote style 3">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6838E746-8C0D-4144-AC8E-FA9CF117C223}"/>
              </a:ext>
            </a:extLst>
          </p:cNvPr>
          <p:cNvSpPr>
            <a:spLocks noGrp="1"/>
          </p:cNvSpPr>
          <p:nvPr>
            <p:ph type="title" hasCustomPrompt="1"/>
          </p:nvPr>
        </p:nvSpPr>
        <p:spPr bwMode="white">
          <a:xfrm>
            <a:off x="450000" y="811950"/>
            <a:ext cx="5407103" cy="3742438"/>
          </a:xfrm>
        </p:spPr>
        <p:txBody>
          <a:bodyPr anchor="t"/>
          <a:lstStyle>
            <a:lvl1pPr>
              <a:defRPr sz="3600" cap="none" spc="0" baseline="0">
                <a:solidFill>
                  <a:schemeClr val="bg1"/>
                </a:solidFill>
                <a:latin typeface="+mn-lt"/>
              </a:defRPr>
            </a:lvl1pPr>
          </a:lstStyle>
          <a:p>
            <a:r>
              <a:rPr lang="en-GB" dirty="0"/>
              <a:t>Summary text background image (text can be recoloured depending on image colour)</a:t>
            </a:r>
            <a:endParaRPr lang="fr-FR" dirty="0"/>
          </a:p>
        </p:txBody>
      </p:sp>
      <p:sp>
        <p:nvSpPr>
          <p:cNvPr id="4" name="Picture Placeholder">
            <a:extLst>
              <a:ext uri="{FF2B5EF4-FFF2-40B4-BE49-F238E27FC236}">
                <a16:creationId xmlns:a16="http://schemas.microsoft.com/office/drawing/2014/main" id="{A8B69072-8F91-57EB-1C5E-B1807F844055}"/>
              </a:ext>
              <a:ext uri="{C183D7F6-B498-43B3-948B-1728B52AA6E4}">
                <adec:decorative xmlns:adec="http://schemas.microsoft.com/office/drawing/2017/decorative" val="1"/>
              </a:ext>
            </a:extLst>
          </p:cNvPr>
          <p:cNvSpPr>
            <a:spLocks noGrp="1"/>
          </p:cNvSpPr>
          <p:nvPr>
            <p:ph type="pic" sz="quarter" idx="15"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3733800 h 6858000"/>
              <a:gd name="connsiteX3" fmla="*/ 90678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3733800"/>
                </a:lnTo>
                <a:lnTo>
                  <a:pt x="9067800" y="6858000"/>
                </a:lnTo>
                <a:lnTo>
                  <a:pt x="0" y="6858000"/>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icon in centre to add image</a:t>
            </a:r>
            <a:br>
              <a:rPr lang="en-GB" dirty="0"/>
            </a:br>
            <a:r>
              <a:rPr lang="en-GB" dirty="0"/>
              <a:t>Send image to back so elements show on the page</a:t>
            </a:r>
          </a:p>
          <a:p>
            <a:pPr lvl="0" algn="ctr"/>
            <a:endParaRPr lang="en-GB" dirty="0"/>
          </a:p>
          <a:p>
            <a:pPr lvl="0" algn="ctr"/>
            <a:endParaRPr lang="en-GB" dirty="0"/>
          </a:p>
          <a:p>
            <a:pPr lvl="0" algn="ctr"/>
            <a:endParaRPr lang="en-GB" dirty="0"/>
          </a:p>
        </p:txBody>
      </p:sp>
      <p:pic>
        <p:nvPicPr>
          <p:cNvPr id="6" name="Ipsos Logo">
            <a:extLst>
              <a:ext uri="{FF2B5EF4-FFF2-40B4-BE49-F238E27FC236}">
                <a16:creationId xmlns:a16="http://schemas.microsoft.com/office/drawing/2014/main" id="{52B28BDF-4159-E6C3-47E8-C045FBADA50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555891784"/>
      </p:ext>
    </p:extLst>
  </p:cSld>
  <p:clrMapOvr>
    <a:masterClrMapping/>
  </p:clrMapOvr>
  <p:hf hdr="0" ftr="0" dt="0"/>
  <p:extLst>
    <p:ext uri="{DCECCB84-F9BA-43D5-87BE-67443E8EF086}">
      <p15:sldGuideLst xmlns:p15="http://schemas.microsoft.com/office/powerpoint/2012/main"/>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p:cSld name="Full bleed image layout">
    <p:spTree>
      <p:nvGrpSpPr>
        <p:cNvPr id="1" name=""/>
        <p:cNvGrpSpPr/>
        <p:nvPr/>
      </p:nvGrpSpPr>
      <p:grpSpPr>
        <a:xfrm>
          <a:off x="0" y="0"/>
          <a:ext cx="0" cy="0"/>
          <a:chOff x="0" y="0"/>
          <a:chExt cx="0" cy="0"/>
        </a:xfrm>
      </p:grpSpPr>
      <p:sp>
        <p:nvSpPr>
          <p:cNvPr id="3" name="Picture Placeholder">
            <a:extLst>
              <a:ext uri="{FF2B5EF4-FFF2-40B4-BE49-F238E27FC236}">
                <a16:creationId xmlns:a16="http://schemas.microsoft.com/office/drawing/2014/main" id="{A0EF3274-3DAF-E90F-9AC0-22CB0B64614D}"/>
              </a:ext>
              <a:ext uri="{C183D7F6-B498-43B3-948B-1728B52AA6E4}">
                <adec:decorative xmlns:adec="http://schemas.microsoft.com/office/drawing/2017/decorative" val="1"/>
              </a:ext>
            </a:extLst>
          </p:cNvPr>
          <p:cNvSpPr>
            <a:spLocks noGrp="1"/>
          </p:cNvSpPr>
          <p:nvPr>
            <p:ph type="pic" sz="quarter" idx="10" hasCustomPrompt="1"/>
          </p:nvPr>
        </p:nvSpPr>
        <p:spPr>
          <a:xfrm>
            <a:off x="0" y="0"/>
            <a:ext cx="12192000" cy="6858000"/>
          </a:xfrm>
          <a:prstGeom prst="rect">
            <a:avLst/>
          </a:prstGeom>
          <a:pattFill prst="wdUpDiag">
            <a:fgClr>
              <a:schemeClr val="bg1">
                <a:lumMod val="95000"/>
              </a:schemeClr>
            </a:fgClr>
            <a:bgClr>
              <a:schemeClr val="bg1"/>
            </a:bgClr>
          </a:pattFill>
        </p:spPr>
        <p:txBody>
          <a:bodyPr vert="horz" lIns="0" tIns="0" rIns="0" bIns="0" rtlCol="0" anchor="ctr">
            <a:noAutofit/>
          </a:bodyPr>
          <a:lstStyle>
            <a:lvl1pPr algn="ctr">
              <a:defRPr lang="en-GB"/>
            </a:lvl1pPr>
          </a:lstStyle>
          <a:p>
            <a:pPr lvl="0"/>
            <a:br>
              <a:rPr lang="en-US" dirty="0"/>
            </a:br>
            <a:br>
              <a:rPr lang="en-US" dirty="0"/>
            </a:br>
            <a:br>
              <a:rPr lang="en-US" dirty="0"/>
            </a:br>
            <a:br>
              <a:rPr lang="en-US" dirty="0"/>
            </a:br>
            <a:br>
              <a:rPr lang="en-US" dirty="0"/>
            </a:br>
            <a:r>
              <a:rPr lang="en-US" dirty="0"/>
              <a:t>Click icon to add picture</a:t>
            </a:r>
            <a:endParaRPr lang="en-GB" dirty="0"/>
          </a:p>
        </p:txBody>
      </p:sp>
    </p:spTree>
    <p:extLst>
      <p:ext uri="{BB962C8B-B14F-4D97-AF65-F5344CB8AC3E}">
        <p14:creationId xmlns:p14="http://schemas.microsoft.com/office/powerpoint/2010/main" val="106868890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Full bleed video layout">
    <p:spTree>
      <p:nvGrpSpPr>
        <p:cNvPr id="1" name=""/>
        <p:cNvGrpSpPr/>
        <p:nvPr/>
      </p:nvGrpSpPr>
      <p:grpSpPr>
        <a:xfrm>
          <a:off x="0" y="0"/>
          <a:ext cx="0" cy="0"/>
          <a:chOff x="0" y="0"/>
          <a:chExt cx="0" cy="0"/>
        </a:xfrm>
      </p:grpSpPr>
      <p:sp>
        <p:nvSpPr>
          <p:cNvPr id="4" name="Media Placeholder">
            <a:extLst>
              <a:ext uri="{FF2B5EF4-FFF2-40B4-BE49-F238E27FC236}">
                <a16:creationId xmlns:a16="http://schemas.microsoft.com/office/drawing/2014/main" id="{F33785E0-DBDC-A691-50F6-D30517E18DC3}"/>
              </a:ext>
              <a:ext uri="{C183D7F6-B498-43B3-948B-1728B52AA6E4}">
                <adec:decorative xmlns:adec="http://schemas.microsoft.com/office/drawing/2017/decorative" val="1"/>
              </a:ext>
            </a:extLst>
          </p:cNvPr>
          <p:cNvSpPr>
            <a:spLocks noGrp="1"/>
          </p:cNvSpPr>
          <p:nvPr>
            <p:ph type="media" sz="quarter" idx="10" hasCustomPrompt="1"/>
          </p:nvPr>
        </p:nvSpPr>
        <p:spPr>
          <a:xfrm>
            <a:off x="0" y="0"/>
            <a:ext cx="12192000" cy="6858000"/>
          </a:xfrm>
          <a:prstGeom prst="rect">
            <a:avLst/>
          </a:prstGeom>
          <a:pattFill prst="wdUpDiag">
            <a:fgClr>
              <a:schemeClr val="bg1">
                <a:lumMod val="95000"/>
              </a:schemeClr>
            </a:fgClr>
            <a:bgClr>
              <a:schemeClr val="bg1"/>
            </a:bgClr>
          </a:pattFill>
        </p:spPr>
        <p:txBody>
          <a:bodyPr vert="horz" lIns="0" tIns="0" rIns="0" bIns="0" rtlCol="0" anchor="ctr">
            <a:noAutofit/>
          </a:bodyPr>
          <a:lstStyle>
            <a:lvl1pPr>
              <a:defRPr lang="en-GB"/>
            </a:lvl1pPr>
          </a:lstStyle>
          <a:p>
            <a:pPr lvl="0" algn="ctr"/>
            <a:br>
              <a:rPr lang="en-GB" dirty="0"/>
            </a:br>
            <a:br>
              <a:rPr lang="en-GB" dirty="0"/>
            </a:br>
            <a:br>
              <a:rPr lang="en-GB" dirty="0"/>
            </a:br>
            <a:br>
              <a:rPr lang="en-GB" dirty="0"/>
            </a:br>
            <a:br>
              <a:rPr lang="en-GB" dirty="0"/>
            </a:br>
            <a:br>
              <a:rPr lang="en-GB" dirty="0"/>
            </a:br>
            <a:r>
              <a:rPr lang="en-GB" dirty="0"/>
              <a:t>Full bleed video layout</a:t>
            </a:r>
          </a:p>
        </p:txBody>
      </p:sp>
    </p:spTree>
    <p:extLst>
      <p:ext uri="{BB962C8B-B14F-4D97-AF65-F5344CB8AC3E}">
        <p14:creationId xmlns:p14="http://schemas.microsoft.com/office/powerpoint/2010/main" val="31352828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 images with text">
    <p:spTree>
      <p:nvGrpSpPr>
        <p:cNvPr id="1" name=""/>
        <p:cNvGrpSpPr/>
        <p:nvPr/>
      </p:nvGrpSpPr>
      <p:grpSpPr>
        <a:xfrm>
          <a:off x="0" y="0"/>
          <a:ext cx="0" cy="0"/>
          <a:chOff x="0" y="0"/>
          <a:chExt cx="0" cy="0"/>
        </a:xfrm>
      </p:grpSpPr>
      <p:sp>
        <p:nvSpPr>
          <p:cNvPr id="2" name="Title" descr="Header">
            <a:extLst>
              <a:ext uri="{FF2B5EF4-FFF2-40B4-BE49-F238E27FC236}">
                <a16:creationId xmlns:a16="http://schemas.microsoft.com/office/drawing/2014/main" id="{A87C81DC-5176-4847-8B6F-B68FF50589B8}"/>
              </a:ext>
            </a:extLst>
          </p:cNvPr>
          <p:cNvSpPr>
            <a:spLocks noGrp="1"/>
          </p:cNvSpPr>
          <p:nvPr>
            <p:ph type="title"/>
          </p:nvPr>
        </p:nvSpPr>
        <p:spPr/>
        <p:txBody>
          <a:bodyPr/>
          <a:lstStyle/>
          <a:p>
            <a:r>
              <a:rPr lang="it-IT"/>
              <a:t>Fare clic per modificare lo stile del titolo dello schema</a:t>
            </a:r>
            <a:endParaRPr lang="en-GB"/>
          </a:p>
        </p:txBody>
      </p:sp>
      <p:sp>
        <p:nvSpPr>
          <p:cNvPr id="23" name="Picture Placeholder 1">
            <a:extLst>
              <a:ext uri="{FF2B5EF4-FFF2-40B4-BE49-F238E27FC236}">
                <a16:creationId xmlns:a16="http://schemas.microsoft.com/office/drawing/2014/main" id="{D9563778-0759-A3C7-2077-55D205685E9A}"/>
              </a:ext>
              <a:ext uri="{C183D7F6-B498-43B3-948B-1728B52AA6E4}">
                <adec:decorative xmlns:adec="http://schemas.microsoft.com/office/drawing/2017/decorative" val="1"/>
              </a:ext>
            </a:extLst>
          </p:cNvPr>
          <p:cNvSpPr>
            <a:spLocks noGrp="1"/>
          </p:cNvSpPr>
          <p:nvPr>
            <p:ph type="pic" sz="quarter" idx="21" hasCustomPrompt="1"/>
          </p:nvPr>
        </p:nvSpPr>
        <p:spPr>
          <a:xfrm>
            <a:off x="450000"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710166 h 2060179"/>
              <a:gd name="connsiteX3" fmla="*/ 2213187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710166"/>
                </a:lnTo>
                <a:lnTo>
                  <a:pt x="2213187"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8" name="Placeholder 1">
            <a:extLst>
              <a:ext uri="{FF2B5EF4-FFF2-40B4-BE49-F238E27FC236}">
                <a16:creationId xmlns:a16="http://schemas.microsoft.com/office/drawing/2014/main" id="{1F8BA170-026C-4B90-B5B2-B245369E3B17}"/>
              </a:ext>
            </a:extLst>
          </p:cNvPr>
          <p:cNvSpPr>
            <a:spLocks noGrp="1"/>
          </p:cNvSpPr>
          <p:nvPr>
            <p:ph idx="1" hasCustomPrompt="1"/>
          </p:nvPr>
        </p:nvSpPr>
        <p:spPr>
          <a:xfrm>
            <a:off x="450000"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4" name="Picture Placeholder 2">
            <a:extLst>
              <a:ext uri="{FF2B5EF4-FFF2-40B4-BE49-F238E27FC236}">
                <a16:creationId xmlns:a16="http://schemas.microsoft.com/office/drawing/2014/main" id="{FB1AC80C-DFEB-8A6B-FAF6-4387D370320D}"/>
              </a:ext>
              <a:ext uri="{C183D7F6-B498-43B3-948B-1728B52AA6E4}">
                <adec:decorative xmlns:adec="http://schemas.microsoft.com/office/drawing/2017/decorative" val="1"/>
              </a:ext>
            </a:extLst>
          </p:cNvPr>
          <p:cNvSpPr>
            <a:spLocks noGrp="1"/>
          </p:cNvSpPr>
          <p:nvPr>
            <p:ph type="pic" sz="quarter" idx="23" hasCustomPrompt="1"/>
          </p:nvPr>
        </p:nvSpPr>
        <p:spPr>
          <a:xfrm>
            <a:off x="335215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9" name="Placeholder 2">
            <a:extLst>
              <a:ext uri="{FF2B5EF4-FFF2-40B4-BE49-F238E27FC236}">
                <a16:creationId xmlns:a16="http://schemas.microsoft.com/office/drawing/2014/main" id="{3E6D404C-1B2B-4D62-A705-92420C5E0B10}"/>
              </a:ext>
            </a:extLst>
          </p:cNvPr>
          <p:cNvSpPr>
            <a:spLocks noGrp="1"/>
          </p:cNvSpPr>
          <p:nvPr>
            <p:ph idx="20" hasCustomPrompt="1"/>
          </p:nvPr>
        </p:nvSpPr>
        <p:spPr>
          <a:xfrm>
            <a:off x="3353284"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5" name="Picture Placeholder 3">
            <a:extLst>
              <a:ext uri="{FF2B5EF4-FFF2-40B4-BE49-F238E27FC236}">
                <a16:creationId xmlns:a16="http://schemas.microsoft.com/office/drawing/2014/main" id="{004EB87B-CDC2-8FD8-CC85-2C6F84F137A5}"/>
              </a:ext>
              <a:ext uri="{C183D7F6-B498-43B3-948B-1728B52AA6E4}">
                <adec:decorative xmlns:adec="http://schemas.microsoft.com/office/drawing/2017/decorative" val="1"/>
              </a:ext>
            </a:extLst>
          </p:cNvPr>
          <p:cNvSpPr>
            <a:spLocks noGrp="1"/>
          </p:cNvSpPr>
          <p:nvPr>
            <p:ph type="pic" sz="quarter" idx="24" hasCustomPrompt="1"/>
          </p:nvPr>
        </p:nvSpPr>
        <p:spPr>
          <a:xfrm>
            <a:off x="626139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10" name="Placeholder 3">
            <a:extLst>
              <a:ext uri="{FF2B5EF4-FFF2-40B4-BE49-F238E27FC236}">
                <a16:creationId xmlns:a16="http://schemas.microsoft.com/office/drawing/2014/main" id="{923258DA-B24D-4726-BEDE-A9FF5A9B32FF}"/>
              </a:ext>
            </a:extLst>
          </p:cNvPr>
          <p:cNvSpPr>
            <a:spLocks noGrp="1"/>
          </p:cNvSpPr>
          <p:nvPr>
            <p:ph idx="26" hasCustomPrompt="1"/>
          </p:nvPr>
        </p:nvSpPr>
        <p:spPr>
          <a:xfrm>
            <a:off x="6276263"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6" name="Picture Placeholder 4">
            <a:extLst>
              <a:ext uri="{FF2B5EF4-FFF2-40B4-BE49-F238E27FC236}">
                <a16:creationId xmlns:a16="http://schemas.microsoft.com/office/drawing/2014/main" id="{A79420B5-3D8F-CDB3-2EEE-E20638F61C99}"/>
              </a:ext>
              <a:ext uri="{C183D7F6-B498-43B3-948B-1728B52AA6E4}">
                <adec:decorative xmlns:adec="http://schemas.microsoft.com/office/drawing/2017/decorative" val="1"/>
              </a:ext>
            </a:extLst>
          </p:cNvPr>
          <p:cNvSpPr>
            <a:spLocks noGrp="1"/>
          </p:cNvSpPr>
          <p:nvPr>
            <p:ph type="pic" sz="quarter" idx="25" hasCustomPrompt="1"/>
          </p:nvPr>
        </p:nvSpPr>
        <p:spPr>
          <a:xfrm>
            <a:off x="917063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11" name="Placeholder 4">
            <a:extLst>
              <a:ext uri="{FF2B5EF4-FFF2-40B4-BE49-F238E27FC236}">
                <a16:creationId xmlns:a16="http://schemas.microsoft.com/office/drawing/2014/main" id="{7729A41C-F3D0-4276-AF16-6EBB4FA68499}"/>
              </a:ext>
            </a:extLst>
          </p:cNvPr>
          <p:cNvSpPr>
            <a:spLocks noGrp="1"/>
          </p:cNvSpPr>
          <p:nvPr>
            <p:ph idx="22" hasCustomPrompt="1"/>
          </p:nvPr>
        </p:nvSpPr>
        <p:spPr>
          <a:xfrm>
            <a:off x="9174577"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Tree>
    <p:extLst>
      <p:ext uri="{BB962C8B-B14F-4D97-AF65-F5344CB8AC3E}">
        <p14:creationId xmlns:p14="http://schemas.microsoft.com/office/powerpoint/2010/main" val="774651828"/>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Text and diagram">
    <p:spTree>
      <p:nvGrpSpPr>
        <p:cNvPr id="1" name=""/>
        <p:cNvGrpSpPr/>
        <p:nvPr/>
      </p:nvGrpSpPr>
      <p:grpSpPr>
        <a:xfrm>
          <a:off x="0" y="0"/>
          <a:ext cx="0" cy="0"/>
          <a:chOff x="0" y="0"/>
          <a:chExt cx="0" cy="0"/>
        </a:xfrm>
      </p:grpSpPr>
      <p:sp>
        <p:nvSpPr>
          <p:cNvPr id="5" name="Title" descr="Header">
            <a:extLst>
              <a:ext uri="{FF2B5EF4-FFF2-40B4-BE49-F238E27FC236}">
                <a16:creationId xmlns:a16="http://schemas.microsoft.com/office/drawing/2014/main" id="{4E7DB10B-B766-4A3C-BABF-17B2D91DB2CE}"/>
              </a:ext>
              <a:ext uri="{C183D7F6-B498-43B3-948B-1728B52AA6E4}">
                <adec:decorative xmlns:adec="http://schemas.microsoft.com/office/drawing/2017/decorative" val="0"/>
              </a:ext>
            </a:extLst>
          </p:cNvPr>
          <p:cNvSpPr>
            <a:spLocks noGrp="1"/>
          </p:cNvSpPr>
          <p:nvPr>
            <p:ph type="title"/>
          </p:nvPr>
        </p:nvSpPr>
        <p:spPr/>
        <p:txBody>
          <a:bodyPr/>
          <a:lstStyle/>
          <a:p>
            <a:r>
              <a:rPr lang="it-IT"/>
              <a:t>Fare clic per modificare lo stile del titolo dello schema</a:t>
            </a:r>
            <a:endParaRPr lang="en-GB"/>
          </a:p>
        </p:txBody>
      </p:sp>
      <p:sp>
        <p:nvSpPr>
          <p:cNvPr id="3" name="Placeholder">
            <a:extLst>
              <a:ext uri="{FF2B5EF4-FFF2-40B4-BE49-F238E27FC236}">
                <a16:creationId xmlns:a16="http://schemas.microsoft.com/office/drawing/2014/main" id="{1703231E-4063-4D72-A4F3-5BF19050C303}"/>
              </a:ext>
              <a:ext uri="{C183D7F6-B498-43B3-948B-1728B52AA6E4}">
                <adec:decorative xmlns:adec="http://schemas.microsoft.com/office/drawing/2017/decorative" val="0"/>
              </a:ext>
            </a:extLst>
          </p:cNvPr>
          <p:cNvSpPr>
            <a:spLocks noGrp="1"/>
          </p:cNvSpPr>
          <p:nvPr>
            <p:ph idx="1" hasCustomPrompt="1"/>
          </p:nvPr>
        </p:nvSpPr>
        <p:spPr>
          <a:xfrm>
            <a:off x="450001" y="1792800"/>
            <a:ext cx="2591650" cy="3876675"/>
          </a:xfrm>
          <a:prstGeom prst="rect">
            <a:avLst/>
          </a:prstGeom>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8" name="Chart / Diagram">
            <a:extLst>
              <a:ext uri="{FF2B5EF4-FFF2-40B4-BE49-F238E27FC236}">
                <a16:creationId xmlns:a16="http://schemas.microsoft.com/office/drawing/2014/main" id="{08D894DB-FF91-4B8E-8C44-72A8DC9940DE}"/>
              </a:ext>
              <a:ext uri="{C183D7F6-B498-43B3-948B-1728B52AA6E4}">
                <adec:decorative xmlns:adec="http://schemas.microsoft.com/office/drawing/2017/decorative" val="0"/>
              </a:ext>
            </a:extLst>
          </p:cNvPr>
          <p:cNvSpPr>
            <a:spLocks noGrp="1"/>
          </p:cNvSpPr>
          <p:nvPr>
            <p:ph sz="quarter" idx="19" hasCustomPrompt="1"/>
          </p:nvPr>
        </p:nvSpPr>
        <p:spPr>
          <a:xfrm>
            <a:off x="3355975" y="1792800"/>
            <a:ext cx="8410071" cy="3877200"/>
          </a:xfrm>
          <a:prstGeom prst="rect">
            <a:avLst/>
          </a:prstGeom>
          <a:solidFill>
            <a:schemeClr val="bg1">
              <a:lumMod val="95000"/>
            </a:schemeClr>
          </a:solidFill>
        </p:spPr>
        <p:txBody>
          <a:bodyPr/>
          <a:lstStyle>
            <a:lvl1pPr>
              <a:defRPr sz="1400"/>
            </a:lvl1pPr>
            <a:lvl2pPr>
              <a:defRPr sz="1200"/>
            </a:lvl2pPr>
            <a:lvl3pPr>
              <a:defRPr sz="1200"/>
            </a:lvl3pPr>
            <a:lvl4pPr>
              <a:defRPr sz="1200"/>
            </a:lvl4pPr>
            <a:lvl5pPr>
              <a:defRPr sz="1200"/>
            </a:lvl5pPr>
          </a:lstStyle>
          <a:p>
            <a:pPr lvl="0"/>
            <a:r>
              <a:rPr lang="en-US" dirty="0"/>
              <a:t>Insert diagram or visual content here</a:t>
            </a:r>
          </a:p>
        </p:txBody>
      </p:sp>
      <p:sp>
        <p:nvSpPr>
          <p:cNvPr id="11" name="Base &amp; Source">
            <a:extLst>
              <a:ext uri="{FF2B5EF4-FFF2-40B4-BE49-F238E27FC236}">
                <a16:creationId xmlns:a16="http://schemas.microsoft.com/office/drawing/2014/main" id="{C52F8B06-1F56-44E1-9BCB-34E6B0549078}"/>
              </a:ext>
            </a:extLst>
          </p:cNvPr>
          <p:cNvSpPr>
            <a:spLocks noGrp="1"/>
          </p:cNvSpPr>
          <p:nvPr>
            <p:ph type="body" sz="quarter" idx="18" hasCustomPrompt="1"/>
          </p:nvPr>
        </p:nvSpPr>
        <p:spPr>
          <a:xfrm>
            <a:off x="452897" y="5823783"/>
            <a:ext cx="11277975" cy="124906"/>
          </a:xfrm>
          <a:prstGeom prst="rect">
            <a:avLst/>
          </a:prstGeom>
        </p:spPr>
        <p:txBody>
          <a:bodyPr wrap="square" lIns="0" anchor="b">
            <a:spAutoFit/>
          </a:bodyPr>
          <a:lstStyle>
            <a:lvl1pPr marL="0" indent="0" algn="r">
              <a:buNone/>
              <a:defRPr sz="800" b="0" i="1">
                <a:solidFill>
                  <a:schemeClr val="tx1">
                    <a:lumMod val="75000"/>
                    <a:lumOff val="25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Base and source info (delete if not necessary)</a:t>
            </a:r>
          </a:p>
        </p:txBody>
      </p:sp>
    </p:spTree>
    <p:extLst>
      <p:ext uri="{BB962C8B-B14F-4D97-AF65-F5344CB8AC3E}">
        <p14:creationId xmlns:p14="http://schemas.microsoft.com/office/powerpoint/2010/main" val="4193115986"/>
      </p:ext>
    </p:extLst>
  </p:cSld>
  <p:clrMapOvr>
    <a:masterClrMapping/>
  </p:clrMapOvr>
  <p:hf hdr="0" ftr="0" dt="0"/>
  <p:extLst>
    <p:ext uri="{DCECCB84-F9BA-43D5-87BE-67443E8EF086}">
      <p15:sldGuideLst xmlns:p15="http://schemas.microsoft.com/office/powerpoint/2012/main"/>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cSld name="THANK YOU SLIDE">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28624" y="1092494"/>
            <a:ext cx="5391605" cy="715669"/>
          </a:xfrm>
        </p:spPr>
        <p:txBody>
          <a:bodyPr/>
          <a:lstStyle>
            <a:lvl1pPr>
              <a:defRPr sz="4800">
                <a:solidFill>
                  <a:schemeClr val="bg1"/>
                </a:solidFill>
                <a:latin typeface="+mj-lt"/>
              </a:defRPr>
            </a:lvl1pPr>
          </a:lstStyle>
          <a:p>
            <a:r>
              <a:rPr lang="en-US" dirty="0"/>
              <a:t>CLICK TO EDIT MASTER TITLE STYLE</a:t>
            </a:r>
            <a:endParaRPr lang="en-GB" dirty="0"/>
          </a:p>
        </p:txBody>
      </p:sp>
      <p:sp>
        <p:nvSpPr>
          <p:cNvPr id="6" name="Subtitle">
            <a:extLst>
              <a:ext uri="{FF2B5EF4-FFF2-40B4-BE49-F238E27FC236}">
                <a16:creationId xmlns:a16="http://schemas.microsoft.com/office/drawing/2014/main" id="{D0EB7A7D-8D5E-F9FC-C8D3-285DE34876F7}"/>
              </a:ext>
            </a:extLst>
          </p:cNvPr>
          <p:cNvSpPr>
            <a:spLocks noGrp="1"/>
          </p:cNvSpPr>
          <p:nvPr>
            <p:ph type="body" sz="quarter" idx="12" hasCustomPrompt="1"/>
          </p:nvPr>
        </p:nvSpPr>
        <p:spPr>
          <a:xfrm>
            <a:off x="431800" y="3494989"/>
            <a:ext cx="3551238"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5" name="Classification">
            <a:extLst>
              <a:ext uri="{FF2B5EF4-FFF2-40B4-BE49-F238E27FC236}">
                <a16:creationId xmlns:a16="http://schemas.microsoft.com/office/drawing/2014/main" id="{A2DBDE31-A0D1-C0E0-CFCE-D83929DAC7B6}"/>
              </a:ext>
              <a:ext uri="{C183D7F6-B498-43B3-948B-1728B52AA6E4}">
                <adec:decorative xmlns:adec="http://schemas.microsoft.com/office/drawing/2017/decorative" val="1"/>
              </a:ext>
            </a:extLst>
          </p:cNvPr>
          <p:cNvSpPr txBox="1">
            <a:spLocks/>
          </p:cNvSpPr>
          <p:nvPr/>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3" name="Classification">
            <a:extLst>
              <a:ext uri="{FF2B5EF4-FFF2-40B4-BE49-F238E27FC236}">
                <a16:creationId xmlns:a16="http://schemas.microsoft.com/office/drawing/2014/main" id="{17D0DCBF-ACFF-8F0D-8623-B163A6852A26}"/>
              </a:ext>
              <a:ext uri="{C183D7F6-B498-43B3-948B-1728B52AA6E4}">
                <adec:decorative xmlns:adec="http://schemas.microsoft.com/office/drawing/2017/decorative" val="1"/>
              </a:ext>
            </a:extLst>
          </p:cNvPr>
          <p:cNvSpPr txBox="1">
            <a:spLocks/>
          </p:cNvSpPr>
          <p:nvPr userDrawn="1"/>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7" name="Parallelogram">
            <a:extLst>
              <a:ext uri="{FF2B5EF4-FFF2-40B4-BE49-F238E27FC236}">
                <a16:creationId xmlns:a16="http://schemas.microsoft.com/office/drawing/2014/main" id="{C86459C7-F324-154A-1F62-11C161E6B251}"/>
              </a:ext>
              <a:ext uri="{C183D7F6-B498-43B3-948B-1728B52AA6E4}">
                <adec:decorative xmlns:adec="http://schemas.microsoft.com/office/drawing/2017/decorative" val="1"/>
              </a:ext>
            </a:extLst>
          </p:cNvPr>
          <p:cNvSpPr/>
          <p:nvPr userDrawn="1"/>
        </p:nvSpPr>
        <p:spPr>
          <a:xfrm rot="16200000">
            <a:off x="3619500" y="-1714500"/>
            <a:ext cx="6858000" cy="10287000"/>
          </a:xfrm>
          <a:custGeom>
            <a:avLst/>
            <a:gdLst>
              <a:gd name="connsiteX0" fmla="*/ 6858000 w 6858000"/>
              <a:gd name="connsiteY0" fmla="*/ 6858000 h 10287000"/>
              <a:gd name="connsiteX1" fmla="*/ 6858000 w 6858000"/>
              <a:gd name="connsiteY1" fmla="*/ 10287000 h 10287000"/>
              <a:gd name="connsiteX2" fmla="*/ 3370139 w 6858000"/>
              <a:gd name="connsiteY2" fmla="*/ 10287000 h 10287000"/>
              <a:gd name="connsiteX3" fmla="*/ 0 w 6858000"/>
              <a:gd name="connsiteY3" fmla="*/ 6916861 h 10287000"/>
              <a:gd name="connsiteX4" fmla="*/ 0 w 68580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10287000">
                <a:moveTo>
                  <a:pt x="6858000" y="6858000"/>
                </a:moveTo>
                <a:lnTo>
                  <a:pt x="6858000" y="10287000"/>
                </a:lnTo>
                <a:lnTo>
                  <a:pt x="3370139" y="10287000"/>
                </a:lnTo>
                <a:lnTo>
                  <a:pt x="0" y="6916861"/>
                </a:lnTo>
                <a:lnTo>
                  <a:pt x="0" y="0"/>
                </a:lnTo>
                <a:close/>
              </a:path>
            </a:pathLst>
          </a:custGeom>
          <a:solidFill>
            <a:srgbClr val="000000">
              <a:alpha val="4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algn="l">
              <a:lnSpc>
                <a:spcPct val="112000"/>
              </a:lnSpc>
              <a:spcBef>
                <a:spcPts val="400"/>
              </a:spcBef>
              <a:spcAft>
                <a:spcPts val="400"/>
              </a:spcAft>
            </a:pPr>
            <a:endParaRPr lang="en-GB" sz="2400" dirty="0">
              <a:solidFill>
                <a:schemeClr val="tx1"/>
              </a:solidFill>
            </a:endParaRPr>
          </a:p>
        </p:txBody>
      </p:sp>
      <p:pic>
        <p:nvPicPr>
          <p:cNvPr id="9" name="Ipsos Logo">
            <a:extLst>
              <a:ext uri="{FF2B5EF4-FFF2-40B4-BE49-F238E27FC236}">
                <a16:creationId xmlns:a16="http://schemas.microsoft.com/office/drawing/2014/main" id="{E6892621-D909-ED6B-C812-2829C2183A8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4262197453"/>
      </p:ext>
    </p:extLst>
  </p:cSld>
  <p:clrMapOvr>
    <a:masterClrMapping/>
  </p:clrMapOvr>
  <p:hf hdr="0" ftr="0" dt="0"/>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cSld name="Display2">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p:nvPr>
        </p:nvSpPr>
        <p:spPr>
          <a:xfrm>
            <a:off x="428624" y="1092494"/>
            <a:ext cx="5391605" cy="715669"/>
          </a:xfrm>
        </p:spPr>
        <p:txBody>
          <a:bodyPr/>
          <a:lstStyle>
            <a:lvl1pPr>
              <a:defRPr sz="4800" cap="all" baseline="0">
                <a:solidFill>
                  <a:schemeClr val="bg1"/>
                </a:solidFill>
                <a:latin typeface="+mj-lt"/>
              </a:defRPr>
            </a:lvl1pPr>
          </a:lstStyle>
          <a:p>
            <a:r>
              <a:rPr lang="it-IT"/>
              <a:t>Fare clic per modificare lo stile del titolo dello schema</a:t>
            </a:r>
            <a:endParaRPr lang="en-GB" dirty="0"/>
          </a:p>
        </p:txBody>
      </p:sp>
      <p:sp>
        <p:nvSpPr>
          <p:cNvPr id="6" name="Subtitle">
            <a:extLst>
              <a:ext uri="{FF2B5EF4-FFF2-40B4-BE49-F238E27FC236}">
                <a16:creationId xmlns:a16="http://schemas.microsoft.com/office/drawing/2014/main" id="{433BB7AA-54DD-4BAB-0FD5-D287A85CE469}"/>
              </a:ext>
            </a:extLst>
          </p:cNvPr>
          <p:cNvSpPr>
            <a:spLocks noGrp="1"/>
          </p:cNvSpPr>
          <p:nvPr>
            <p:ph type="body" sz="quarter" idx="12" hasCustomPrompt="1"/>
          </p:nvPr>
        </p:nvSpPr>
        <p:spPr>
          <a:xfrm>
            <a:off x="431800" y="3494989"/>
            <a:ext cx="3551238"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7" name="Picture Placeholder">
            <a:extLst>
              <a:ext uri="{FF2B5EF4-FFF2-40B4-BE49-F238E27FC236}">
                <a16:creationId xmlns:a16="http://schemas.microsoft.com/office/drawing/2014/main" id="{67F8163F-D370-5C4C-500A-7D576C590BB1}"/>
              </a:ext>
              <a:ext uri="{C183D7F6-B498-43B3-948B-1728B52AA6E4}">
                <adec:decorative xmlns:adec="http://schemas.microsoft.com/office/drawing/2017/decorative" val="1"/>
              </a:ext>
            </a:extLst>
          </p:cNvPr>
          <p:cNvSpPr>
            <a:spLocks noGrp="1"/>
          </p:cNvSpPr>
          <p:nvPr>
            <p:ph type="pic" sz="quarter" idx="11"/>
          </p:nvPr>
        </p:nvSpPr>
        <p:spPr>
          <a:xfrm>
            <a:off x="1905000" y="0"/>
            <a:ext cx="10287001" cy="6858000"/>
          </a:xfrm>
          <a:custGeom>
            <a:avLst/>
            <a:gdLst>
              <a:gd name="connsiteX0" fmla="*/ 6858000 w 10287001"/>
              <a:gd name="connsiteY0" fmla="*/ 0 h 6858000"/>
              <a:gd name="connsiteX1" fmla="*/ 10287001 w 10287001"/>
              <a:gd name="connsiteY1" fmla="*/ 0 h 6858000"/>
              <a:gd name="connsiteX2" fmla="*/ 10287001 w 10287001"/>
              <a:gd name="connsiteY2" fmla="*/ 3467099 h 6858000"/>
              <a:gd name="connsiteX3" fmla="*/ 6896100 w 10287001"/>
              <a:gd name="connsiteY3" fmla="*/ 6858000 h 6858000"/>
              <a:gd name="connsiteX4" fmla="*/ 0 w 10287001"/>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7001" h="6858000">
                <a:moveTo>
                  <a:pt x="6858000" y="0"/>
                </a:moveTo>
                <a:lnTo>
                  <a:pt x="10287001" y="0"/>
                </a:lnTo>
                <a:lnTo>
                  <a:pt x="10287001" y="3467099"/>
                </a:lnTo>
                <a:lnTo>
                  <a:pt x="6896100" y="6858000"/>
                </a:lnTo>
                <a:lnTo>
                  <a:pt x="0" y="6858000"/>
                </a:lnTo>
                <a:close/>
              </a:path>
            </a:pathLst>
          </a:custGeom>
          <a:pattFill prst="dkVert">
            <a:fgClr>
              <a:schemeClr val="bg1">
                <a:lumMod val="85000"/>
              </a:schemeClr>
            </a:fgClr>
            <a:bgClr>
              <a:schemeClr val="bg1"/>
            </a:bgClr>
          </a:pattFill>
        </p:spPr>
        <p:txBody>
          <a:bodyPr vert="horz" wrap="square" lIns="0" tIns="0" rIns="0" bIns="0" rtlCol="0" anchor="ctr">
            <a:noAutofit/>
          </a:bodyPr>
          <a:lstStyle>
            <a:lvl1pPr algn="ctr">
              <a:defRPr lang="en-GB"/>
            </a:lvl1pPr>
          </a:lstStyle>
          <a:p>
            <a:pPr lvl="0"/>
            <a:r>
              <a:rPr lang="it-IT"/>
              <a:t>Fare clic sull'icona per inserire un'immagine</a:t>
            </a:r>
            <a:endParaRPr lang="en-GB" dirty="0"/>
          </a:p>
        </p:txBody>
      </p:sp>
      <p:sp>
        <p:nvSpPr>
          <p:cNvPr id="3" name="Classification">
            <a:extLst>
              <a:ext uri="{FF2B5EF4-FFF2-40B4-BE49-F238E27FC236}">
                <a16:creationId xmlns:a16="http://schemas.microsoft.com/office/drawing/2014/main" id="{5588E510-0F0D-A23C-EE3A-1E228E499C75}"/>
              </a:ext>
              <a:ext uri="{C183D7F6-B498-43B3-948B-1728B52AA6E4}">
                <adec:decorative xmlns:adec="http://schemas.microsoft.com/office/drawing/2017/decorative" val="1"/>
              </a:ext>
            </a:extLst>
          </p:cNvPr>
          <p:cNvSpPr txBox="1">
            <a:spLocks/>
          </p:cNvSpPr>
          <p:nvPr userDrawn="1"/>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pic>
        <p:nvPicPr>
          <p:cNvPr id="9" name="Ipsos Logo">
            <a:extLst>
              <a:ext uri="{FF2B5EF4-FFF2-40B4-BE49-F238E27FC236}">
                <a16:creationId xmlns:a16="http://schemas.microsoft.com/office/drawing/2014/main" id="{E803B6AF-24EF-018B-AE83-F9D716A42D9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96922166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 x 4 boxes">
    <p:spTree>
      <p:nvGrpSpPr>
        <p:cNvPr id="1" name=""/>
        <p:cNvGrpSpPr/>
        <p:nvPr/>
      </p:nvGrpSpPr>
      <p:grpSpPr>
        <a:xfrm>
          <a:off x="0" y="0"/>
          <a:ext cx="0" cy="0"/>
          <a:chOff x="0" y="0"/>
          <a:chExt cx="0" cy="0"/>
        </a:xfrm>
      </p:grpSpPr>
      <p:sp>
        <p:nvSpPr>
          <p:cNvPr id="7" name="Title" descr="Header">
            <a:extLst>
              <a:ext uri="{FF2B5EF4-FFF2-40B4-BE49-F238E27FC236}">
                <a16:creationId xmlns:a16="http://schemas.microsoft.com/office/drawing/2014/main" id="{5245E30C-ACBC-4426-8962-C03D3DB3F088}"/>
              </a:ext>
            </a:extLst>
          </p:cNvPr>
          <p:cNvSpPr>
            <a:spLocks noGrp="1"/>
          </p:cNvSpPr>
          <p:nvPr>
            <p:ph type="title"/>
          </p:nvPr>
        </p:nvSpPr>
        <p:spPr/>
        <p:txBody>
          <a:bodyPr/>
          <a:lstStyle/>
          <a:p>
            <a:r>
              <a:rPr lang="it-IT"/>
              <a:t>Fare clic per modificare lo stile del titolo dello schema</a:t>
            </a:r>
            <a:endParaRPr lang="en-GB" dirty="0"/>
          </a:p>
        </p:txBody>
      </p:sp>
      <p:sp>
        <p:nvSpPr>
          <p:cNvPr id="3" name="Placeholder 1">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5" name="Placeholder 2">
            <a:extLst>
              <a:ext uri="{FF2B5EF4-FFF2-40B4-BE49-F238E27FC236}">
                <a16:creationId xmlns:a16="http://schemas.microsoft.com/office/drawing/2014/main" id="{FED60B5C-31E2-4ABE-BB94-6CC89A3FD7F2}"/>
              </a:ext>
            </a:extLst>
          </p:cNvPr>
          <p:cNvSpPr>
            <a:spLocks noGrp="1"/>
          </p:cNvSpPr>
          <p:nvPr>
            <p:ph idx="20" hasCustomPrompt="1"/>
          </p:nvPr>
        </p:nvSpPr>
        <p:spPr>
          <a:xfrm>
            <a:off x="3353284"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7" name="Placeholder 3">
            <a:extLst>
              <a:ext uri="{FF2B5EF4-FFF2-40B4-BE49-F238E27FC236}">
                <a16:creationId xmlns:a16="http://schemas.microsoft.com/office/drawing/2014/main" id="{F0AC0C8B-24FF-433E-9C4D-B350C449B331}"/>
              </a:ext>
            </a:extLst>
          </p:cNvPr>
          <p:cNvSpPr>
            <a:spLocks noGrp="1"/>
          </p:cNvSpPr>
          <p:nvPr>
            <p:ph idx="21" hasCustomPrompt="1"/>
          </p:nvPr>
        </p:nvSpPr>
        <p:spPr>
          <a:xfrm>
            <a:off x="6276263"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8" name="Placeholder 4">
            <a:extLst>
              <a:ext uri="{FF2B5EF4-FFF2-40B4-BE49-F238E27FC236}">
                <a16:creationId xmlns:a16="http://schemas.microsoft.com/office/drawing/2014/main" id="{2293604D-A39C-4151-970A-A0EBEBFE9FBE}"/>
              </a:ext>
            </a:extLst>
          </p:cNvPr>
          <p:cNvSpPr>
            <a:spLocks noGrp="1"/>
          </p:cNvSpPr>
          <p:nvPr>
            <p:ph idx="22" hasCustomPrompt="1"/>
          </p:nvPr>
        </p:nvSpPr>
        <p:spPr>
          <a:xfrm>
            <a:off x="9174577"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1303186170"/>
      </p:ext>
    </p:extLst>
  </p:cSld>
  <p:clrMapOvr>
    <a:masterClrMapping/>
  </p:clrMapOvr>
  <p:hf hdr="0" ftr="0" dt="0"/>
  <p:extLst>
    <p:ext uri="{DCECCB84-F9BA-43D5-87BE-67443E8EF086}">
      <p15:sldGuideLst xmlns:p15="http://schemas.microsoft.com/office/powerpoint/2012/main">
        <p15:guide id="8" orient="horz" pos="4320">
          <p15:clr>
            <a:srgbClr val="F26B43"/>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Hanging Image Left">
    <p:spTree>
      <p:nvGrpSpPr>
        <p:cNvPr id="1" name=""/>
        <p:cNvGrpSpPr/>
        <p:nvPr/>
      </p:nvGrpSpPr>
      <p:grpSpPr>
        <a:xfrm>
          <a:off x="0" y="0"/>
          <a:ext cx="0" cy="0"/>
          <a:chOff x="0" y="0"/>
          <a:chExt cx="0" cy="0"/>
        </a:xfrm>
      </p:grpSpPr>
      <p:sp>
        <p:nvSpPr>
          <p:cNvPr id="5" name="Title">
            <a:extLst>
              <a:ext uri="{FF2B5EF4-FFF2-40B4-BE49-F238E27FC236}">
                <a16:creationId xmlns:a16="http://schemas.microsoft.com/office/drawing/2014/main" id="{0E9919A9-E10C-40B2-4E9E-9822C6505A93}"/>
              </a:ext>
            </a:extLst>
          </p:cNvPr>
          <p:cNvSpPr>
            <a:spLocks noGrp="1"/>
          </p:cNvSpPr>
          <p:nvPr>
            <p:ph type="title"/>
          </p:nvPr>
        </p:nvSpPr>
        <p:spPr>
          <a:xfrm>
            <a:off x="6264000" y="701874"/>
            <a:ext cx="5481636" cy="715669"/>
          </a:xfrm>
        </p:spPr>
        <p:txBody>
          <a:bodyPr/>
          <a:lstStyle/>
          <a:p>
            <a:r>
              <a:rPr lang="it-IT"/>
              <a:t>Fare clic per modificare lo stile del titolo dello schema</a:t>
            </a:r>
            <a:endParaRPr lang="en-GB"/>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6264000" y="1792800"/>
            <a:ext cx="5456880"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9" name="Picture Placeholder">
            <a:extLst>
              <a:ext uri="{FF2B5EF4-FFF2-40B4-BE49-F238E27FC236}">
                <a16:creationId xmlns:a16="http://schemas.microsoft.com/office/drawing/2014/main" id="{B46C10D5-25FF-ADE9-303F-74E74487A02F}"/>
              </a:ext>
              <a:ext uri="{C183D7F6-B498-43B3-948B-1728B52AA6E4}">
                <adec:decorative xmlns:adec="http://schemas.microsoft.com/office/drawing/2017/decorative" val="1"/>
              </a:ext>
            </a:extLst>
          </p:cNvPr>
          <p:cNvSpPr>
            <a:spLocks noGrp="1"/>
          </p:cNvSpPr>
          <p:nvPr>
            <p:ph type="pic" sz="quarter" idx="21"/>
          </p:nvPr>
        </p:nvSpPr>
        <p:spPr>
          <a:xfrm>
            <a:off x="442912" y="0"/>
            <a:ext cx="5481637" cy="5948363"/>
          </a:xfrm>
          <a:custGeom>
            <a:avLst/>
            <a:gdLst>
              <a:gd name="connsiteX0" fmla="*/ 0 w 5481637"/>
              <a:gd name="connsiteY0" fmla="*/ 0 h 5948363"/>
              <a:gd name="connsiteX1" fmla="*/ 5481637 w 5481637"/>
              <a:gd name="connsiteY1" fmla="*/ 0 h 5948363"/>
              <a:gd name="connsiteX2" fmla="*/ 5481637 w 5481637"/>
              <a:gd name="connsiteY2" fmla="*/ 5267325 h 5948363"/>
              <a:gd name="connsiteX3" fmla="*/ 4800599 w 5481637"/>
              <a:gd name="connsiteY3" fmla="*/ 5948363 h 5948363"/>
              <a:gd name="connsiteX4" fmla="*/ 0 w 5481637"/>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37" h="5948363">
                <a:moveTo>
                  <a:pt x="0" y="0"/>
                </a:moveTo>
                <a:lnTo>
                  <a:pt x="5481637" y="0"/>
                </a:lnTo>
                <a:lnTo>
                  <a:pt x="5481637" y="5267325"/>
                </a:lnTo>
                <a:lnTo>
                  <a:pt x="4800599"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1434044283"/>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Hanging Image Righ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450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49999"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5" name="Picture Placeholder">
            <a:extLst>
              <a:ext uri="{FF2B5EF4-FFF2-40B4-BE49-F238E27FC236}">
                <a16:creationId xmlns:a16="http://schemas.microsoft.com/office/drawing/2014/main" id="{7DB11690-8C83-E885-3A76-8A5F9425F007}"/>
              </a:ext>
              <a:ext uri="{C183D7F6-B498-43B3-948B-1728B52AA6E4}">
                <adec:decorative xmlns:adec="http://schemas.microsoft.com/office/drawing/2017/decorative" val="1"/>
              </a:ext>
            </a:extLst>
          </p:cNvPr>
          <p:cNvSpPr>
            <a:spLocks noGrp="1"/>
          </p:cNvSpPr>
          <p:nvPr>
            <p:ph type="pic" sz="quarter" idx="21"/>
          </p:nvPr>
        </p:nvSpPr>
        <p:spPr>
          <a:xfrm>
            <a:off x="6262687" y="0"/>
            <a:ext cx="5481637" cy="5948363"/>
          </a:xfrm>
          <a:custGeom>
            <a:avLst/>
            <a:gdLst>
              <a:gd name="connsiteX0" fmla="*/ 0 w 5481637"/>
              <a:gd name="connsiteY0" fmla="*/ 0 h 5948363"/>
              <a:gd name="connsiteX1" fmla="*/ 5481637 w 5481637"/>
              <a:gd name="connsiteY1" fmla="*/ 0 h 5948363"/>
              <a:gd name="connsiteX2" fmla="*/ 5481637 w 5481637"/>
              <a:gd name="connsiteY2" fmla="*/ 5267325 h 5948363"/>
              <a:gd name="connsiteX3" fmla="*/ 4800599 w 5481637"/>
              <a:gd name="connsiteY3" fmla="*/ 5948363 h 5948363"/>
              <a:gd name="connsiteX4" fmla="*/ 0 w 5481637"/>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37" h="5948363">
                <a:moveTo>
                  <a:pt x="0" y="0"/>
                </a:moveTo>
                <a:lnTo>
                  <a:pt x="5481637" y="0"/>
                </a:lnTo>
                <a:lnTo>
                  <a:pt x="5481637" y="5267325"/>
                </a:lnTo>
                <a:lnTo>
                  <a:pt x="4800599"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dirty="0"/>
          </a:p>
        </p:txBody>
      </p:sp>
    </p:spTree>
    <p:extLst>
      <p:ext uri="{BB962C8B-B14F-4D97-AF65-F5344CB8AC3E}">
        <p14:creationId xmlns:p14="http://schemas.microsoft.com/office/powerpoint/2010/main" val="2320202967"/>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Right half hanging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450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49999"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1816321449"/>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Left half hanging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6264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6264000"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707597046"/>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arge Image right minimal text">
    <p:spTree>
      <p:nvGrpSpPr>
        <p:cNvPr id="1" name=""/>
        <p:cNvGrpSpPr/>
        <p:nvPr/>
      </p:nvGrpSpPr>
      <p:grpSpPr>
        <a:xfrm>
          <a:off x="0" y="0"/>
          <a:ext cx="0" cy="0"/>
          <a:chOff x="0" y="0"/>
          <a:chExt cx="0" cy="0"/>
        </a:xfrm>
      </p:grpSpPr>
      <p:sp>
        <p:nvSpPr>
          <p:cNvPr id="8" name="Title">
            <a:extLst>
              <a:ext uri="{FF2B5EF4-FFF2-40B4-BE49-F238E27FC236}">
                <a16:creationId xmlns:a16="http://schemas.microsoft.com/office/drawing/2014/main" id="{54E27D68-304E-2851-A717-EC07EC07CA87}"/>
              </a:ext>
            </a:extLst>
          </p:cNvPr>
          <p:cNvSpPr>
            <a:spLocks noGrp="1"/>
          </p:cNvSpPr>
          <p:nvPr>
            <p:ph type="title"/>
          </p:nvPr>
        </p:nvSpPr>
        <p:spPr>
          <a:xfrm>
            <a:off x="450000" y="701874"/>
            <a:ext cx="2598737" cy="715669"/>
          </a:xfrm>
        </p:spPr>
        <p:txBody>
          <a:bodyPr/>
          <a:lstStyle/>
          <a:p>
            <a:r>
              <a:rPr lang="it-IT"/>
              <a:t>Fare clic per modificare lo stile del titolo dello schema</a:t>
            </a:r>
            <a:endParaRPr lang="en-GB" dirty="0"/>
          </a:p>
        </p:txBody>
      </p:sp>
      <p:sp>
        <p:nvSpPr>
          <p:cNvPr id="7" name="Placeholder">
            <a:extLst>
              <a:ext uri="{FF2B5EF4-FFF2-40B4-BE49-F238E27FC236}">
                <a16:creationId xmlns:a16="http://schemas.microsoft.com/office/drawing/2014/main" id="{65919DFD-5216-47CC-A2D5-A0B970BE9632}"/>
              </a:ext>
            </a:extLst>
          </p:cNvPr>
          <p:cNvSpPr>
            <a:spLocks noGrp="1"/>
          </p:cNvSpPr>
          <p:nvPr>
            <p:ph type="body" sz="quarter" idx="12"/>
          </p:nvPr>
        </p:nvSpPr>
        <p:spPr>
          <a:xfrm>
            <a:off x="442913" y="2133600"/>
            <a:ext cx="2598737" cy="3814763"/>
          </a:xfrm>
          <a:prstGeom prst="rect">
            <a:avLst/>
          </a:prstGeom>
        </p:spPr>
        <p:txBody>
          <a:bodyPr/>
          <a:lstStyle>
            <a:lvl2pPr marL="180975" indent="-180975">
              <a:defRPr lang="en-US" sz="1200" kern="1200" dirty="0">
                <a:solidFill>
                  <a:schemeClr val="tx1"/>
                </a:solidFill>
                <a:latin typeface="+mn-lt"/>
                <a:ea typeface="+mn-ea"/>
                <a:cs typeface="+mn-cs"/>
              </a:defRPr>
            </a:lvl2pPr>
          </a:lstStyle>
          <a:p>
            <a:pPr lvl="0"/>
            <a:r>
              <a:rPr lang="it-IT"/>
              <a:t>Fare clic per modificare gli stili del testo dello schema</a:t>
            </a:r>
          </a:p>
          <a:p>
            <a:pPr lvl="1"/>
            <a:r>
              <a:rPr lang="it-IT"/>
              <a:t>Secondo livello</a:t>
            </a:r>
          </a:p>
          <a:p>
            <a:pPr lvl="2"/>
            <a:r>
              <a:rPr lang="it-IT"/>
              <a:t>Terzo livello</a:t>
            </a:r>
          </a:p>
        </p:txBody>
      </p:sp>
      <p:sp>
        <p:nvSpPr>
          <p:cNvPr id="3" name="Picture Placeholder">
            <a:extLst>
              <a:ext uri="{FF2B5EF4-FFF2-40B4-BE49-F238E27FC236}">
                <a16:creationId xmlns:a16="http://schemas.microsoft.com/office/drawing/2014/main" id="{B940E09C-FB56-2356-82CD-53290C1A10A0}"/>
              </a:ext>
              <a:ext uri="{C183D7F6-B498-43B3-948B-1728B52AA6E4}">
                <adec:decorative xmlns:adec="http://schemas.microsoft.com/office/drawing/2017/decorative" val="1"/>
              </a:ext>
            </a:extLst>
          </p:cNvPr>
          <p:cNvSpPr>
            <a:spLocks noGrp="1"/>
          </p:cNvSpPr>
          <p:nvPr>
            <p:ph type="pic" sz="quarter" idx="11" hasCustomPrompt="1"/>
          </p:nvPr>
        </p:nvSpPr>
        <p:spPr>
          <a:xfrm>
            <a:off x="3355975" y="0"/>
            <a:ext cx="8386763" cy="5948363"/>
          </a:xfrm>
          <a:custGeom>
            <a:avLst/>
            <a:gdLst>
              <a:gd name="connsiteX0" fmla="*/ 0 w 8386763"/>
              <a:gd name="connsiteY0" fmla="*/ 0 h 5948363"/>
              <a:gd name="connsiteX1" fmla="*/ 8386763 w 8386763"/>
              <a:gd name="connsiteY1" fmla="*/ 0 h 5948363"/>
              <a:gd name="connsiteX2" fmla="*/ 8386763 w 8386763"/>
              <a:gd name="connsiteY2" fmla="*/ 4779992 h 5948363"/>
              <a:gd name="connsiteX3" fmla="*/ 7218392 w 8386763"/>
              <a:gd name="connsiteY3" fmla="*/ 5948363 h 5948363"/>
              <a:gd name="connsiteX4" fmla="*/ 0 w 8386763"/>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6763" h="5948363">
                <a:moveTo>
                  <a:pt x="0" y="0"/>
                </a:moveTo>
                <a:lnTo>
                  <a:pt x="8386763" y="0"/>
                </a:lnTo>
                <a:lnTo>
                  <a:pt x="8386763" y="4779992"/>
                </a:lnTo>
                <a:lnTo>
                  <a:pt x="7218392"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to insert image</a:t>
            </a:r>
          </a:p>
        </p:txBody>
      </p:sp>
    </p:spTree>
    <p:extLst>
      <p:ext uri="{BB962C8B-B14F-4D97-AF65-F5344CB8AC3E}">
        <p14:creationId xmlns:p14="http://schemas.microsoft.com/office/powerpoint/2010/main" val="474823762"/>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arge Image Left minimal Layout">
    <p:spTree>
      <p:nvGrpSpPr>
        <p:cNvPr id="1" name=""/>
        <p:cNvGrpSpPr/>
        <p:nvPr/>
      </p:nvGrpSpPr>
      <p:grpSpPr>
        <a:xfrm>
          <a:off x="0" y="0"/>
          <a:ext cx="0" cy="0"/>
          <a:chOff x="0" y="0"/>
          <a:chExt cx="0" cy="0"/>
        </a:xfrm>
      </p:grpSpPr>
      <p:sp>
        <p:nvSpPr>
          <p:cNvPr id="6" name="Title">
            <a:extLst>
              <a:ext uri="{FF2B5EF4-FFF2-40B4-BE49-F238E27FC236}">
                <a16:creationId xmlns:a16="http://schemas.microsoft.com/office/drawing/2014/main" id="{A647BE65-B969-B69D-209F-96B62E40F087}"/>
              </a:ext>
            </a:extLst>
          </p:cNvPr>
          <p:cNvSpPr>
            <a:spLocks noGrp="1"/>
          </p:cNvSpPr>
          <p:nvPr>
            <p:ph type="title"/>
          </p:nvPr>
        </p:nvSpPr>
        <p:spPr>
          <a:xfrm>
            <a:off x="9148762" y="701874"/>
            <a:ext cx="2600325" cy="715669"/>
          </a:xfrm>
        </p:spPr>
        <p:txBody>
          <a:bodyPr/>
          <a:lstStyle/>
          <a:p>
            <a:r>
              <a:rPr lang="it-IT"/>
              <a:t>Fare clic per modificare lo stile del titolo dello schema</a:t>
            </a:r>
            <a:endParaRPr lang="en-GB" dirty="0"/>
          </a:p>
        </p:txBody>
      </p:sp>
      <p:sp>
        <p:nvSpPr>
          <p:cNvPr id="7" name="Placeholder">
            <a:extLst>
              <a:ext uri="{FF2B5EF4-FFF2-40B4-BE49-F238E27FC236}">
                <a16:creationId xmlns:a16="http://schemas.microsoft.com/office/drawing/2014/main" id="{65919DFD-5216-47CC-A2D5-A0B970BE9632}"/>
              </a:ext>
            </a:extLst>
          </p:cNvPr>
          <p:cNvSpPr>
            <a:spLocks noGrp="1"/>
          </p:cNvSpPr>
          <p:nvPr>
            <p:ph type="body" sz="quarter" idx="12"/>
          </p:nvPr>
        </p:nvSpPr>
        <p:spPr>
          <a:xfrm>
            <a:off x="9148763" y="2162629"/>
            <a:ext cx="2562158" cy="3785734"/>
          </a:xfrm>
          <a:prstGeom prst="rect">
            <a:avLst/>
          </a:prstGeom>
        </p:spPr>
        <p:txBody>
          <a:bodyPr/>
          <a:lstStyle>
            <a:lvl2pPr marL="180975" indent="-180975">
              <a:defRPr lang="en-US" sz="1200" kern="1200" dirty="0">
                <a:solidFill>
                  <a:schemeClr val="tx1"/>
                </a:solidFill>
                <a:latin typeface="+mn-lt"/>
                <a:ea typeface="+mn-ea"/>
                <a:cs typeface="+mn-cs"/>
              </a:defRPr>
            </a:lvl2pPr>
          </a:lstStyle>
          <a:p>
            <a:pPr lvl="0"/>
            <a:r>
              <a:rPr lang="it-IT"/>
              <a:t>Fare clic per modificare gli stili del testo dello schema</a:t>
            </a:r>
          </a:p>
          <a:p>
            <a:pPr lvl="1"/>
            <a:r>
              <a:rPr lang="it-IT"/>
              <a:t>Secondo livello</a:t>
            </a:r>
          </a:p>
          <a:p>
            <a:pPr lvl="2"/>
            <a:r>
              <a:rPr lang="it-IT"/>
              <a:t>Terzo livello</a:t>
            </a:r>
          </a:p>
        </p:txBody>
      </p:sp>
      <p:sp>
        <p:nvSpPr>
          <p:cNvPr id="3" name="Picture Placeholder">
            <a:extLst>
              <a:ext uri="{FF2B5EF4-FFF2-40B4-BE49-F238E27FC236}">
                <a16:creationId xmlns:a16="http://schemas.microsoft.com/office/drawing/2014/main" id="{925894C0-F0A5-92C3-CA5E-CC0E9E19210A}"/>
              </a:ext>
              <a:ext uri="{C183D7F6-B498-43B3-948B-1728B52AA6E4}">
                <adec:decorative xmlns:adec="http://schemas.microsoft.com/office/drawing/2017/decorative" val="1"/>
              </a:ext>
            </a:extLst>
          </p:cNvPr>
          <p:cNvSpPr>
            <a:spLocks noGrp="1"/>
          </p:cNvSpPr>
          <p:nvPr>
            <p:ph type="pic" sz="quarter" idx="11" hasCustomPrompt="1"/>
          </p:nvPr>
        </p:nvSpPr>
        <p:spPr>
          <a:xfrm>
            <a:off x="454930" y="0"/>
            <a:ext cx="8386763" cy="5948363"/>
          </a:xfrm>
          <a:custGeom>
            <a:avLst/>
            <a:gdLst>
              <a:gd name="connsiteX0" fmla="*/ 0 w 8386763"/>
              <a:gd name="connsiteY0" fmla="*/ 0 h 5948363"/>
              <a:gd name="connsiteX1" fmla="*/ 8386763 w 8386763"/>
              <a:gd name="connsiteY1" fmla="*/ 0 h 5948363"/>
              <a:gd name="connsiteX2" fmla="*/ 8386763 w 8386763"/>
              <a:gd name="connsiteY2" fmla="*/ 4798847 h 5948363"/>
              <a:gd name="connsiteX3" fmla="*/ 7237247 w 8386763"/>
              <a:gd name="connsiteY3" fmla="*/ 5948363 h 5948363"/>
              <a:gd name="connsiteX4" fmla="*/ 0 w 8386763"/>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6763" h="5948363">
                <a:moveTo>
                  <a:pt x="0" y="0"/>
                </a:moveTo>
                <a:lnTo>
                  <a:pt x="8386763" y="0"/>
                </a:lnTo>
                <a:lnTo>
                  <a:pt x="8386763" y="4798847"/>
                </a:lnTo>
                <a:lnTo>
                  <a:pt x="7237247"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to insert image</a:t>
            </a:r>
          </a:p>
        </p:txBody>
      </p:sp>
    </p:spTree>
    <p:extLst>
      <p:ext uri="{BB962C8B-B14F-4D97-AF65-F5344CB8AC3E}">
        <p14:creationId xmlns:p14="http://schemas.microsoft.com/office/powerpoint/2010/main" val="1606983363"/>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Detailed Layout 1">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D2372C9-E215-1003-F25D-B5AE1F568920}"/>
              </a:ext>
            </a:extLst>
          </p:cNvPr>
          <p:cNvSpPr>
            <a:spLocks noGrp="1"/>
          </p:cNvSpPr>
          <p:nvPr>
            <p:ph type="title" hasCustomPrompt="1"/>
          </p:nvPr>
        </p:nvSpPr>
        <p:spPr>
          <a:xfrm>
            <a:off x="559292" y="701874"/>
            <a:ext cx="2450237" cy="715669"/>
          </a:xfrm>
        </p:spPr>
        <p:txBody>
          <a:bodyPr/>
          <a:lstStyle>
            <a:lvl1pPr>
              <a:defRPr>
                <a:solidFill>
                  <a:schemeClr val="bg1"/>
                </a:solidFill>
              </a:defRPr>
            </a:lvl1pPr>
          </a:lstStyle>
          <a:p>
            <a:r>
              <a:rPr lang="en-US" dirty="0"/>
              <a:t>Layout template for detailed charts</a:t>
            </a:r>
            <a:endParaRPr lang="en-GB" dirty="0"/>
          </a:p>
        </p:txBody>
      </p:sp>
    </p:spTree>
    <p:extLst>
      <p:ext uri="{BB962C8B-B14F-4D97-AF65-F5344CB8AC3E}">
        <p14:creationId xmlns:p14="http://schemas.microsoft.com/office/powerpoint/2010/main" val="4182156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Cover 1 (White)">
    <p:bg>
      <p:bgPr>
        <a:solidFill>
          <a:schemeClr val="bg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1999" y="1350000"/>
            <a:ext cx="5825925" cy="715669"/>
          </a:xfrm>
        </p:spPr>
        <p:txBody>
          <a:bodyPr/>
          <a:lstStyle>
            <a:lvl1pPr>
              <a:defRPr sz="4800" cap="all" baseline="0">
                <a:solidFill>
                  <a:schemeClr val="tx1"/>
                </a:solidFill>
                <a:latin typeface="+mj-lt"/>
              </a:defRPr>
            </a:lvl1pPr>
          </a:lstStyle>
          <a:p>
            <a:r>
              <a:rPr lang="en-US" dirty="0"/>
              <a:t>CLICK TO EDIT MASTER TITLE STYLE</a:t>
            </a:r>
            <a:endParaRPr lang="en-GB" dirty="0"/>
          </a:p>
        </p:txBody>
      </p:sp>
      <p:sp>
        <p:nvSpPr>
          <p:cNvPr id="5" name="Subtitle">
            <a:extLst>
              <a:ext uri="{FF2B5EF4-FFF2-40B4-BE49-F238E27FC236}">
                <a16:creationId xmlns:a16="http://schemas.microsoft.com/office/drawing/2014/main" id="{8CDCDA0A-C736-B40F-7E80-2D0FC7024AC3}"/>
              </a:ext>
            </a:extLst>
          </p:cNvPr>
          <p:cNvSpPr>
            <a:spLocks noGrp="1"/>
          </p:cNvSpPr>
          <p:nvPr>
            <p:ph type="body" sz="quarter" idx="12" hasCustomPrompt="1"/>
          </p:nvPr>
        </p:nvSpPr>
        <p:spPr>
          <a:xfrm>
            <a:off x="431799" y="3494989"/>
            <a:ext cx="3851275" cy="1274763"/>
          </a:xfrm>
          <a:prstGeom prst="rect">
            <a:avLst/>
          </a:prstGeom>
        </p:spPr>
        <p:txBody>
          <a:bodyPr/>
          <a:lstStyle>
            <a:lvl1pPr>
              <a:defRPr sz="2000">
                <a:solidFill>
                  <a:schemeClr val="tx1"/>
                </a:solidFill>
              </a:defRPr>
            </a:lvl1pPr>
            <a:lvl2pPr marL="0" indent="0">
              <a:buNone/>
              <a:defRPr/>
            </a:lvl2pPr>
          </a:lstStyle>
          <a:p>
            <a:pPr lvl="0"/>
            <a:r>
              <a:rPr lang="en-US" dirty="0"/>
              <a:t>Optional additional information</a:t>
            </a:r>
          </a:p>
        </p:txBody>
      </p:sp>
      <p:sp>
        <p:nvSpPr>
          <p:cNvPr id="7" name="Picture Placeholder">
            <a:extLst>
              <a:ext uri="{FF2B5EF4-FFF2-40B4-BE49-F238E27FC236}">
                <a16:creationId xmlns:a16="http://schemas.microsoft.com/office/drawing/2014/main" id="{67F8163F-D370-5C4C-500A-7D576C590BB1}"/>
              </a:ext>
              <a:ext uri="{C183D7F6-B498-43B3-948B-1728B52AA6E4}">
                <adec:decorative xmlns:adec="http://schemas.microsoft.com/office/drawing/2017/decorative" val="1"/>
              </a:ext>
            </a:extLst>
          </p:cNvPr>
          <p:cNvSpPr>
            <a:spLocks noGrp="1"/>
          </p:cNvSpPr>
          <p:nvPr>
            <p:ph type="pic" sz="quarter" idx="11"/>
          </p:nvPr>
        </p:nvSpPr>
        <p:spPr>
          <a:xfrm>
            <a:off x="1905000" y="0"/>
            <a:ext cx="10300263" cy="6870700"/>
          </a:xfrm>
          <a:custGeom>
            <a:avLst/>
            <a:gdLst>
              <a:gd name="connsiteX0" fmla="*/ 6858000 w 10287001"/>
              <a:gd name="connsiteY0" fmla="*/ 0 h 6858000"/>
              <a:gd name="connsiteX1" fmla="*/ 10287001 w 10287001"/>
              <a:gd name="connsiteY1" fmla="*/ 0 h 6858000"/>
              <a:gd name="connsiteX2" fmla="*/ 10287001 w 10287001"/>
              <a:gd name="connsiteY2" fmla="*/ 3467099 h 6858000"/>
              <a:gd name="connsiteX3" fmla="*/ 6896100 w 10287001"/>
              <a:gd name="connsiteY3" fmla="*/ 6858000 h 6858000"/>
              <a:gd name="connsiteX4" fmla="*/ 0 w 10287001"/>
              <a:gd name="connsiteY4" fmla="*/ 6858000 h 6858000"/>
              <a:gd name="connsiteX0" fmla="*/ 6858000 w 10287001"/>
              <a:gd name="connsiteY0" fmla="*/ 0 h 6858000"/>
              <a:gd name="connsiteX1" fmla="*/ 10287001 w 10287001"/>
              <a:gd name="connsiteY1" fmla="*/ 0 h 6858000"/>
              <a:gd name="connsiteX2" fmla="*/ 10287001 w 10287001"/>
              <a:gd name="connsiteY2" fmla="*/ 3467099 h 6858000"/>
              <a:gd name="connsiteX3" fmla="*/ 8636000 w 10287001"/>
              <a:gd name="connsiteY3" fmla="*/ 5080000 h 6858000"/>
              <a:gd name="connsiteX4" fmla="*/ 6896100 w 10287001"/>
              <a:gd name="connsiteY4" fmla="*/ 6858000 h 6858000"/>
              <a:gd name="connsiteX5" fmla="*/ 0 w 10287001"/>
              <a:gd name="connsiteY5" fmla="*/ 6858000 h 6858000"/>
              <a:gd name="connsiteX6" fmla="*/ 6858000 w 10287001"/>
              <a:gd name="connsiteY6" fmla="*/ 0 h 6858000"/>
              <a:gd name="connsiteX0" fmla="*/ 6858000 w 10287001"/>
              <a:gd name="connsiteY0" fmla="*/ 0 h 6870700"/>
              <a:gd name="connsiteX1" fmla="*/ 10287001 w 10287001"/>
              <a:gd name="connsiteY1" fmla="*/ 0 h 6870700"/>
              <a:gd name="connsiteX2" fmla="*/ 10287001 w 10287001"/>
              <a:gd name="connsiteY2" fmla="*/ 3467099 h 6870700"/>
              <a:gd name="connsiteX3" fmla="*/ 10274300 w 10287001"/>
              <a:gd name="connsiteY3" fmla="*/ 6870700 h 6870700"/>
              <a:gd name="connsiteX4" fmla="*/ 6896100 w 10287001"/>
              <a:gd name="connsiteY4" fmla="*/ 6858000 h 6870700"/>
              <a:gd name="connsiteX5" fmla="*/ 0 w 10287001"/>
              <a:gd name="connsiteY5" fmla="*/ 6858000 h 6870700"/>
              <a:gd name="connsiteX6" fmla="*/ 6858000 w 10287001"/>
              <a:gd name="connsiteY6" fmla="*/ 0 h 6870700"/>
              <a:gd name="connsiteX0" fmla="*/ 6858000 w 10300263"/>
              <a:gd name="connsiteY0" fmla="*/ 0 h 6870700"/>
              <a:gd name="connsiteX1" fmla="*/ 10287001 w 10300263"/>
              <a:gd name="connsiteY1" fmla="*/ 0 h 6870700"/>
              <a:gd name="connsiteX2" fmla="*/ 10287001 w 10300263"/>
              <a:gd name="connsiteY2" fmla="*/ 3467099 h 6870700"/>
              <a:gd name="connsiteX3" fmla="*/ 10299700 w 10300263"/>
              <a:gd name="connsiteY3" fmla="*/ 6870700 h 6870700"/>
              <a:gd name="connsiteX4" fmla="*/ 6896100 w 10300263"/>
              <a:gd name="connsiteY4" fmla="*/ 6858000 h 6870700"/>
              <a:gd name="connsiteX5" fmla="*/ 0 w 10300263"/>
              <a:gd name="connsiteY5" fmla="*/ 6858000 h 6870700"/>
              <a:gd name="connsiteX6" fmla="*/ 6858000 w 10300263"/>
              <a:gd name="connsiteY6" fmla="*/ 0 h 687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00263" h="6870700">
                <a:moveTo>
                  <a:pt x="6858000" y="0"/>
                </a:moveTo>
                <a:lnTo>
                  <a:pt x="10287001" y="0"/>
                </a:lnTo>
                <a:lnTo>
                  <a:pt x="10287001" y="3467099"/>
                </a:lnTo>
                <a:cubicBezTo>
                  <a:pt x="10282767" y="4601633"/>
                  <a:pt x="10303934" y="5736166"/>
                  <a:pt x="10299700" y="6870700"/>
                </a:cubicBezTo>
                <a:lnTo>
                  <a:pt x="6896100" y="6858000"/>
                </a:lnTo>
                <a:lnTo>
                  <a:pt x="0" y="6858000"/>
                </a:lnTo>
                <a:lnTo>
                  <a:pt x="6858000" y="0"/>
                </a:lnTo>
                <a:close/>
              </a:path>
            </a:pathLst>
          </a:custGeom>
          <a:pattFill prst="dkUpDiag">
            <a:fgClr>
              <a:schemeClr val="bg1">
                <a:lumMod val="85000"/>
              </a:schemeClr>
            </a:fgClr>
            <a:bgClr>
              <a:schemeClr val="bg1"/>
            </a:bgClr>
          </a:pattFill>
        </p:spPr>
        <p:txBody>
          <a:bodyPr vert="horz" wrap="square" lIns="0" tIns="0" rIns="0" bIns="0" rtlCol="0">
            <a:noAutofit/>
          </a:bodyPr>
          <a:lstStyle>
            <a:lvl1pPr>
              <a:defRPr lang="en-GB"/>
            </a:lvl1pPr>
          </a:lstStyle>
          <a:p>
            <a:pPr lvl="0"/>
            <a:r>
              <a:rPr lang="it-IT"/>
              <a:t>Fare clic sull'icona per inserire un'immagine</a:t>
            </a:r>
            <a:endParaRPr lang="en-GB" dirty="0"/>
          </a:p>
        </p:txBody>
      </p:sp>
      <p:sp>
        <p:nvSpPr>
          <p:cNvPr id="3" name="Classification">
            <a:extLst>
              <a:ext uri="{FF2B5EF4-FFF2-40B4-BE49-F238E27FC236}">
                <a16:creationId xmlns:a16="http://schemas.microsoft.com/office/drawing/2014/main" id="{268034F8-D9C2-8C58-D3F0-75FD7B94D914}"/>
              </a:ext>
              <a:ext uri="{C183D7F6-B498-43B3-948B-1728B52AA6E4}">
                <adec:decorative xmlns:adec="http://schemas.microsoft.com/office/drawing/2017/decorative" val="1"/>
              </a:ext>
            </a:extLst>
          </p:cNvPr>
          <p:cNvSpPr txBox="1">
            <a:spLocks/>
          </p:cNvSpPr>
          <p:nvPr/>
        </p:nvSpPr>
        <p:spPr>
          <a:xfrm>
            <a:off x="440938" y="6374219"/>
            <a:ext cx="154026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tx1"/>
                </a:solidFill>
                <a:effectLst/>
              </a:rPr>
              <a:t>© Ipsos | Il ruolo di Fondazione LGH nel territorio lombardo</a:t>
            </a:r>
            <a:endParaRPr lang="en-GB" sz="800" dirty="0">
              <a:solidFill>
                <a:schemeClr val="tx1"/>
              </a:solidFill>
              <a:effectLst/>
            </a:endParaRPr>
          </a:p>
        </p:txBody>
      </p:sp>
    </p:spTree>
    <p:extLst>
      <p:ext uri="{BB962C8B-B14F-4D97-AF65-F5344CB8AC3E}">
        <p14:creationId xmlns:p14="http://schemas.microsoft.com/office/powerpoint/2010/main" val="3959379361"/>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Detailed layout tex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D2372C9-E215-1003-F25D-B5AE1F568920}"/>
              </a:ext>
            </a:extLst>
          </p:cNvPr>
          <p:cNvSpPr>
            <a:spLocks noGrp="1"/>
          </p:cNvSpPr>
          <p:nvPr>
            <p:ph type="title" hasCustomPrompt="1"/>
          </p:nvPr>
        </p:nvSpPr>
        <p:spPr>
          <a:xfrm>
            <a:off x="558000" y="701874"/>
            <a:ext cx="2451600" cy="715669"/>
          </a:xfrm>
        </p:spPr>
        <p:txBody>
          <a:bodyPr/>
          <a:lstStyle>
            <a:lvl1pPr>
              <a:defRPr>
                <a:solidFill>
                  <a:schemeClr val="bg1"/>
                </a:solidFill>
              </a:defRPr>
            </a:lvl1pPr>
          </a:lstStyle>
          <a:p>
            <a:r>
              <a:rPr lang="en-US" dirty="0"/>
              <a:t>Layout template for detailed charts</a:t>
            </a:r>
            <a:endParaRPr lang="en-GB" dirty="0"/>
          </a:p>
        </p:txBody>
      </p:sp>
      <p:sp>
        <p:nvSpPr>
          <p:cNvPr id="3" name="Placeholder">
            <a:extLst>
              <a:ext uri="{FF2B5EF4-FFF2-40B4-BE49-F238E27FC236}">
                <a16:creationId xmlns:a16="http://schemas.microsoft.com/office/drawing/2014/main" id="{98D0F1BA-16E4-EAD4-97CD-9005E8F027D2}"/>
              </a:ext>
            </a:extLst>
          </p:cNvPr>
          <p:cNvSpPr>
            <a:spLocks noGrp="1"/>
          </p:cNvSpPr>
          <p:nvPr>
            <p:ph type="body" sz="quarter" idx="10" hasCustomPrompt="1"/>
          </p:nvPr>
        </p:nvSpPr>
        <p:spPr>
          <a:xfrm>
            <a:off x="3355975" y="701675"/>
            <a:ext cx="8393113" cy="4959350"/>
          </a:xfrm>
          <a:prstGeom prst="rect">
            <a:avLst/>
          </a:prstGeom>
        </p:spPr>
        <p:txBody>
          <a:bodyPr numCol="3" spcCol="288000"/>
          <a:lstStyle>
            <a:lvl1pPr>
              <a:lnSpc>
                <a:spcPct val="120000"/>
              </a:lnSpc>
              <a:spcBef>
                <a:spcPts val="400"/>
              </a:spcBef>
              <a:spcAft>
                <a:spcPts val="400"/>
              </a:spcAft>
              <a:defRPr/>
            </a:lvl1pPr>
            <a:lvl2pPr marL="180975" indent="-180975">
              <a:lnSpc>
                <a:spcPct val="120000"/>
              </a:lnSpc>
              <a:spcBef>
                <a:spcPts val="400"/>
              </a:spcBef>
              <a:spcAft>
                <a:spcPts val="400"/>
              </a:spcAft>
              <a:defRPr lang="en-US" sz="1200" kern="1200" dirty="0">
                <a:solidFill>
                  <a:schemeClr val="tx1"/>
                </a:solidFill>
                <a:latin typeface="+mn-lt"/>
                <a:ea typeface="+mn-ea"/>
                <a:cs typeface="+mn-cs"/>
              </a:defRPr>
            </a:lvl2pPr>
            <a:lvl3pPr>
              <a:lnSpc>
                <a:spcPct val="120000"/>
              </a:lnSpc>
              <a:spcBef>
                <a:spcPts val="400"/>
              </a:spcBef>
              <a:spcAft>
                <a:spcPts val="400"/>
              </a:spcAft>
              <a:defRPr/>
            </a:lvl3pPr>
            <a:lvl4pPr>
              <a:lnSpc>
                <a:spcPct val="120000"/>
              </a:lnSpc>
              <a:spcBef>
                <a:spcPts val="400"/>
              </a:spcBef>
              <a:spcAft>
                <a:spcPts val="400"/>
              </a:spcAft>
              <a:defRPr sz="1200"/>
            </a:lvl4pPr>
            <a:lvl5pPr>
              <a:lnSpc>
                <a:spcPct val="120000"/>
              </a:lnSpc>
              <a:spcBef>
                <a:spcPts val="400"/>
              </a:spcBef>
              <a:spcAft>
                <a:spcPts val="400"/>
              </a:spcAft>
              <a:defRPr sz="1200"/>
            </a:lvl5pPr>
          </a:lstStyle>
          <a:p>
            <a:pPr lvl="0"/>
            <a:r>
              <a:rPr lang="en-US" dirty="0"/>
              <a:t>Three column continuous text box</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US" dirty="0"/>
              <a:t>Second level</a:t>
            </a:r>
          </a:p>
          <a:p>
            <a:pPr lvl="2"/>
            <a:r>
              <a:rPr lang="en-US" dirty="0"/>
              <a:t>Third level</a:t>
            </a:r>
          </a:p>
        </p:txBody>
      </p:sp>
    </p:spTree>
    <p:extLst>
      <p:ext uri="{BB962C8B-B14F-4D97-AF65-F5344CB8AC3E}">
        <p14:creationId xmlns:p14="http://schemas.microsoft.com/office/powerpoint/2010/main" val="14422024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Image strip with text">
    <p:bg>
      <p:bgPr>
        <a:solidFill>
          <a:schemeClr val="bg1"/>
        </a:solidFill>
        <a:effectLst/>
      </p:bgPr>
    </p:bg>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4C05822E-F8EF-0B26-EE8C-294CF585952F}"/>
              </a:ext>
            </a:extLst>
          </p:cNvPr>
          <p:cNvSpPr>
            <a:spLocks noGrp="1"/>
          </p:cNvSpPr>
          <p:nvPr>
            <p:ph type="title"/>
          </p:nvPr>
        </p:nvSpPr>
        <p:spPr>
          <a:xfrm>
            <a:off x="449263" y="701874"/>
            <a:ext cx="7051812" cy="715669"/>
          </a:xfrm>
        </p:spPr>
        <p:txBody>
          <a:bodyPr/>
          <a:lstStyle/>
          <a:p>
            <a:r>
              <a:rPr lang="it-IT"/>
              <a:t>Fare clic per modificare lo stile del titolo dello schema</a:t>
            </a:r>
            <a:endParaRPr lang="en-GB" dirty="0"/>
          </a:p>
        </p:txBody>
      </p:sp>
      <p:sp>
        <p:nvSpPr>
          <p:cNvPr id="5" name="Placeholder">
            <a:extLst>
              <a:ext uri="{FF2B5EF4-FFF2-40B4-BE49-F238E27FC236}">
                <a16:creationId xmlns:a16="http://schemas.microsoft.com/office/drawing/2014/main" id="{65EFF5B5-9A6C-6AFB-ABBA-564B4F8855CF}"/>
              </a:ext>
            </a:extLst>
          </p:cNvPr>
          <p:cNvSpPr>
            <a:spLocks noGrp="1"/>
          </p:cNvSpPr>
          <p:nvPr>
            <p:ph type="body" sz="quarter" idx="11"/>
          </p:nvPr>
        </p:nvSpPr>
        <p:spPr>
          <a:xfrm>
            <a:off x="449263" y="1809749"/>
            <a:ext cx="5499100" cy="4138613"/>
          </a:xfrm>
          <a:prstGeom prst="rect">
            <a:avLst/>
          </a:prstGeom>
        </p:spPr>
        <p:txBody>
          <a:bodyPr numCol="2" spcCol="288000"/>
          <a:lstStyle>
            <a:lvl1pPr marL="0" indent="0">
              <a:lnSpc>
                <a:spcPct val="115000"/>
              </a:lnSpc>
              <a:spcBef>
                <a:spcPts val="400"/>
              </a:spcBef>
              <a:spcAft>
                <a:spcPts val="400"/>
              </a:spcAft>
              <a:buFont typeface="Wingdings 2" panose="05020102010507070707" pitchFamily="18" charset="2"/>
              <a:buNone/>
              <a:defRPr sz="1200"/>
            </a:lvl1pPr>
            <a:lvl2pPr marL="180975" indent="-180975">
              <a:lnSpc>
                <a:spcPct val="115000"/>
              </a:lnSpc>
              <a:spcBef>
                <a:spcPts val="400"/>
              </a:spcBef>
              <a:spcAft>
                <a:spcPts val="400"/>
              </a:spcAft>
              <a:defRPr lang="en-US" sz="1200" kern="1200" dirty="0">
                <a:solidFill>
                  <a:schemeClr val="tx1"/>
                </a:solidFill>
                <a:latin typeface="+mn-lt"/>
                <a:ea typeface="+mn-ea"/>
                <a:cs typeface="+mn-cs"/>
              </a:defRPr>
            </a:lvl2pPr>
            <a:lvl3pPr>
              <a:lnSpc>
                <a:spcPct val="115000"/>
              </a:lnSpc>
              <a:spcBef>
                <a:spcPts val="400"/>
              </a:spcBef>
              <a:spcAft>
                <a:spcPts val="400"/>
              </a:spcAft>
              <a:defRPr sz="1200"/>
            </a:lvl3pPr>
            <a:lvl4pPr>
              <a:lnSpc>
                <a:spcPct val="120000"/>
              </a:lnSpc>
              <a:spcBef>
                <a:spcPts val="400"/>
              </a:spcBef>
              <a:spcAft>
                <a:spcPts val="400"/>
              </a:spcAft>
              <a:defRPr sz="1200"/>
            </a:lvl4pPr>
            <a:lvl5pPr>
              <a:lnSpc>
                <a:spcPct val="120000"/>
              </a:lnSpc>
              <a:spcBef>
                <a:spcPts val="400"/>
              </a:spcBef>
              <a:spcAft>
                <a:spcPts val="400"/>
              </a:spcAft>
              <a:defRPr sz="1200"/>
            </a:lvl5pPr>
          </a:lstStyle>
          <a:p>
            <a:pPr lvl="0"/>
            <a:r>
              <a:rPr lang="it-IT"/>
              <a:t>Fare clic per modificare gli stili del testo dello schema</a:t>
            </a:r>
          </a:p>
          <a:p>
            <a:pPr lvl="1"/>
            <a:r>
              <a:rPr lang="it-IT"/>
              <a:t>Secondo livello</a:t>
            </a:r>
          </a:p>
          <a:p>
            <a:pPr lvl="2"/>
            <a:r>
              <a:rPr lang="it-IT"/>
              <a:t>Terzo livello</a:t>
            </a:r>
          </a:p>
        </p:txBody>
      </p:sp>
      <p:sp>
        <p:nvSpPr>
          <p:cNvPr id="16" name="Picture Placeholder">
            <a:extLst>
              <a:ext uri="{FF2B5EF4-FFF2-40B4-BE49-F238E27FC236}">
                <a16:creationId xmlns:a16="http://schemas.microsoft.com/office/drawing/2014/main" id="{1F1C54D2-D2EE-04BE-5F32-CEBA48FF0D37}"/>
              </a:ext>
              <a:ext uri="{C183D7F6-B498-43B3-948B-1728B52AA6E4}">
                <adec:decorative xmlns:adec="http://schemas.microsoft.com/office/drawing/2017/decorative" val="1"/>
              </a:ext>
            </a:extLst>
          </p:cNvPr>
          <p:cNvSpPr>
            <a:spLocks noGrp="1"/>
          </p:cNvSpPr>
          <p:nvPr>
            <p:ph type="pic" sz="quarter" idx="10"/>
          </p:nvPr>
        </p:nvSpPr>
        <p:spPr>
          <a:xfrm>
            <a:off x="3600450" y="1"/>
            <a:ext cx="8591550" cy="6858000"/>
          </a:xfrm>
          <a:custGeom>
            <a:avLst/>
            <a:gdLst>
              <a:gd name="connsiteX0" fmla="*/ 6857996 w 8591550"/>
              <a:gd name="connsiteY0" fmla="*/ 0 h 6858000"/>
              <a:gd name="connsiteX1" fmla="*/ 8591550 w 8591550"/>
              <a:gd name="connsiteY1" fmla="*/ 0 h 6858000"/>
              <a:gd name="connsiteX2" fmla="*/ 8591550 w 8591550"/>
              <a:gd name="connsiteY2" fmla="*/ 3852860 h 6858000"/>
              <a:gd name="connsiteX3" fmla="*/ 5586410 w 8591550"/>
              <a:gd name="connsiteY3" fmla="*/ 6858000 h 6858000"/>
              <a:gd name="connsiteX4" fmla="*/ 0 w 8591550"/>
              <a:gd name="connsiteY4" fmla="*/ 6858000 h 6858000"/>
              <a:gd name="connsiteX5" fmla="*/ 0 w 8591550"/>
              <a:gd name="connsiteY5" fmla="*/ 685799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91550" h="6858000">
                <a:moveTo>
                  <a:pt x="6857996" y="0"/>
                </a:moveTo>
                <a:lnTo>
                  <a:pt x="8591550" y="0"/>
                </a:lnTo>
                <a:lnTo>
                  <a:pt x="8591550" y="3852860"/>
                </a:lnTo>
                <a:lnTo>
                  <a:pt x="5586410" y="6858000"/>
                </a:lnTo>
                <a:lnTo>
                  <a:pt x="0" y="6858000"/>
                </a:lnTo>
                <a:lnTo>
                  <a:pt x="0" y="6857996"/>
                </a:lnTo>
                <a:close/>
              </a:path>
            </a:pathLst>
          </a:custGeom>
          <a:pattFill prst="dkVert">
            <a:fgClr>
              <a:schemeClr val="bg1">
                <a:lumMod val="85000"/>
              </a:schemeClr>
            </a:fgClr>
            <a:bgClr>
              <a:schemeClr val="bg1"/>
            </a:bgClr>
          </a:pattFill>
        </p:spPr>
        <p:txBody>
          <a:bodyPr vert="horz" wrap="square" lIns="0" tIns="0" rIns="0" bIns="2520000" rtlCol="0" anchor="b">
            <a:noAutofit/>
          </a:bodyPr>
          <a:lstStyle>
            <a:lvl1pPr algn="ctr">
              <a:defRPr lang="en-GB"/>
            </a:lvl1pPr>
          </a:lstStyle>
          <a:p>
            <a:pPr lvl="0"/>
            <a:r>
              <a:rPr lang="it-IT"/>
              <a:t>Fare clic sull'icona per inserire un'immagine</a:t>
            </a:r>
            <a:endParaRPr lang="en-GB" dirty="0"/>
          </a:p>
        </p:txBody>
      </p:sp>
      <p:sp>
        <p:nvSpPr>
          <p:cNvPr id="4" name="Classification">
            <a:extLst>
              <a:ext uri="{FF2B5EF4-FFF2-40B4-BE49-F238E27FC236}">
                <a16:creationId xmlns:a16="http://schemas.microsoft.com/office/drawing/2014/main" id="{2A357368-6911-F108-4C72-BC6BCD6C22E2}"/>
              </a:ext>
              <a:ext uri="{C183D7F6-B498-43B3-948B-1728B52AA6E4}">
                <adec:decorative xmlns:adec="http://schemas.microsoft.com/office/drawing/2017/decorative" val="1"/>
              </a:ext>
            </a:extLst>
          </p:cNvPr>
          <p:cNvSpPr txBox="1">
            <a:spLocks/>
          </p:cNvSpPr>
          <p:nvPr/>
        </p:nvSpPr>
        <p:spPr>
          <a:xfrm>
            <a:off x="440939" y="6374219"/>
            <a:ext cx="1925190"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tx1"/>
                </a:solidFill>
                <a:effectLst/>
              </a:rPr>
              <a:t>© Ipsos | </a:t>
            </a:r>
            <a:r>
              <a:rPr lang="it-IT" sz="800" dirty="0"/>
              <a:t>Il ruolo di Fondazione LGH nel territorio lombardo</a:t>
            </a:r>
            <a:endParaRPr lang="en-GB" sz="800" dirty="0">
              <a:solidFill>
                <a:schemeClr val="tx1"/>
              </a:solidFill>
              <a:effectLst/>
            </a:endParaRPr>
          </a:p>
        </p:txBody>
      </p:sp>
      <p:pic>
        <p:nvPicPr>
          <p:cNvPr id="2" name="Ipsos Logo">
            <a:extLst>
              <a:ext uri="{FF2B5EF4-FFF2-40B4-BE49-F238E27FC236}">
                <a16:creationId xmlns:a16="http://schemas.microsoft.com/office/drawing/2014/main" id="{5736C387-1E30-3967-00C5-67A2D4B1A6FD}"/>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2278706395"/>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am Biographi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4ADF9F4-0984-90BB-D24E-468E60FF06E5}"/>
              </a:ext>
            </a:extLst>
          </p:cNvPr>
          <p:cNvSpPr>
            <a:spLocks noGrp="1"/>
          </p:cNvSpPr>
          <p:nvPr>
            <p:ph type="title" hasCustomPrompt="1"/>
          </p:nvPr>
        </p:nvSpPr>
        <p:spPr/>
        <p:txBody>
          <a:bodyPr/>
          <a:lstStyle>
            <a:lvl1pPr>
              <a:defRPr/>
            </a:lvl1pPr>
          </a:lstStyle>
          <a:p>
            <a:r>
              <a:rPr lang="en-US" dirty="0"/>
              <a:t>Biographies / Team Slide</a:t>
            </a:r>
            <a:endParaRPr lang="en-GB" dirty="0"/>
          </a:p>
        </p:txBody>
      </p:sp>
      <p:sp>
        <p:nvSpPr>
          <p:cNvPr id="16" name="Name 1">
            <a:extLst>
              <a:ext uri="{FF2B5EF4-FFF2-40B4-BE49-F238E27FC236}">
                <a16:creationId xmlns:a16="http://schemas.microsoft.com/office/drawing/2014/main" id="{41154020-330A-4307-8B18-1E1750724F82}"/>
              </a:ext>
            </a:extLst>
          </p:cNvPr>
          <p:cNvSpPr>
            <a:spLocks noGrp="1"/>
          </p:cNvSpPr>
          <p:nvPr>
            <p:ph type="body" sz="quarter" idx="22" hasCustomPrompt="1"/>
          </p:nvPr>
        </p:nvSpPr>
        <p:spPr>
          <a:xfrm>
            <a:off x="442913"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6" name="Picture Placeholder 1">
            <a:extLst>
              <a:ext uri="{FF2B5EF4-FFF2-40B4-BE49-F238E27FC236}">
                <a16:creationId xmlns:a16="http://schemas.microsoft.com/office/drawing/2014/main" id="{1D022528-6EBA-C4A0-BEB6-F9204610C897}"/>
              </a:ext>
              <a:ext uri="{C183D7F6-B498-43B3-948B-1728B52AA6E4}">
                <adec:decorative xmlns:adec="http://schemas.microsoft.com/office/drawing/2017/decorative" val="1"/>
              </a:ext>
            </a:extLst>
          </p:cNvPr>
          <p:cNvSpPr>
            <a:spLocks noGrp="1"/>
          </p:cNvSpPr>
          <p:nvPr>
            <p:ph type="pic" sz="quarter" idx="19"/>
          </p:nvPr>
        </p:nvSpPr>
        <p:spPr>
          <a:xfrm>
            <a:off x="455613" y="232385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15" name="Placeholder 1">
            <a:extLst>
              <a:ext uri="{FF2B5EF4-FFF2-40B4-BE49-F238E27FC236}">
                <a16:creationId xmlns:a16="http://schemas.microsoft.com/office/drawing/2014/main" id="{A81DA3D4-EF88-48E1-A722-44D4D0FA10B6}"/>
              </a:ext>
            </a:extLst>
          </p:cNvPr>
          <p:cNvSpPr>
            <a:spLocks noGrp="1"/>
          </p:cNvSpPr>
          <p:nvPr>
            <p:ph type="body" sz="quarter" idx="23" hasCustomPrompt="1"/>
          </p:nvPr>
        </p:nvSpPr>
        <p:spPr>
          <a:xfrm>
            <a:off x="442913"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0" name="Name 2">
            <a:extLst>
              <a:ext uri="{FF2B5EF4-FFF2-40B4-BE49-F238E27FC236}">
                <a16:creationId xmlns:a16="http://schemas.microsoft.com/office/drawing/2014/main" id="{71613F17-97E2-4491-9EF3-F01FFDE6E863}"/>
              </a:ext>
            </a:extLst>
          </p:cNvPr>
          <p:cNvSpPr>
            <a:spLocks noGrp="1"/>
          </p:cNvSpPr>
          <p:nvPr>
            <p:ph type="body" sz="quarter" idx="25" hasCustomPrompt="1"/>
          </p:nvPr>
        </p:nvSpPr>
        <p:spPr>
          <a:xfrm>
            <a:off x="2379122"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7" name="Picture Placeholder 2">
            <a:extLst>
              <a:ext uri="{FF2B5EF4-FFF2-40B4-BE49-F238E27FC236}">
                <a16:creationId xmlns:a16="http://schemas.microsoft.com/office/drawing/2014/main" id="{BCAD9EA5-E736-4B69-C6BA-B70AA49A3DC7}"/>
              </a:ext>
              <a:ext uri="{C183D7F6-B498-43B3-948B-1728B52AA6E4}">
                <adec:decorative xmlns:adec="http://schemas.microsoft.com/office/drawing/2017/decorative" val="1"/>
              </a:ext>
            </a:extLst>
          </p:cNvPr>
          <p:cNvSpPr>
            <a:spLocks noGrp="1"/>
          </p:cNvSpPr>
          <p:nvPr>
            <p:ph type="pic" sz="quarter" idx="39"/>
          </p:nvPr>
        </p:nvSpPr>
        <p:spPr>
          <a:xfrm>
            <a:off x="2390052"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1" name="Placeholder 2">
            <a:extLst>
              <a:ext uri="{FF2B5EF4-FFF2-40B4-BE49-F238E27FC236}">
                <a16:creationId xmlns:a16="http://schemas.microsoft.com/office/drawing/2014/main" id="{6F22912B-7D36-4077-8BFB-FDA6B7BA0EA9}"/>
              </a:ext>
            </a:extLst>
          </p:cNvPr>
          <p:cNvSpPr>
            <a:spLocks noGrp="1"/>
          </p:cNvSpPr>
          <p:nvPr>
            <p:ph type="body" sz="quarter" idx="26" hasCustomPrompt="1"/>
          </p:nvPr>
        </p:nvSpPr>
        <p:spPr>
          <a:xfrm>
            <a:off x="2379892"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4" name="Name 3">
            <a:extLst>
              <a:ext uri="{FF2B5EF4-FFF2-40B4-BE49-F238E27FC236}">
                <a16:creationId xmlns:a16="http://schemas.microsoft.com/office/drawing/2014/main" id="{4ACD92D7-D8E5-4F1B-8FF3-A92BC817BD5B}"/>
              </a:ext>
            </a:extLst>
          </p:cNvPr>
          <p:cNvSpPr>
            <a:spLocks noGrp="1"/>
          </p:cNvSpPr>
          <p:nvPr>
            <p:ph type="body" sz="quarter" idx="28" hasCustomPrompt="1"/>
          </p:nvPr>
        </p:nvSpPr>
        <p:spPr>
          <a:xfrm>
            <a:off x="4315331"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8" name="Picture Placeholder 3">
            <a:extLst>
              <a:ext uri="{FF2B5EF4-FFF2-40B4-BE49-F238E27FC236}">
                <a16:creationId xmlns:a16="http://schemas.microsoft.com/office/drawing/2014/main" id="{357D52C6-2870-E30F-D4E4-6FE20FD88ED3}"/>
              </a:ext>
              <a:ext uri="{C183D7F6-B498-43B3-948B-1728B52AA6E4}">
                <adec:decorative xmlns:adec="http://schemas.microsoft.com/office/drawing/2017/decorative" val="1"/>
              </a:ext>
            </a:extLst>
          </p:cNvPr>
          <p:cNvSpPr>
            <a:spLocks noGrp="1"/>
          </p:cNvSpPr>
          <p:nvPr>
            <p:ph type="pic" sz="quarter" idx="40"/>
          </p:nvPr>
        </p:nvSpPr>
        <p:spPr>
          <a:xfrm>
            <a:off x="4324491"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5" name="Placeholder 3">
            <a:extLst>
              <a:ext uri="{FF2B5EF4-FFF2-40B4-BE49-F238E27FC236}">
                <a16:creationId xmlns:a16="http://schemas.microsoft.com/office/drawing/2014/main" id="{459EAA34-4CBD-4836-8FB9-E4972A4D4702}"/>
              </a:ext>
            </a:extLst>
          </p:cNvPr>
          <p:cNvSpPr>
            <a:spLocks noGrp="1"/>
          </p:cNvSpPr>
          <p:nvPr>
            <p:ph type="body" sz="quarter" idx="29" hasCustomPrompt="1"/>
          </p:nvPr>
        </p:nvSpPr>
        <p:spPr>
          <a:xfrm>
            <a:off x="4316871"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7" name="Name 4">
            <a:extLst>
              <a:ext uri="{FF2B5EF4-FFF2-40B4-BE49-F238E27FC236}">
                <a16:creationId xmlns:a16="http://schemas.microsoft.com/office/drawing/2014/main" id="{95119930-DF3D-4F95-9821-DD803BEC06B8}"/>
              </a:ext>
            </a:extLst>
          </p:cNvPr>
          <p:cNvSpPr>
            <a:spLocks noGrp="1"/>
          </p:cNvSpPr>
          <p:nvPr>
            <p:ph type="body" sz="quarter" idx="31" hasCustomPrompt="1"/>
          </p:nvPr>
        </p:nvSpPr>
        <p:spPr>
          <a:xfrm>
            <a:off x="6251540" y="1748727"/>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9" name="Picture Placeholder 4">
            <a:extLst>
              <a:ext uri="{FF2B5EF4-FFF2-40B4-BE49-F238E27FC236}">
                <a16:creationId xmlns:a16="http://schemas.microsoft.com/office/drawing/2014/main" id="{074A36C6-E21E-40D7-90B6-E4EE4ED33126}"/>
              </a:ext>
              <a:ext uri="{C183D7F6-B498-43B3-948B-1728B52AA6E4}">
                <adec:decorative xmlns:adec="http://schemas.microsoft.com/office/drawing/2017/decorative" val="1"/>
              </a:ext>
            </a:extLst>
          </p:cNvPr>
          <p:cNvSpPr>
            <a:spLocks noGrp="1"/>
          </p:cNvSpPr>
          <p:nvPr>
            <p:ph type="pic" sz="quarter" idx="41"/>
          </p:nvPr>
        </p:nvSpPr>
        <p:spPr>
          <a:xfrm>
            <a:off x="6258930"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8" name="Placeholder 4">
            <a:extLst>
              <a:ext uri="{FF2B5EF4-FFF2-40B4-BE49-F238E27FC236}">
                <a16:creationId xmlns:a16="http://schemas.microsoft.com/office/drawing/2014/main" id="{F1EC47F3-3364-4097-9549-A48AAC2F5219}"/>
              </a:ext>
            </a:extLst>
          </p:cNvPr>
          <p:cNvSpPr>
            <a:spLocks noGrp="1"/>
          </p:cNvSpPr>
          <p:nvPr>
            <p:ph type="body" sz="quarter" idx="32" hasCustomPrompt="1"/>
          </p:nvPr>
        </p:nvSpPr>
        <p:spPr>
          <a:xfrm>
            <a:off x="6253850" y="4058000"/>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30" name="Name 5">
            <a:extLst>
              <a:ext uri="{FF2B5EF4-FFF2-40B4-BE49-F238E27FC236}">
                <a16:creationId xmlns:a16="http://schemas.microsoft.com/office/drawing/2014/main" id="{8BC3BB59-8297-4139-8EEB-7AA6A362059C}"/>
              </a:ext>
            </a:extLst>
          </p:cNvPr>
          <p:cNvSpPr>
            <a:spLocks noGrp="1"/>
          </p:cNvSpPr>
          <p:nvPr>
            <p:ph type="body" sz="quarter" idx="34" hasCustomPrompt="1"/>
          </p:nvPr>
        </p:nvSpPr>
        <p:spPr>
          <a:xfrm>
            <a:off x="8187749" y="1748727"/>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19" name="Picture Placeholder 5">
            <a:extLst>
              <a:ext uri="{FF2B5EF4-FFF2-40B4-BE49-F238E27FC236}">
                <a16:creationId xmlns:a16="http://schemas.microsoft.com/office/drawing/2014/main" id="{F63214CF-5EA4-B6FC-063D-D3496667EF2D}"/>
              </a:ext>
              <a:ext uri="{C183D7F6-B498-43B3-948B-1728B52AA6E4}">
                <adec:decorative xmlns:adec="http://schemas.microsoft.com/office/drawing/2017/decorative" val="1"/>
              </a:ext>
            </a:extLst>
          </p:cNvPr>
          <p:cNvSpPr>
            <a:spLocks noGrp="1"/>
          </p:cNvSpPr>
          <p:nvPr>
            <p:ph type="pic" sz="quarter" idx="42"/>
          </p:nvPr>
        </p:nvSpPr>
        <p:spPr>
          <a:xfrm>
            <a:off x="8193369"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31" name="Placeholder 5">
            <a:extLst>
              <a:ext uri="{FF2B5EF4-FFF2-40B4-BE49-F238E27FC236}">
                <a16:creationId xmlns:a16="http://schemas.microsoft.com/office/drawing/2014/main" id="{3539E75B-AA24-4E49-B21A-8AAB8E62C410}"/>
              </a:ext>
            </a:extLst>
          </p:cNvPr>
          <p:cNvSpPr>
            <a:spLocks noGrp="1"/>
          </p:cNvSpPr>
          <p:nvPr>
            <p:ph type="body" sz="quarter" idx="35" hasCustomPrompt="1"/>
          </p:nvPr>
        </p:nvSpPr>
        <p:spPr>
          <a:xfrm>
            <a:off x="8190829" y="4058000"/>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33" name="Name 6">
            <a:extLst>
              <a:ext uri="{FF2B5EF4-FFF2-40B4-BE49-F238E27FC236}">
                <a16:creationId xmlns:a16="http://schemas.microsoft.com/office/drawing/2014/main" id="{3F21806D-0731-464D-A660-3F50C5CAF670}"/>
              </a:ext>
            </a:extLst>
          </p:cNvPr>
          <p:cNvSpPr>
            <a:spLocks noGrp="1"/>
          </p:cNvSpPr>
          <p:nvPr>
            <p:ph type="body" sz="quarter" idx="37" hasCustomPrompt="1"/>
          </p:nvPr>
        </p:nvSpPr>
        <p:spPr>
          <a:xfrm>
            <a:off x="10123957" y="1735212"/>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23" name="Picture Placeholder 6">
            <a:extLst>
              <a:ext uri="{FF2B5EF4-FFF2-40B4-BE49-F238E27FC236}">
                <a16:creationId xmlns:a16="http://schemas.microsoft.com/office/drawing/2014/main" id="{95C42D8A-99F6-7643-7FD4-13CD14652A53}"/>
              </a:ext>
              <a:ext uri="{C183D7F6-B498-43B3-948B-1728B52AA6E4}">
                <adec:decorative xmlns:adec="http://schemas.microsoft.com/office/drawing/2017/decorative" val="1"/>
              </a:ext>
            </a:extLst>
          </p:cNvPr>
          <p:cNvSpPr>
            <a:spLocks noGrp="1"/>
          </p:cNvSpPr>
          <p:nvPr>
            <p:ph type="pic" sz="quarter" idx="43"/>
          </p:nvPr>
        </p:nvSpPr>
        <p:spPr>
          <a:xfrm>
            <a:off x="10127809"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34" name="Placeholder 6">
            <a:extLst>
              <a:ext uri="{FF2B5EF4-FFF2-40B4-BE49-F238E27FC236}">
                <a16:creationId xmlns:a16="http://schemas.microsoft.com/office/drawing/2014/main" id="{E534BACD-3BA5-4149-ABE3-6C66E16EC23C}"/>
              </a:ext>
            </a:extLst>
          </p:cNvPr>
          <p:cNvSpPr>
            <a:spLocks noGrp="1"/>
          </p:cNvSpPr>
          <p:nvPr>
            <p:ph type="body" sz="quarter" idx="38" hasCustomPrompt="1"/>
          </p:nvPr>
        </p:nvSpPr>
        <p:spPr>
          <a:xfrm>
            <a:off x="10127809" y="4044485"/>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Tree>
    <p:extLst>
      <p:ext uri="{BB962C8B-B14F-4D97-AF65-F5344CB8AC3E}">
        <p14:creationId xmlns:p14="http://schemas.microsoft.com/office/powerpoint/2010/main" val="304287785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Quote/Statement slide">
    <p:bg>
      <p:bgPr>
        <a:solidFill>
          <a:schemeClr val="tx2"/>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024DFEA-2014-1751-E480-8A66CDCDA552}"/>
              </a:ext>
            </a:extLst>
          </p:cNvPr>
          <p:cNvSpPr>
            <a:spLocks noGrp="1"/>
          </p:cNvSpPr>
          <p:nvPr>
            <p:ph type="title" hasCustomPrompt="1"/>
          </p:nvPr>
        </p:nvSpPr>
        <p:spPr>
          <a:xfrm>
            <a:off x="431999" y="1898850"/>
            <a:ext cx="7010201" cy="715669"/>
          </a:xfrm>
        </p:spPr>
        <p:txBody>
          <a:bodyPr/>
          <a:lstStyle>
            <a:lvl1pPr>
              <a:lnSpc>
                <a:spcPct val="100000"/>
              </a:lnSpc>
              <a:defRPr sz="3200" b="1" cap="none" baseline="0">
                <a:solidFill>
                  <a:schemeClr val="tx1"/>
                </a:solidFill>
                <a:latin typeface="+mn-lt"/>
              </a:defRPr>
            </a:lvl1pPr>
          </a:lstStyle>
          <a:p>
            <a:r>
              <a:rPr lang="en-US" dirty="0"/>
              <a:t>Quote or statement here – </a:t>
            </a:r>
            <a:br>
              <a:rPr lang="en-US" dirty="0"/>
            </a:br>
            <a:r>
              <a:rPr lang="en-US" dirty="0"/>
              <a:t>only black text is fully accessible on teal, green or orange</a:t>
            </a:r>
            <a:endParaRPr lang="en-GB" dirty="0"/>
          </a:p>
        </p:txBody>
      </p:sp>
      <p:sp>
        <p:nvSpPr>
          <p:cNvPr id="4" name="Triangle">
            <a:extLst>
              <a:ext uri="{FF2B5EF4-FFF2-40B4-BE49-F238E27FC236}">
                <a16:creationId xmlns:a16="http://schemas.microsoft.com/office/drawing/2014/main" id="{AE7DDF0E-41B4-9738-7FF8-6113726879FE}"/>
              </a:ext>
              <a:ext uri="{C183D7F6-B498-43B3-948B-1728B52AA6E4}">
                <adec:decorative xmlns:adec="http://schemas.microsoft.com/office/drawing/2017/decorative" val="1"/>
              </a:ext>
            </a:extLst>
          </p:cNvPr>
          <p:cNvSpPr/>
          <p:nvPr userDrawn="1"/>
        </p:nvSpPr>
        <p:spPr>
          <a:xfrm rot="16200000">
            <a:off x="9281601" y="3947601"/>
            <a:ext cx="2910399" cy="2910399"/>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12" name="Classification">
            <a:extLst>
              <a:ext uri="{FF2B5EF4-FFF2-40B4-BE49-F238E27FC236}">
                <a16:creationId xmlns:a16="http://schemas.microsoft.com/office/drawing/2014/main" id="{1C5B0F71-0889-8AA3-1424-358FEF2E8AF4}"/>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bg1"/>
                </a:solidFill>
                <a:effectLst/>
              </a:rPr>
              <a:t>© Ipsos | Il ruolo di Fondazione LGH nel territorio lombardo</a:t>
            </a:r>
            <a:endParaRPr lang="en-GB" sz="800" dirty="0">
              <a:solidFill>
                <a:schemeClr val="bg1"/>
              </a:solidFill>
              <a:effectLst/>
            </a:endParaRPr>
          </a:p>
        </p:txBody>
      </p:sp>
      <p:sp>
        <p:nvSpPr>
          <p:cNvPr id="11" name="Slide Number">
            <a:extLst>
              <a:ext uri="{FF2B5EF4-FFF2-40B4-BE49-F238E27FC236}">
                <a16:creationId xmlns:a16="http://schemas.microsoft.com/office/drawing/2014/main" id="{BE4B9BBA-B9E4-5FF2-9CD0-5259512082F0}"/>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5" name="Ipsos Logo">
            <a:extLst>
              <a:ext uri="{FF2B5EF4-FFF2-40B4-BE49-F238E27FC236}">
                <a16:creationId xmlns:a16="http://schemas.microsoft.com/office/drawing/2014/main" id="{C8313A58-2212-9452-4CBE-3D4E7E92AA44}"/>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25688296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Side by side">
    <p:spTree>
      <p:nvGrpSpPr>
        <p:cNvPr id="1" name=""/>
        <p:cNvGrpSpPr/>
        <p:nvPr/>
      </p:nvGrpSpPr>
      <p:grpSpPr>
        <a:xfrm>
          <a:off x="0" y="0"/>
          <a:ext cx="0" cy="0"/>
          <a:chOff x="0" y="0"/>
          <a:chExt cx="0" cy="0"/>
        </a:xfrm>
      </p:grpSpPr>
      <p:sp>
        <p:nvSpPr>
          <p:cNvPr id="7" name="Title" descr="Header">
            <a:extLst>
              <a:ext uri="{FF2B5EF4-FFF2-40B4-BE49-F238E27FC236}">
                <a16:creationId xmlns:a16="http://schemas.microsoft.com/office/drawing/2014/main" id="{B80FCDC1-4ADD-40AF-8A4F-44573B1258DA}"/>
              </a:ext>
            </a:extLst>
          </p:cNvPr>
          <p:cNvSpPr>
            <a:spLocks noGrp="1"/>
          </p:cNvSpPr>
          <p:nvPr>
            <p:ph type="title"/>
          </p:nvPr>
        </p:nvSpPr>
        <p:spPr/>
        <p:txBody>
          <a:bodyPr/>
          <a:lstStyle/>
          <a:p>
            <a:r>
              <a:rPr lang="it-IT"/>
              <a:t>Fare clic per modificare lo stile del titolo dello schema</a:t>
            </a:r>
            <a:endParaRPr lang="en-GB"/>
          </a:p>
        </p:txBody>
      </p:sp>
      <p:sp>
        <p:nvSpPr>
          <p:cNvPr id="3" name="Placeholder 1">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5456880" cy="3861312"/>
          </a:xfrm>
          <a:prstGeom prst="rect">
            <a:avLst/>
          </a:prstGeom>
        </p:spPr>
        <p:txBody>
          <a:bodyPr>
            <a:noAutofit/>
          </a:bodyPr>
          <a:lstStyle>
            <a:lvl1pPr>
              <a:spcBef>
                <a:spcPts val="400"/>
              </a:spcBef>
              <a:defRPr sz="1400">
                <a:solidFill>
                  <a:schemeClr val="tx1"/>
                </a:solidFill>
              </a:defRPr>
            </a:lvl1pPr>
            <a:lvl2pPr marL="180975" indent="-180975">
              <a:spcBef>
                <a:spcPts val="400"/>
              </a:spcBef>
              <a:buSzPct val="110000"/>
              <a:buFont typeface="Arial" panose="020B0604020202020204" pitchFamily="34" charset="0"/>
              <a:buChar char="•"/>
              <a:defRPr sz="1400">
                <a:solidFill>
                  <a:schemeClr val="tx1"/>
                </a:solidFill>
              </a:defRPr>
            </a:lvl2pPr>
            <a:lvl3pPr>
              <a:spcBef>
                <a:spcPts val="400"/>
              </a:spcBef>
              <a:defRPr sz="1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a:t>
            </a:r>
          </a:p>
        </p:txBody>
      </p:sp>
      <p:sp>
        <p:nvSpPr>
          <p:cNvPr id="10" name="Placeholder 2">
            <a:extLst>
              <a:ext uri="{FF2B5EF4-FFF2-40B4-BE49-F238E27FC236}">
                <a16:creationId xmlns:a16="http://schemas.microsoft.com/office/drawing/2014/main" id="{58EBDB8A-A132-411F-B6B9-59DC085B79E1}"/>
              </a:ext>
            </a:extLst>
          </p:cNvPr>
          <p:cNvSpPr>
            <a:spLocks noGrp="1"/>
          </p:cNvSpPr>
          <p:nvPr>
            <p:ph idx="15" hasCustomPrompt="1"/>
          </p:nvPr>
        </p:nvSpPr>
        <p:spPr>
          <a:xfrm>
            <a:off x="6273992" y="1808163"/>
            <a:ext cx="5456880" cy="3861312"/>
          </a:xfrm>
          <a:prstGeom prst="rect">
            <a:avLst/>
          </a:prstGeom>
        </p:spPr>
        <p:txBody>
          <a:bodyPr>
            <a:noAutofit/>
          </a:bodyPr>
          <a:lstStyle>
            <a:lvl1pPr>
              <a:spcBef>
                <a:spcPts val="400"/>
              </a:spcBef>
              <a:defRPr sz="1400">
                <a:solidFill>
                  <a:schemeClr val="tx1"/>
                </a:solidFill>
              </a:defRPr>
            </a:lvl1pPr>
            <a:lvl2pPr marL="180975" indent="-180975">
              <a:spcBef>
                <a:spcPts val="400"/>
              </a:spcBef>
              <a:defRPr lang="en-GB" sz="1400" kern="1200" dirty="0">
                <a:solidFill>
                  <a:schemeClr val="tx1"/>
                </a:solidFill>
                <a:latin typeface="+mn-lt"/>
                <a:ea typeface="+mn-ea"/>
                <a:cs typeface="+mn-cs"/>
              </a:defRPr>
            </a:lvl2pPr>
            <a:lvl3pPr>
              <a:spcBef>
                <a:spcPts val="400"/>
              </a:spcBef>
              <a:defRPr sz="1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3063252715"/>
      </p:ext>
    </p:extLst>
  </p:cSld>
  <p:clrMapOvr>
    <a:masterClrMapping/>
  </p:clrMapOvr>
  <p:extLst>
    <p:ext uri="{DCECCB84-F9BA-43D5-87BE-67443E8EF086}">
      <p15:sldGuideLst xmlns:p15="http://schemas.microsoft.com/office/powerpoint/2012/main">
        <p15:guide id="1" orient="horz" pos="4320">
          <p15:clr>
            <a:srgbClr val="F26B43"/>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Quote style 1">
    <p:bg>
      <p:bgPr>
        <a:gradFill>
          <a:gsLst>
            <a:gs pos="24000">
              <a:schemeClr val="accent1">
                <a:lumMod val="35000"/>
              </a:schemeClr>
            </a:gs>
            <a:gs pos="100000">
              <a:schemeClr val="accent1"/>
            </a:gs>
          </a:gsLst>
          <a:lin ang="13500000" scaled="0"/>
        </a:gradFill>
        <a:effectLst/>
      </p:bgPr>
    </p:bg>
    <p:spTree>
      <p:nvGrpSpPr>
        <p:cNvPr id="1" name=""/>
        <p:cNvGrpSpPr/>
        <p:nvPr/>
      </p:nvGrpSpPr>
      <p:grpSpPr>
        <a:xfrm>
          <a:off x="0" y="0"/>
          <a:ext cx="0" cy="0"/>
          <a:chOff x="0" y="0"/>
          <a:chExt cx="0" cy="0"/>
        </a:xfrm>
      </p:grpSpPr>
      <p:sp>
        <p:nvSpPr>
          <p:cNvPr id="21" name="Quote">
            <a:extLst>
              <a:ext uri="{FF2B5EF4-FFF2-40B4-BE49-F238E27FC236}">
                <a16:creationId xmlns:a16="http://schemas.microsoft.com/office/drawing/2014/main" id="{04EB49EF-74A2-4A31-99CF-80E2BAF35EC6}"/>
              </a:ext>
            </a:extLst>
          </p:cNvPr>
          <p:cNvSpPr>
            <a:spLocks noGrp="1"/>
          </p:cNvSpPr>
          <p:nvPr>
            <p:ph type="body" sz="quarter" idx="15" hasCustomPrompt="1"/>
          </p:nvPr>
        </p:nvSpPr>
        <p:spPr>
          <a:xfrm>
            <a:off x="3008550" y="2313873"/>
            <a:ext cx="7524198" cy="2636591"/>
          </a:xfrm>
          <a:prstGeom prst="rect">
            <a:avLst/>
          </a:prstGeom>
        </p:spPr>
        <p:txBody>
          <a:bodyPr anchor="t">
            <a:normAutofit/>
          </a:bodyPr>
          <a:lstStyle>
            <a:lvl1pPr marL="0" indent="0">
              <a:buNone/>
              <a:defRPr sz="3200">
                <a:solidFill>
                  <a:schemeClr val="bg1"/>
                </a:solidFill>
              </a:defRPr>
            </a:lvl1pPr>
          </a:lstStyle>
          <a:p>
            <a:pPr lvl="0"/>
            <a:r>
              <a:rPr lang="en-GB" dirty="0"/>
              <a:t>Insert your quote here</a:t>
            </a:r>
          </a:p>
        </p:txBody>
      </p:sp>
      <p:sp>
        <p:nvSpPr>
          <p:cNvPr id="5" name="Triangle">
            <a:extLst>
              <a:ext uri="{FF2B5EF4-FFF2-40B4-BE49-F238E27FC236}">
                <a16:creationId xmlns:a16="http://schemas.microsoft.com/office/drawing/2014/main" id="{92369341-2A1C-B6BE-3FEC-A2BEC04F6AA8}"/>
              </a:ext>
              <a:ext uri="{C183D7F6-B498-43B3-948B-1728B52AA6E4}">
                <adec:decorative xmlns:adec="http://schemas.microsoft.com/office/drawing/2017/decorative" val="1"/>
              </a:ext>
            </a:extLst>
          </p:cNvPr>
          <p:cNvSpPr/>
          <p:nvPr userDrawn="1"/>
        </p:nvSpPr>
        <p:spPr bwMode="auto">
          <a:xfrm rot="5400000">
            <a:off x="0" y="0"/>
            <a:ext cx="3124200" cy="3124200"/>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9" name="Classification">
            <a:extLst>
              <a:ext uri="{FF2B5EF4-FFF2-40B4-BE49-F238E27FC236}">
                <a16:creationId xmlns:a16="http://schemas.microsoft.com/office/drawing/2014/main" id="{87AAF9A5-97ED-3121-02DE-E041C61DC066}"/>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bg1"/>
                </a:solidFill>
                <a:effectLst/>
              </a:rPr>
              <a:t>© Ipsos | Il ruolo di Fondazione LGH nel territorio lombardo</a:t>
            </a:r>
            <a:endParaRPr lang="en-GB" sz="800" dirty="0">
              <a:solidFill>
                <a:schemeClr val="bg1"/>
              </a:solidFill>
              <a:effectLst/>
            </a:endParaRPr>
          </a:p>
        </p:txBody>
      </p:sp>
      <p:sp>
        <p:nvSpPr>
          <p:cNvPr id="8" name="Slide Number">
            <a:extLst>
              <a:ext uri="{FF2B5EF4-FFF2-40B4-BE49-F238E27FC236}">
                <a16:creationId xmlns:a16="http://schemas.microsoft.com/office/drawing/2014/main" id="{D37E2842-3D57-CC10-EC4F-9181EFE34C2A}"/>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3" name="Ipsos Logo">
            <a:extLst>
              <a:ext uri="{FF2B5EF4-FFF2-40B4-BE49-F238E27FC236}">
                <a16:creationId xmlns:a16="http://schemas.microsoft.com/office/drawing/2014/main" id="{2B071C74-0F19-EA2F-036E-1B05F328FC73}"/>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4137760289"/>
      </p:ext>
    </p:extLst>
  </p:cSld>
  <p:clrMapOvr>
    <a:masterClrMapping/>
  </p:clrMapOvr>
  <p:extLst>
    <p:ext uri="{DCECCB84-F9BA-43D5-87BE-67443E8EF086}">
      <p15:sldGuideLst xmlns:p15="http://schemas.microsoft.com/office/powerpoint/2012/main">
        <p15:guide id="4" orient="horz" pos="600">
          <p15:clr>
            <a:srgbClr val="F26B43"/>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Quote style 3">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6838E746-8C0D-4144-AC8E-FA9CF117C223}"/>
              </a:ext>
            </a:extLst>
          </p:cNvPr>
          <p:cNvSpPr>
            <a:spLocks noGrp="1"/>
          </p:cNvSpPr>
          <p:nvPr>
            <p:ph type="title" hasCustomPrompt="1"/>
          </p:nvPr>
        </p:nvSpPr>
        <p:spPr bwMode="white">
          <a:xfrm>
            <a:off x="450000" y="811950"/>
            <a:ext cx="5407103" cy="3742438"/>
          </a:xfrm>
        </p:spPr>
        <p:txBody>
          <a:bodyPr anchor="t"/>
          <a:lstStyle>
            <a:lvl1pPr>
              <a:defRPr sz="3600" cap="none" spc="0" baseline="0">
                <a:solidFill>
                  <a:schemeClr val="bg1"/>
                </a:solidFill>
                <a:latin typeface="+mn-lt"/>
              </a:defRPr>
            </a:lvl1pPr>
          </a:lstStyle>
          <a:p>
            <a:r>
              <a:rPr lang="en-GB" dirty="0"/>
              <a:t>Summary text background image (text can be recoloured depending on image colour)</a:t>
            </a:r>
            <a:endParaRPr lang="fr-FR" dirty="0"/>
          </a:p>
        </p:txBody>
      </p:sp>
      <p:sp>
        <p:nvSpPr>
          <p:cNvPr id="4" name="Picture Placeholder">
            <a:extLst>
              <a:ext uri="{FF2B5EF4-FFF2-40B4-BE49-F238E27FC236}">
                <a16:creationId xmlns:a16="http://schemas.microsoft.com/office/drawing/2014/main" id="{A8B69072-8F91-57EB-1C5E-B1807F844055}"/>
              </a:ext>
              <a:ext uri="{C183D7F6-B498-43B3-948B-1728B52AA6E4}">
                <adec:decorative xmlns:adec="http://schemas.microsoft.com/office/drawing/2017/decorative" val="1"/>
              </a:ext>
            </a:extLst>
          </p:cNvPr>
          <p:cNvSpPr>
            <a:spLocks noGrp="1"/>
          </p:cNvSpPr>
          <p:nvPr>
            <p:ph type="pic" sz="quarter" idx="15"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3733800 h 6858000"/>
              <a:gd name="connsiteX3" fmla="*/ 90678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3733800"/>
                </a:lnTo>
                <a:lnTo>
                  <a:pt x="9067800" y="6858000"/>
                </a:lnTo>
                <a:lnTo>
                  <a:pt x="0" y="6858000"/>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icon in centre to add image</a:t>
            </a:r>
            <a:br>
              <a:rPr lang="en-GB" dirty="0"/>
            </a:br>
            <a:r>
              <a:rPr lang="en-GB" dirty="0"/>
              <a:t>Send image to back so elements show on the page</a:t>
            </a:r>
          </a:p>
          <a:p>
            <a:pPr lvl="0" algn="ctr"/>
            <a:endParaRPr lang="en-GB" dirty="0"/>
          </a:p>
          <a:p>
            <a:pPr lvl="0" algn="ctr"/>
            <a:endParaRPr lang="en-GB" dirty="0"/>
          </a:p>
          <a:p>
            <a:pPr lvl="0" algn="ctr"/>
            <a:endParaRPr lang="en-GB" dirty="0"/>
          </a:p>
        </p:txBody>
      </p:sp>
      <p:pic>
        <p:nvPicPr>
          <p:cNvPr id="6" name="Ipsos Logo">
            <a:extLst>
              <a:ext uri="{FF2B5EF4-FFF2-40B4-BE49-F238E27FC236}">
                <a16:creationId xmlns:a16="http://schemas.microsoft.com/office/drawing/2014/main" id="{52B28BDF-4159-E6C3-47E8-C045FBADA50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154474385"/>
      </p:ext>
    </p:extLst>
  </p:cSld>
  <p:clrMapOvr>
    <a:masterClrMapping/>
  </p:clrMapOvr>
  <p:hf hdr="0" ftr="0" dt="0"/>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Full bleed image layout">
    <p:spTree>
      <p:nvGrpSpPr>
        <p:cNvPr id="1" name=""/>
        <p:cNvGrpSpPr/>
        <p:nvPr/>
      </p:nvGrpSpPr>
      <p:grpSpPr>
        <a:xfrm>
          <a:off x="0" y="0"/>
          <a:ext cx="0" cy="0"/>
          <a:chOff x="0" y="0"/>
          <a:chExt cx="0" cy="0"/>
        </a:xfrm>
      </p:grpSpPr>
      <p:sp>
        <p:nvSpPr>
          <p:cNvPr id="3" name="Picture Placeholder">
            <a:extLst>
              <a:ext uri="{FF2B5EF4-FFF2-40B4-BE49-F238E27FC236}">
                <a16:creationId xmlns:a16="http://schemas.microsoft.com/office/drawing/2014/main" id="{A0EF3274-3DAF-E90F-9AC0-22CB0B64614D}"/>
              </a:ext>
              <a:ext uri="{C183D7F6-B498-43B3-948B-1728B52AA6E4}">
                <adec:decorative xmlns:adec="http://schemas.microsoft.com/office/drawing/2017/decorative" val="1"/>
              </a:ext>
            </a:extLst>
          </p:cNvPr>
          <p:cNvSpPr>
            <a:spLocks noGrp="1"/>
          </p:cNvSpPr>
          <p:nvPr>
            <p:ph type="pic" sz="quarter" idx="10" hasCustomPrompt="1"/>
          </p:nvPr>
        </p:nvSpPr>
        <p:spPr>
          <a:xfrm>
            <a:off x="0" y="0"/>
            <a:ext cx="12192000" cy="6858000"/>
          </a:xfrm>
          <a:prstGeom prst="rect">
            <a:avLst/>
          </a:prstGeom>
          <a:pattFill prst="wdUpDiag">
            <a:fgClr>
              <a:schemeClr val="bg1">
                <a:lumMod val="95000"/>
              </a:schemeClr>
            </a:fgClr>
            <a:bgClr>
              <a:schemeClr val="bg1"/>
            </a:bgClr>
          </a:pattFill>
        </p:spPr>
        <p:txBody>
          <a:bodyPr vert="horz" lIns="0" tIns="0" rIns="0" bIns="0" rtlCol="0" anchor="ctr">
            <a:noAutofit/>
          </a:bodyPr>
          <a:lstStyle>
            <a:lvl1pPr algn="ctr">
              <a:defRPr lang="en-GB"/>
            </a:lvl1pPr>
          </a:lstStyle>
          <a:p>
            <a:pPr lvl="0"/>
            <a:br>
              <a:rPr lang="en-US" dirty="0"/>
            </a:br>
            <a:br>
              <a:rPr lang="en-US" dirty="0"/>
            </a:br>
            <a:br>
              <a:rPr lang="en-US" dirty="0"/>
            </a:br>
            <a:br>
              <a:rPr lang="en-US" dirty="0"/>
            </a:br>
            <a:br>
              <a:rPr lang="en-US" dirty="0"/>
            </a:br>
            <a:r>
              <a:rPr lang="en-US" dirty="0"/>
              <a:t>Click icon to add picture</a:t>
            </a:r>
            <a:endParaRPr lang="en-GB" dirty="0"/>
          </a:p>
        </p:txBody>
      </p:sp>
    </p:spTree>
    <p:extLst>
      <p:ext uri="{BB962C8B-B14F-4D97-AF65-F5344CB8AC3E}">
        <p14:creationId xmlns:p14="http://schemas.microsoft.com/office/powerpoint/2010/main" val="2808620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Full bleed video layout">
    <p:spTree>
      <p:nvGrpSpPr>
        <p:cNvPr id="1" name=""/>
        <p:cNvGrpSpPr/>
        <p:nvPr/>
      </p:nvGrpSpPr>
      <p:grpSpPr>
        <a:xfrm>
          <a:off x="0" y="0"/>
          <a:ext cx="0" cy="0"/>
          <a:chOff x="0" y="0"/>
          <a:chExt cx="0" cy="0"/>
        </a:xfrm>
      </p:grpSpPr>
      <p:sp>
        <p:nvSpPr>
          <p:cNvPr id="4" name="Media Placeholder">
            <a:extLst>
              <a:ext uri="{FF2B5EF4-FFF2-40B4-BE49-F238E27FC236}">
                <a16:creationId xmlns:a16="http://schemas.microsoft.com/office/drawing/2014/main" id="{F33785E0-DBDC-A691-50F6-D30517E18DC3}"/>
              </a:ext>
              <a:ext uri="{C183D7F6-B498-43B3-948B-1728B52AA6E4}">
                <adec:decorative xmlns:adec="http://schemas.microsoft.com/office/drawing/2017/decorative" val="1"/>
              </a:ext>
            </a:extLst>
          </p:cNvPr>
          <p:cNvSpPr>
            <a:spLocks noGrp="1"/>
          </p:cNvSpPr>
          <p:nvPr>
            <p:ph type="media" sz="quarter" idx="10" hasCustomPrompt="1"/>
          </p:nvPr>
        </p:nvSpPr>
        <p:spPr>
          <a:xfrm>
            <a:off x="0" y="0"/>
            <a:ext cx="12192000" cy="6858000"/>
          </a:xfrm>
          <a:prstGeom prst="rect">
            <a:avLst/>
          </a:prstGeom>
          <a:pattFill prst="wdUpDiag">
            <a:fgClr>
              <a:schemeClr val="bg1">
                <a:lumMod val="95000"/>
              </a:schemeClr>
            </a:fgClr>
            <a:bgClr>
              <a:schemeClr val="bg1"/>
            </a:bgClr>
          </a:pattFill>
        </p:spPr>
        <p:txBody>
          <a:bodyPr vert="horz" lIns="0" tIns="0" rIns="0" bIns="0" rtlCol="0" anchor="ctr">
            <a:noAutofit/>
          </a:bodyPr>
          <a:lstStyle>
            <a:lvl1pPr>
              <a:defRPr lang="en-GB"/>
            </a:lvl1pPr>
          </a:lstStyle>
          <a:p>
            <a:pPr lvl="0" algn="ctr"/>
            <a:br>
              <a:rPr lang="en-GB" dirty="0"/>
            </a:br>
            <a:br>
              <a:rPr lang="en-GB" dirty="0"/>
            </a:br>
            <a:br>
              <a:rPr lang="en-GB" dirty="0"/>
            </a:br>
            <a:br>
              <a:rPr lang="en-GB" dirty="0"/>
            </a:br>
            <a:br>
              <a:rPr lang="en-GB" dirty="0"/>
            </a:br>
            <a:br>
              <a:rPr lang="en-GB" dirty="0"/>
            </a:br>
            <a:r>
              <a:rPr lang="en-GB" dirty="0"/>
              <a:t>Full bleed video layout</a:t>
            </a:r>
          </a:p>
        </p:txBody>
      </p:sp>
    </p:spTree>
    <p:extLst>
      <p:ext uri="{BB962C8B-B14F-4D97-AF65-F5344CB8AC3E}">
        <p14:creationId xmlns:p14="http://schemas.microsoft.com/office/powerpoint/2010/main" val="42454840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ext and diagram">
    <p:spTree>
      <p:nvGrpSpPr>
        <p:cNvPr id="1" name=""/>
        <p:cNvGrpSpPr/>
        <p:nvPr/>
      </p:nvGrpSpPr>
      <p:grpSpPr>
        <a:xfrm>
          <a:off x="0" y="0"/>
          <a:ext cx="0" cy="0"/>
          <a:chOff x="0" y="0"/>
          <a:chExt cx="0" cy="0"/>
        </a:xfrm>
      </p:grpSpPr>
      <p:sp>
        <p:nvSpPr>
          <p:cNvPr id="5" name="Title" descr="Header">
            <a:extLst>
              <a:ext uri="{FF2B5EF4-FFF2-40B4-BE49-F238E27FC236}">
                <a16:creationId xmlns:a16="http://schemas.microsoft.com/office/drawing/2014/main" id="{4E7DB10B-B766-4A3C-BABF-17B2D91DB2CE}"/>
              </a:ext>
              <a:ext uri="{C183D7F6-B498-43B3-948B-1728B52AA6E4}">
                <adec:decorative xmlns:adec="http://schemas.microsoft.com/office/drawing/2017/decorative" val="0"/>
              </a:ext>
            </a:extLst>
          </p:cNvPr>
          <p:cNvSpPr>
            <a:spLocks noGrp="1"/>
          </p:cNvSpPr>
          <p:nvPr>
            <p:ph type="title"/>
          </p:nvPr>
        </p:nvSpPr>
        <p:spPr/>
        <p:txBody>
          <a:bodyPr/>
          <a:lstStyle/>
          <a:p>
            <a:r>
              <a:rPr lang="it-IT"/>
              <a:t>Fare clic per modificare lo stile del titolo dello schema</a:t>
            </a:r>
            <a:endParaRPr lang="en-GB"/>
          </a:p>
        </p:txBody>
      </p:sp>
      <p:sp>
        <p:nvSpPr>
          <p:cNvPr id="3" name="Placeholder">
            <a:extLst>
              <a:ext uri="{FF2B5EF4-FFF2-40B4-BE49-F238E27FC236}">
                <a16:creationId xmlns:a16="http://schemas.microsoft.com/office/drawing/2014/main" id="{1703231E-4063-4D72-A4F3-5BF19050C303}"/>
              </a:ext>
              <a:ext uri="{C183D7F6-B498-43B3-948B-1728B52AA6E4}">
                <adec:decorative xmlns:adec="http://schemas.microsoft.com/office/drawing/2017/decorative" val="0"/>
              </a:ext>
            </a:extLst>
          </p:cNvPr>
          <p:cNvSpPr>
            <a:spLocks noGrp="1"/>
          </p:cNvSpPr>
          <p:nvPr>
            <p:ph idx="1" hasCustomPrompt="1"/>
          </p:nvPr>
        </p:nvSpPr>
        <p:spPr>
          <a:xfrm>
            <a:off x="450001" y="1792800"/>
            <a:ext cx="2591650" cy="3876675"/>
          </a:xfrm>
          <a:prstGeom prst="rect">
            <a:avLst/>
          </a:prstGeom>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8" name="Chart / Diagram">
            <a:extLst>
              <a:ext uri="{FF2B5EF4-FFF2-40B4-BE49-F238E27FC236}">
                <a16:creationId xmlns:a16="http://schemas.microsoft.com/office/drawing/2014/main" id="{08D894DB-FF91-4B8E-8C44-72A8DC9940DE}"/>
              </a:ext>
              <a:ext uri="{C183D7F6-B498-43B3-948B-1728B52AA6E4}">
                <adec:decorative xmlns:adec="http://schemas.microsoft.com/office/drawing/2017/decorative" val="0"/>
              </a:ext>
            </a:extLst>
          </p:cNvPr>
          <p:cNvSpPr>
            <a:spLocks noGrp="1"/>
          </p:cNvSpPr>
          <p:nvPr>
            <p:ph sz="quarter" idx="19" hasCustomPrompt="1"/>
          </p:nvPr>
        </p:nvSpPr>
        <p:spPr>
          <a:xfrm>
            <a:off x="3355975" y="1792800"/>
            <a:ext cx="8410071" cy="3877200"/>
          </a:xfrm>
          <a:prstGeom prst="rect">
            <a:avLst/>
          </a:prstGeom>
          <a:solidFill>
            <a:schemeClr val="bg1">
              <a:lumMod val="95000"/>
            </a:schemeClr>
          </a:solidFill>
        </p:spPr>
        <p:txBody>
          <a:bodyPr/>
          <a:lstStyle>
            <a:lvl1pPr>
              <a:defRPr sz="1400"/>
            </a:lvl1pPr>
            <a:lvl2pPr>
              <a:defRPr sz="1200"/>
            </a:lvl2pPr>
            <a:lvl3pPr>
              <a:defRPr sz="1200"/>
            </a:lvl3pPr>
            <a:lvl4pPr>
              <a:defRPr sz="1200"/>
            </a:lvl4pPr>
            <a:lvl5pPr>
              <a:defRPr sz="1200"/>
            </a:lvl5pPr>
          </a:lstStyle>
          <a:p>
            <a:pPr lvl="0"/>
            <a:r>
              <a:rPr lang="en-US" dirty="0"/>
              <a:t>Insert diagram or visual content here</a:t>
            </a:r>
          </a:p>
        </p:txBody>
      </p:sp>
      <p:sp>
        <p:nvSpPr>
          <p:cNvPr id="11" name="Base &amp; Source">
            <a:extLst>
              <a:ext uri="{FF2B5EF4-FFF2-40B4-BE49-F238E27FC236}">
                <a16:creationId xmlns:a16="http://schemas.microsoft.com/office/drawing/2014/main" id="{C52F8B06-1F56-44E1-9BCB-34E6B0549078}"/>
              </a:ext>
            </a:extLst>
          </p:cNvPr>
          <p:cNvSpPr>
            <a:spLocks noGrp="1"/>
          </p:cNvSpPr>
          <p:nvPr>
            <p:ph type="body" sz="quarter" idx="18" hasCustomPrompt="1"/>
          </p:nvPr>
        </p:nvSpPr>
        <p:spPr>
          <a:xfrm>
            <a:off x="452897" y="5823783"/>
            <a:ext cx="11277975" cy="124906"/>
          </a:xfrm>
          <a:prstGeom prst="rect">
            <a:avLst/>
          </a:prstGeom>
        </p:spPr>
        <p:txBody>
          <a:bodyPr wrap="square" lIns="0" anchor="b">
            <a:spAutoFit/>
          </a:bodyPr>
          <a:lstStyle>
            <a:lvl1pPr marL="0" indent="0" algn="r">
              <a:buNone/>
              <a:defRPr sz="800" b="0" i="1">
                <a:solidFill>
                  <a:schemeClr val="tx1">
                    <a:lumMod val="75000"/>
                    <a:lumOff val="25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Base and source info (delete if not necessary)</a:t>
            </a:r>
          </a:p>
        </p:txBody>
      </p:sp>
    </p:spTree>
    <p:extLst>
      <p:ext uri="{BB962C8B-B14F-4D97-AF65-F5344CB8AC3E}">
        <p14:creationId xmlns:p14="http://schemas.microsoft.com/office/powerpoint/2010/main" val="4256964696"/>
      </p:ext>
    </p:extLst>
  </p:cSld>
  <p:clrMapOvr>
    <a:masterClrMapping/>
  </p:clrMapOvr>
  <p:hf hdr="0" ftr="0" dt="0"/>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Divider 1">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28623" y="1350000"/>
            <a:ext cx="5536747" cy="715669"/>
          </a:xfrm>
        </p:spPr>
        <p:txBody>
          <a:bodyPr/>
          <a:lstStyle>
            <a:lvl1pPr>
              <a:defRPr sz="4800">
                <a:solidFill>
                  <a:schemeClr val="bg1"/>
                </a:solidFill>
                <a:latin typeface="+mj-lt"/>
              </a:defRPr>
            </a:lvl1pPr>
          </a:lstStyle>
          <a:p>
            <a:r>
              <a:rPr lang="en-US" dirty="0"/>
              <a:t>CLICK TO EDIT MASTER TITLE STYLE</a:t>
            </a:r>
            <a:endParaRPr lang="en-GB" dirty="0"/>
          </a:p>
        </p:txBody>
      </p:sp>
      <p:sp>
        <p:nvSpPr>
          <p:cNvPr id="6" name="Subtitle">
            <a:extLst>
              <a:ext uri="{FF2B5EF4-FFF2-40B4-BE49-F238E27FC236}">
                <a16:creationId xmlns:a16="http://schemas.microsoft.com/office/drawing/2014/main" id="{A1A0E186-5FCC-AF1B-9AB2-F4AB588ABD30}"/>
              </a:ext>
            </a:extLst>
          </p:cNvPr>
          <p:cNvSpPr>
            <a:spLocks noGrp="1"/>
          </p:cNvSpPr>
          <p:nvPr>
            <p:ph type="body" sz="quarter" idx="12" hasCustomPrompt="1"/>
          </p:nvPr>
        </p:nvSpPr>
        <p:spPr>
          <a:xfrm>
            <a:off x="431800" y="3494989"/>
            <a:ext cx="3551238"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9" name="Picture Placeholder">
            <a:extLst>
              <a:ext uri="{FF2B5EF4-FFF2-40B4-BE49-F238E27FC236}">
                <a16:creationId xmlns:a16="http://schemas.microsoft.com/office/drawing/2014/main" id="{8ED5220B-285D-EC14-D33F-B34A17FD9E27}"/>
              </a:ext>
              <a:ext uri="{C183D7F6-B498-43B3-948B-1728B52AA6E4}">
                <adec:decorative xmlns:adec="http://schemas.microsoft.com/office/drawing/2017/decorative" val="1"/>
              </a:ext>
            </a:extLst>
          </p:cNvPr>
          <p:cNvSpPr>
            <a:spLocks noGrp="1"/>
          </p:cNvSpPr>
          <p:nvPr>
            <p:ph type="pic" sz="quarter" idx="11"/>
          </p:nvPr>
        </p:nvSpPr>
        <p:spPr>
          <a:xfrm>
            <a:off x="1918724" y="0"/>
            <a:ext cx="10273277" cy="6858000"/>
          </a:xfrm>
          <a:custGeom>
            <a:avLst/>
            <a:gdLst>
              <a:gd name="connsiteX0" fmla="*/ 6858000 w 10273277"/>
              <a:gd name="connsiteY0" fmla="*/ 0 h 6858000"/>
              <a:gd name="connsiteX1" fmla="*/ 10273277 w 10273277"/>
              <a:gd name="connsiteY1" fmla="*/ 0 h 6858000"/>
              <a:gd name="connsiteX2" fmla="*/ 10273277 w 10273277"/>
              <a:gd name="connsiteY2" fmla="*/ 6858000 h 6858000"/>
              <a:gd name="connsiteX3" fmla="*/ 10273276 w 10273277"/>
              <a:gd name="connsiteY3" fmla="*/ 6858000 h 6858000"/>
              <a:gd name="connsiteX4" fmla="*/ 10273276 w 10273277"/>
              <a:gd name="connsiteY4" fmla="*/ 3947601 h 6858000"/>
              <a:gd name="connsiteX5" fmla="*/ 7362877 w 10273277"/>
              <a:gd name="connsiteY5" fmla="*/ 6858000 h 6858000"/>
              <a:gd name="connsiteX6" fmla="*/ 0 w 102732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73277" h="6858000">
                <a:moveTo>
                  <a:pt x="6858000" y="0"/>
                </a:moveTo>
                <a:lnTo>
                  <a:pt x="10273277" y="0"/>
                </a:lnTo>
                <a:lnTo>
                  <a:pt x="10273277" y="6858000"/>
                </a:lnTo>
                <a:lnTo>
                  <a:pt x="10273276" y="6858000"/>
                </a:lnTo>
                <a:lnTo>
                  <a:pt x="10273276" y="3947601"/>
                </a:lnTo>
                <a:lnTo>
                  <a:pt x="7362877" y="6858000"/>
                </a:lnTo>
                <a:lnTo>
                  <a:pt x="0" y="6858000"/>
                </a:lnTo>
                <a:close/>
              </a:path>
            </a:pathLst>
          </a:custGeom>
          <a:pattFill prst="dkVert">
            <a:fgClr>
              <a:schemeClr val="bg1">
                <a:lumMod val="85000"/>
              </a:schemeClr>
            </a:fgClr>
            <a:bgClr>
              <a:schemeClr val="bg1"/>
            </a:bgClr>
          </a:pattFill>
        </p:spPr>
        <p:txBody>
          <a:bodyPr vert="horz" wrap="square" lIns="0" tIns="0" rIns="0" bIns="0" rtlCol="0">
            <a:noAutofit/>
          </a:bodyPr>
          <a:lstStyle>
            <a:lvl1pPr>
              <a:defRPr lang="en-GB"/>
            </a:lvl1pPr>
          </a:lstStyle>
          <a:p>
            <a:pPr lvl="0"/>
            <a:r>
              <a:rPr lang="it-IT"/>
              <a:t>Fare clic sull'icona per inserire un'immagine</a:t>
            </a:r>
            <a:endParaRPr lang="en-GB"/>
          </a:p>
        </p:txBody>
      </p:sp>
      <p:sp>
        <p:nvSpPr>
          <p:cNvPr id="5" name="Classification">
            <a:extLst>
              <a:ext uri="{FF2B5EF4-FFF2-40B4-BE49-F238E27FC236}">
                <a16:creationId xmlns:a16="http://schemas.microsoft.com/office/drawing/2014/main" id="{A2DBDE31-A0D1-C0E0-CFCE-D83929DAC7B6}"/>
              </a:ext>
              <a:ext uri="{C183D7F6-B498-43B3-948B-1728B52AA6E4}">
                <adec:decorative xmlns:adec="http://schemas.microsoft.com/office/drawing/2017/decorative" val="1"/>
              </a:ext>
            </a:extLst>
          </p:cNvPr>
          <p:cNvSpPr txBox="1">
            <a:spLocks/>
          </p:cNvSpPr>
          <p:nvPr/>
        </p:nvSpPr>
        <p:spPr>
          <a:xfrm>
            <a:off x="440938" y="6374219"/>
            <a:ext cx="169577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bg1"/>
                </a:solidFill>
                <a:effectLst/>
              </a:rPr>
              <a:t>© Ipsos | Il ruolo di Fondazione LGH nel territorio lombardo</a:t>
            </a:r>
          </a:p>
        </p:txBody>
      </p:sp>
      <p:pic>
        <p:nvPicPr>
          <p:cNvPr id="3" name="Ipsos Logo">
            <a:extLst>
              <a:ext uri="{FF2B5EF4-FFF2-40B4-BE49-F238E27FC236}">
                <a16:creationId xmlns:a16="http://schemas.microsoft.com/office/drawing/2014/main" id="{C738F64B-9716-3D49-6390-B27B601A90A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596811288"/>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cSld name="THANK YOU SLIDE">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28624" y="1092494"/>
            <a:ext cx="5391605" cy="715669"/>
          </a:xfrm>
        </p:spPr>
        <p:txBody>
          <a:bodyPr/>
          <a:lstStyle>
            <a:lvl1pPr>
              <a:defRPr sz="4800">
                <a:solidFill>
                  <a:schemeClr val="bg1"/>
                </a:solidFill>
                <a:latin typeface="+mj-lt"/>
              </a:defRPr>
            </a:lvl1pPr>
          </a:lstStyle>
          <a:p>
            <a:r>
              <a:rPr lang="en-US" dirty="0"/>
              <a:t>CLICK TO EDIT MASTER TITLE STYLE</a:t>
            </a:r>
            <a:endParaRPr lang="en-GB" dirty="0"/>
          </a:p>
        </p:txBody>
      </p:sp>
      <p:sp>
        <p:nvSpPr>
          <p:cNvPr id="6" name="Subtitle">
            <a:extLst>
              <a:ext uri="{FF2B5EF4-FFF2-40B4-BE49-F238E27FC236}">
                <a16:creationId xmlns:a16="http://schemas.microsoft.com/office/drawing/2014/main" id="{D0EB7A7D-8D5E-F9FC-C8D3-285DE34876F7}"/>
              </a:ext>
            </a:extLst>
          </p:cNvPr>
          <p:cNvSpPr>
            <a:spLocks noGrp="1"/>
          </p:cNvSpPr>
          <p:nvPr>
            <p:ph type="body" sz="quarter" idx="12" hasCustomPrompt="1"/>
          </p:nvPr>
        </p:nvSpPr>
        <p:spPr>
          <a:xfrm>
            <a:off x="431800" y="3494989"/>
            <a:ext cx="3551238"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5" name="Classification">
            <a:extLst>
              <a:ext uri="{FF2B5EF4-FFF2-40B4-BE49-F238E27FC236}">
                <a16:creationId xmlns:a16="http://schemas.microsoft.com/office/drawing/2014/main" id="{A2DBDE31-A0D1-C0E0-CFCE-D83929DAC7B6}"/>
              </a:ext>
              <a:ext uri="{C183D7F6-B498-43B3-948B-1728B52AA6E4}">
                <adec:decorative xmlns:adec="http://schemas.microsoft.com/office/drawing/2017/decorative" val="1"/>
              </a:ext>
            </a:extLst>
          </p:cNvPr>
          <p:cNvSpPr txBox="1">
            <a:spLocks/>
          </p:cNvSpPr>
          <p:nvPr/>
        </p:nvSpPr>
        <p:spPr>
          <a:xfrm>
            <a:off x="440938" y="6374219"/>
            <a:ext cx="169577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bg1"/>
                </a:solidFill>
                <a:effectLst/>
              </a:rPr>
              <a:t>© Ipsos | Il ruolo di Fondazione LGH nel territorio lombardo</a:t>
            </a:r>
            <a:endParaRPr lang="en-GB" sz="800" dirty="0">
              <a:solidFill>
                <a:schemeClr val="bg1"/>
              </a:solidFill>
              <a:effectLst/>
            </a:endParaRPr>
          </a:p>
        </p:txBody>
      </p:sp>
      <p:sp>
        <p:nvSpPr>
          <p:cNvPr id="7" name="Parallelogram">
            <a:extLst>
              <a:ext uri="{FF2B5EF4-FFF2-40B4-BE49-F238E27FC236}">
                <a16:creationId xmlns:a16="http://schemas.microsoft.com/office/drawing/2014/main" id="{C86459C7-F324-154A-1F62-11C161E6B251}"/>
              </a:ext>
              <a:ext uri="{C183D7F6-B498-43B3-948B-1728B52AA6E4}">
                <adec:decorative xmlns:adec="http://schemas.microsoft.com/office/drawing/2017/decorative" val="1"/>
              </a:ext>
            </a:extLst>
          </p:cNvPr>
          <p:cNvSpPr/>
          <p:nvPr userDrawn="1"/>
        </p:nvSpPr>
        <p:spPr>
          <a:xfrm rot="16200000">
            <a:off x="3619500" y="-1714500"/>
            <a:ext cx="6858000" cy="10287000"/>
          </a:xfrm>
          <a:custGeom>
            <a:avLst/>
            <a:gdLst>
              <a:gd name="connsiteX0" fmla="*/ 6858000 w 6858000"/>
              <a:gd name="connsiteY0" fmla="*/ 6858000 h 10287000"/>
              <a:gd name="connsiteX1" fmla="*/ 6858000 w 6858000"/>
              <a:gd name="connsiteY1" fmla="*/ 10287000 h 10287000"/>
              <a:gd name="connsiteX2" fmla="*/ 3370139 w 6858000"/>
              <a:gd name="connsiteY2" fmla="*/ 10287000 h 10287000"/>
              <a:gd name="connsiteX3" fmla="*/ 0 w 6858000"/>
              <a:gd name="connsiteY3" fmla="*/ 6916861 h 10287000"/>
              <a:gd name="connsiteX4" fmla="*/ 0 w 68580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10287000">
                <a:moveTo>
                  <a:pt x="6858000" y="6858000"/>
                </a:moveTo>
                <a:lnTo>
                  <a:pt x="6858000" y="10287000"/>
                </a:lnTo>
                <a:lnTo>
                  <a:pt x="3370139" y="10287000"/>
                </a:lnTo>
                <a:lnTo>
                  <a:pt x="0" y="6916861"/>
                </a:lnTo>
                <a:lnTo>
                  <a:pt x="0" y="0"/>
                </a:lnTo>
                <a:close/>
              </a:path>
            </a:pathLst>
          </a:custGeom>
          <a:solidFill>
            <a:srgbClr val="000000">
              <a:alpha val="4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algn="l">
              <a:lnSpc>
                <a:spcPct val="112000"/>
              </a:lnSpc>
              <a:spcBef>
                <a:spcPts val="400"/>
              </a:spcBef>
              <a:spcAft>
                <a:spcPts val="400"/>
              </a:spcAft>
            </a:pPr>
            <a:endParaRPr lang="en-GB" sz="2400" dirty="0">
              <a:solidFill>
                <a:schemeClr val="tx1"/>
              </a:solidFill>
            </a:endParaRPr>
          </a:p>
        </p:txBody>
      </p:sp>
      <p:pic>
        <p:nvPicPr>
          <p:cNvPr id="9" name="Ipsos Logo">
            <a:extLst>
              <a:ext uri="{FF2B5EF4-FFF2-40B4-BE49-F238E27FC236}">
                <a16:creationId xmlns:a16="http://schemas.microsoft.com/office/drawing/2014/main" id="{E6892621-D909-ED6B-C812-2829C2183A8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678368420"/>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3" name="Objet 2" hidden="1">
            <a:extLst>
              <a:ext uri="{FF2B5EF4-FFF2-40B4-BE49-F238E27FC236}">
                <a16:creationId xmlns:a16="http://schemas.microsoft.com/office/drawing/2014/main" id="{7BB89C52-7215-47FB-8975-6A2FFA250370}"/>
              </a:ext>
            </a:extLst>
          </p:cNvPr>
          <p:cNvGraphicFramePr>
            <a:graphicFrameLocks noChangeAspect="1"/>
          </p:cNvGraphicFramePr>
          <p:nvPr userDrawn="1">
            <p:custDataLst>
              <p:tags r:id="rId1"/>
            </p:custDataLst>
            <p:extLst>
              <p:ext uri="{D42A27DB-BD31-4B8C-83A1-F6EECF244321}">
                <p14:modId xmlns:p14="http://schemas.microsoft.com/office/powerpoint/2010/main" val="38478177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e think-cell" r:id="rId4" imgW="532" imgH="530" progId="TCLayout.ActiveDocument.1">
                  <p:embed/>
                </p:oleObj>
              </mc:Choice>
              <mc:Fallback>
                <p:oleObj name="Diapositive think-cell" r:id="rId4" imgW="532" imgH="530" progId="TCLayout.ActiveDocument.1">
                  <p:embed/>
                  <p:pic>
                    <p:nvPicPr>
                      <p:cNvPr id="3" name="Objet 2" hidden="1">
                        <a:extLst>
                          <a:ext uri="{FF2B5EF4-FFF2-40B4-BE49-F238E27FC236}">
                            <a16:creationId xmlns:a16="http://schemas.microsoft.com/office/drawing/2014/main" id="{7BB89C52-7215-47FB-8975-6A2FFA25037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5187B2B-3878-47DA-815E-8BB73EED8EFE}"/>
              </a:ext>
            </a:extLst>
          </p:cNvPr>
          <p:cNvSpPr/>
          <p:nvPr userDrawn="1">
            <p:custDataLst>
              <p:tags r:id="rId2"/>
            </p:custDataLst>
          </p:nvPr>
        </p:nvSpPr>
        <p:spPr>
          <a:xfrm>
            <a:off x="0" y="0"/>
            <a:ext cx="158750" cy="1587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800" b="1" i="0" baseline="0" dirty="0">
              <a:latin typeface="Arial Black" panose="020B0A04020102020204" pitchFamily="34" charset="0"/>
              <a:ea typeface="+mj-ea"/>
              <a:cs typeface="+mj-cs"/>
              <a:sym typeface="Arial Black" panose="020B0A04020102020204" pitchFamily="34" charset="0"/>
            </a:endParaRPr>
          </a:p>
        </p:txBody>
      </p:sp>
      <p:sp>
        <p:nvSpPr>
          <p:cNvPr id="9" name="Espace réservé du numéro de diapositive 8">
            <a:extLst>
              <a:ext uri="{FF2B5EF4-FFF2-40B4-BE49-F238E27FC236}">
                <a16:creationId xmlns:a16="http://schemas.microsoft.com/office/drawing/2014/main" id="{117D3991-82D5-4923-813E-6007EFC65ED8}"/>
              </a:ext>
            </a:extLst>
          </p:cNvPr>
          <p:cNvSpPr>
            <a:spLocks noGrp="1"/>
          </p:cNvSpPr>
          <p:nvPr>
            <p:ph type="sldNum" sz="quarter" idx="14"/>
          </p:nvPr>
        </p:nvSpPr>
        <p:spPr/>
        <p:txBody>
          <a:bodyPr/>
          <a:lstStyle/>
          <a:p>
            <a:fld id="{D61AABEC-672F-4B68-B914-690DA978312C}" type="slidenum">
              <a:rPr lang="en-GB" smtClean="0"/>
              <a:pPr/>
              <a:t>‹N›</a:t>
            </a:fld>
            <a:r>
              <a:rPr lang="en-GB" dirty="0"/>
              <a:t> ‒ </a:t>
            </a:r>
          </a:p>
        </p:txBody>
      </p:sp>
      <p:sp>
        <p:nvSpPr>
          <p:cNvPr id="4" name="Titre 3">
            <a:extLst>
              <a:ext uri="{FF2B5EF4-FFF2-40B4-BE49-F238E27FC236}">
                <a16:creationId xmlns:a16="http://schemas.microsoft.com/office/drawing/2014/main" id="{8A63819D-3826-4C37-A6B2-F6BF2FA7C128}"/>
              </a:ext>
            </a:extLst>
          </p:cNvPr>
          <p:cNvSpPr>
            <a:spLocks noGrp="1"/>
          </p:cNvSpPr>
          <p:nvPr>
            <p:ph type="title" hasCustomPrompt="1"/>
          </p:nvPr>
        </p:nvSpPr>
        <p:spPr/>
        <p:txBody>
          <a:bodyPr/>
          <a:lstStyle>
            <a:lvl1pPr>
              <a:defRPr/>
            </a:lvl1pPr>
          </a:lstStyle>
          <a:p>
            <a:r>
              <a:rPr lang="fr-FR" dirty="0" err="1"/>
              <a:t>Title</a:t>
            </a:r>
            <a:r>
              <a:rPr lang="fr-FR" dirty="0"/>
              <a:t> of the slide</a:t>
            </a:r>
          </a:p>
        </p:txBody>
      </p:sp>
      <p:sp>
        <p:nvSpPr>
          <p:cNvPr id="10" name="Cadre 9">
            <a:extLst>
              <a:ext uri="{FF2B5EF4-FFF2-40B4-BE49-F238E27FC236}">
                <a16:creationId xmlns:a16="http://schemas.microsoft.com/office/drawing/2014/main" id="{890877FE-2B52-4BAA-A5B3-3185907E4417}"/>
              </a:ext>
            </a:extLst>
          </p:cNvPr>
          <p:cNvSpPr/>
          <p:nvPr userDrawn="1"/>
        </p:nvSpPr>
        <p:spPr>
          <a:xfrm>
            <a:off x="0" y="0"/>
            <a:ext cx="12192000" cy="6858000"/>
          </a:xfrm>
          <a:prstGeom prst="frame">
            <a:avLst>
              <a:gd name="adj1" fmla="val 16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3" name="Text Placeholder 5">
            <a:extLst>
              <a:ext uri="{FF2B5EF4-FFF2-40B4-BE49-F238E27FC236}">
                <a16:creationId xmlns:a16="http://schemas.microsoft.com/office/drawing/2014/main" id="{AC3FB288-71BB-4BE4-BA5F-316EB2EBC053}"/>
              </a:ext>
            </a:extLst>
          </p:cNvPr>
          <p:cNvSpPr>
            <a:spLocks noGrp="1"/>
          </p:cNvSpPr>
          <p:nvPr>
            <p:ph type="body" sz="quarter" idx="15" hasCustomPrompt="1"/>
          </p:nvPr>
        </p:nvSpPr>
        <p:spPr>
          <a:xfrm>
            <a:off x="407368" y="1368596"/>
            <a:ext cx="2311063" cy="353943"/>
          </a:xfrm>
          <a:prstGeom prst="rect">
            <a:avLst/>
          </a:prstGeom>
          <a:noFill/>
        </p:spPr>
        <p:txBody>
          <a:bodyPr wrap="none" lIns="72000" rIns="72000" bIns="0">
            <a:spAutoFit/>
          </a:bodyPr>
          <a:lstStyle>
            <a:lvl1pPr marL="0" indent="0">
              <a:buNone/>
              <a:defRPr sz="2000">
                <a:solidFill>
                  <a:schemeClr val="tx2"/>
                </a:solidFill>
              </a:defRPr>
            </a:lvl1pPr>
          </a:lstStyle>
          <a:p>
            <a:pPr lvl="0"/>
            <a:r>
              <a:rPr lang="en-GB" dirty="0"/>
              <a:t>Subtitle of the slide</a:t>
            </a:r>
          </a:p>
        </p:txBody>
      </p:sp>
    </p:spTree>
    <p:extLst>
      <p:ext uri="{BB962C8B-B14F-4D97-AF65-F5344CB8AC3E}">
        <p14:creationId xmlns:p14="http://schemas.microsoft.com/office/powerpoint/2010/main" val="492612022"/>
      </p:ext>
    </p:extLst>
  </p:cSld>
  <p:clrMapOvr>
    <a:masterClrMapping/>
  </p:clrMapOvr>
  <p:extLst>
    <p:ext uri="{DCECCB84-F9BA-43D5-87BE-67443E8EF086}">
      <p15:sldGuideLst xmlns:p15="http://schemas.microsoft.com/office/powerpoint/2012/main">
        <p15:guide id="1" pos="247">
          <p15:clr>
            <a:srgbClr val="F26B43"/>
          </p15:clr>
        </p15:guide>
        <p15:guide id="2" pos="7427">
          <p15:clr>
            <a:srgbClr val="F26B43"/>
          </p15:clr>
        </p15:guide>
        <p15:guide id="3" orient="horz" pos="232">
          <p15:clr>
            <a:srgbClr val="F26B43"/>
          </p15:clr>
        </p15:guide>
        <p15:guide id="4" orient="horz" pos="600">
          <p15:clr>
            <a:srgbClr val="F26B43"/>
          </p15:clr>
        </p15:guide>
        <p15:guide id="5" orient="horz" pos="3906">
          <p15:clr>
            <a:srgbClr val="F26B43"/>
          </p15:clr>
        </p15:guide>
        <p15:guide id="6" orient="horz" pos="4156">
          <p15:clr>
            <a:srgbClr val="F26B43"/>
          </p15:clr>
        </p15:guide>
        <p15:guide id="7" pos="306">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Content">
    <p:spTree>
      <p:nvGrpSpPr>
        <p:cNvPr id="1" name=""/>
        <p:cNvGrpSpPr/>
        <p:nvPr/>
      </p:nvGrpSpPr>
      <p:grpSpPr>
        <a:xfrm>
          <a:off x="0" y="0"/>
          <a:ext cx="0" cy="0"/>
          <a:chOff x="0" y="0"/>
          <a:chExt cx="0" cy="0"/>
        </a:xfrm>
      </p:grpSpPr>
      <p:graphicFrame>
        <p:nvGraphicFramePr>
          <p:cNvPr id="4" name="Objet 3" hidden="1">
            <a:extLst>
              <a:ext uri="{FF2B5EF4-FFF2-40B4-BE49-F238E27FC236}">
                <a16:creationId xmlns:a16="http://schemas.microsoft.com/office/drawing/2014/main" id="{5CF9A8CD-44E6-43DE-97D8-919ABD05CE10}"/>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e think-cell" r:id="rId4" imgW="532" imgH="530" progId="TCLayout.ActiveDocument.1">
                  <p:embed/>
                </p:oleObj>
              </mc:Choice>
              <mc:Fallback>
                <p:oleObj name="Diapositive think-cell" r:id="rId4" imgW="532" imgH="530" progId="TCLayout.ActiveDocument.1">
                  <p:embed/>
                  <p:pic>
                    <p:nvPicPr>
                      <p:cNvPr id="4" name="Objet 3" hidden="1">
                        <a:extLst>
                          <a:ext uri="{FF2B5EF4-FFF2-40B4-BE49-F238E27FC236}">
                            <a16:creationId xmlns:a16="http://schemas.microsoft.com/office/drawing/2014/main" id="{5CF9A8CD-44E6-43DE-97D8-919ABD05CE1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C1DD757-038C-457E-9D36-3DDC777DAD6B}"/>
              </a:ext>
            </a:extLst>
          </p:cNvPr>
          <p:cNvSpPr/>
          <p:nvPr userDrawn="1">
            <p:custDataLst>
              <p:tags r:id="rId2"/>
            </p:custDataLst>
          </p:nvPr>
        </p:nvSpPr>
        <p:spPr>
          <a:xfrm>
            <a:off x="0" y="0"/>
            <a:ext cx="158750" cy="1587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800" b="1" i="0" baseline="0" dirty="0">
              <a:latin typeface="Arial Black" panose="020B0A04020102020204" pitchFamily="34" charset="0"/>
              <a:ea typeface="+mj-ea"/>
              <a:cs typeface="+mj-cs"/>
              <a:sym typeface="Arial Black" panose="020B0A04020102020204" pitchFamily="34" charset="0"/>
            </a:endParaRPr>
          </a:p>
        </p:txBody>
      </p:sp>
      <p:sp>
        <p:nvSpPr>
          <p:cNvPr id="6" name="Text Placeholder 5">
            <a:extLst>
              <a:ext uri="{FF2B5EF4-FFF2-40B4-BE49-F238E27FC236}">
                <a16:creationId xmlns:a16="http://schemas.microsoft.com/office/drawing/2014/main" id="{77735C07-2264-401E-9223-98C1CA429B7F}"/>
              </a:ext>
            </a:extLst>
          </p:cNvPr>
          <p:cNvSpPr>
            <a:spLocks noGrp="1"/>
          </p:cNvSpPr>
          <p:nvPr>
            <p:ph type="body" sz="quarter" idx="15" hasCustomPrompt="1"/>
          </p:nvPr>
        </p:nvSpPr>
        <p:spPr>
          <a:xfrm>
            <a:off x="404786" y="1357678"/>
            <a:ext cx="2094658" cy="323165"/>
          </a:xfrm>
          <a:prstGeom prst="rect">
            <a:avLst/>
          </a:prstGeom>
          <a:noFill/>
        </p:spPr>
        <p:txBody>
          <a:bodyPr wrap="none" lIns="72000" rIns="72000" bIns="0">
            <a:spAutoFit/>
          </a:bodyPr>
          <a:lstStyle>
            <a:lvl1pPr marL="0" indent="0">
              <a:buNone/>
              <a:defRPr sz="1800">
                <a:solidFill>
                  <a:schemeClr val="tx2"/>
                </a:solidFill>
              </a:defRPr>
            </a:lvl1pPr>
          </a:lstStyle>
          <a:p>
            <a:pPr lvl="0"/>
            <a:r>
              <a:rPr lang="en-GB" dirty="0"/>
              <a:t>Subtitle of the slide</a:t>
            </a:r>
          </a:p>
        </p:txBody>
      </p:sp>
      <p:sp>
        <p:nvSpPr>
          <p:cNvPr id="10" name="Text Placeholder 8">
            <a:extLst>
              <a:ext uri="{FF2B5EF4-FFF2-40B4-BE49-F238E27FC236}">
                <a16:creationId xmlns:a16="http://schemas.microsoft.com/office/drawing/2014/main" id="{A72C4E26-BE79-4277-9CB6-37B313081844}"/>
              </a:ext>
            </a:extLst>
          </p:cNvPr>
          <p:cNvSpPr>
            <a:spLocks noGrp="1"/>
          </p:cNvSpPr>
          <p:nvPr>
            <p:ph type="body" sz="quarter" idx="17" hasCustomPrompt="1"/>
          </p:nvPr>
        </p:nvSpPr>
        <p:spPr>
          <a:xfrm>
            <a:off x="404786" y="5883855"/>
            <a:ext cx="11463417" cy="246221"/>
          </a:xfrm>
          <a:prstGeom prst="rect">
            <a:avLst/>
          </a:prstGeom>
        </p:spPr>
        <p:txBody>
          <a:bodyPr wrap="square" lIns="72000" anchor="b">
            <a:spAutoFit/>
          </a:bodyPr>
          <a:lstStyle>
            <a:lvl1pPr marL="0" indent="0">
              <a:spcBef>
                <a:spcPts val="0"/>
              </a:spcBef>
              <a:buNone/>
              <a:defRPr sz="1000" b="0" i="1">
                <a:solidFill>
                  <a:schemeClr val="bg1">
                    <a:lumMod val="50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Sources:</a:t>
            </a:r>
          </a:p>
        </p:txBody>
      </p:sp>
      <p:sp>
        <p:nvSpPr>
          <p:cNvPr id="7" name="Espace réservé du numéro de diapositive 6">
            <a:extLst>
              <a:ext uri="{FF2B5EF4-FFF2-40B4-BE49-F238E27FC236}">
                <a16:creationId xmlns:a16="http://schemas.microsoft.com/office/drawing/2014/main" id="{6426E006-4F5B-402C-916F-29E383EE0863}"/>
              </a:ext>
            </a:extLst>
          </p:cNvPr>
          <p:cNvSpPr>
            <a:spLocks noGrp="1"/>
          </p:cNvSpPr>
          <p:nvPr>
            <p:ph type="sldNum" sz="quarter" idx="18"/>
          </p:nvPr>
        </p:nvSpPr>
        <p:spPr/>
        <p:txBody>
          <a:bodyPr/>
          <a:lstStyle/>
          <a:p>
            <a:fld id="{D61AABEC-672F-4B68-B914-690DA978312C}" type="slidenum">
              <a:rPr lang="en-GB" smtClean="0"/>
              <a:pPr/>
              <a:t>‹N›</a:t>
            </a:fld>
            <a:r>
              <a:rPr lang="en-GB"/>
              <a:t> ‒ </a:t>
            </a:r>
            <a:endParaRPr lang="en-GB" dirty="0"/>
          </a:p>
        </p:txBody>
      </p:sp>
      <p:sp>
        <p:nvSpPr>
          <p:cNvPr id="8" name="Titre 7">
            <a:extLst>
              <a:ext uri="{FF2B5EF4-FFF2-40B4-BE49-F238E27FC236}">
                <a16:creationId xmlns:a16="http://schemas.microsoft.com/office/drawing/2014/main" id="{E05915BF-F664-49DE-8489-CADDC55CA228}"/>
              </a:ext>
            </a:extLst>
          </p:cNvPr>
          <p:cNvSpPr>
            <a:spLocks noGrp="1"/>
          </p:cNvSpPr>
          <p:nvPr>
            <p:ph type="title" hasCustomPrompt="1"/>
          </p:nvPr>
        </p:nvSpPr>
        <p:spPr/>
        <p:txBody>
          <a:bodyPr/>
          <a:lstStyle>
            <a:lvl1pPr>
              <a:defRPr/>
            </a:lvl1pPr>
          </a:lstStyle>
          <a:p>
            <a:r>
              <a:rPr lang="fr-FR" dirty="0"/>
              <a:t>TITLE OF THE SLIDE</a:t>
            </a:r>
          </a:p>
        </p:txBody>
      </p:sp>
      <p:sp>
        <p:nvSpPr>
          <p:cNvPr id="9" name="Cadre 8">
            <a:extLst>
              <a:ext uri="{FF2B5EF4-FFF2-40B4-BE49-F238E27FC236}">
                <a16:creationId xmlns:a16="http://schemas.microsoft.com/office/drawing/2014/main" id="{2F76EB0B-D792-435A-A672-36B46B20BA9C}"/>
              </a:ext>
            </a:extLst>
          </p:cNvPr>
          <p:cNvSpPr/>
          <p:nvPr userDrawn="1"/>
        </p:nvSpPr>
        <p:spPr>
          <a:xfrm>
            <a:off x="0" y="0"/>
            <a:ext cx="12192000" cy="6858000"/>
          </a:xfrm>
          <a:prstGeom prst="frame">
            <a:avLst>
              <a:gd name="adj1" fmla="val 16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3053557485"/>
      </p:ext>
    </p:extLst>
  </p:cSld>
  <p:clrMapOvr>
    <a:masterClrMapping/>
  </p:clrMapOvr>
  <p:extLst>
    <p:ext uri="{DCECCB84-F9BA-43D5-87BE-67443E8EF086}">
      <p15:sldGuideLst xmlns:p15="http://schemas.microsoft.com/office/powerpoint/2012/main">
        <p15:guide id="1" pos="248">
          <p15:clr>
            <a:srgbClr val="F26B43"/>
          </p15:clr>
        </p15:guide>
        <p15:guide id="2" pos="7425">
          <p15:clr>
            <a:srgbClr val="F26B43"/>
          </p15:clr>
        </p15:guide>
        <p15:guide id="3" orient="horz" pos="232">
          <p15:clr>
            <a:srgbClr val="F26B43"/>
          </p15:clr>
        </p15:guide>
        <p15:guide id="5" orient="horz" pos="1136">
          <p15:clr>
            <a:srgbClr val="F26B43"/>
          </p15:clr>
        </p15:guide>
        <p15:guide id="6" orient="horz" pos="3584">
          <p15:clr>
            <a:srgbClr val="F26B43"/>
          </p15:clr>
        </p15:guide>
        <p15:guide id="7" orient="horz" pos="3906">
          <p15:clr>
            <a:srgbClr val="F26B43"/>
          </p15:clr>
        </p15:guide>
        <p15:guide id="8" orient="horz" pos="4156">
          <p15:clr>
            <a:srgbClr val="F26B43"/>
          </p15:clr>
        </p15:guide>
        <p15:guide id="9" pos="306">
          <p15:clr>
            <a:srgbClr val="A4A3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amp; Footer">
    <p:spTree>
      <p:nvGrpSpPr>
        <p:cNvPr id="1" name=""/>
        <p:cNvGrpSpPr/>
        <p:nvPr/>
      </p:nvGrpSpPr>
      <p:grpSpPr>
        <a:xfrm>
          <a:off x="0" y="0"/>
          <a:ext cx="0" cy="0"/>
          <a:chOff x="0" y="0"/>
          <a:chExt cx="0" cy="0"/>
        </a:xfrm>
      </p:grpSpPr>
      <p:sp>
        <p:nvSpPr>
          <p:cNvPr id="10" name="Text Placeholder 8">
            <a:extLst>
              <a:ext uri="{FF2B5EF4-FFF2-40B4-BE49-F238E27FC236}">
                <a16:creationId xmlns:a16="http://schemas.microsoft.com/office/drawing/2014/main" id="{A72C4E26-BE79-4277-9CB6-37B313081844}"/>
              </a:ext>
            </a:extLst>
          </p:cNvPr>
          <p:cNvSpPr>
            <a:spLocks noGrp="1"/>
          </p:cNvSpPr>
          <p:nvPr>
            <p:ph type="body" sz="quarter" idx="17" hasCustomPrompt="1"/>
          </p:nvPr>
        </p:nvSpPr>
        <p:spPr>
          <a:xfrm>
            <a:off x="2000249" y="6200774"/>
            <a:ext cx="9030637" cy="396875"/>
          </a:xfrm>
        </p:spPr>
        <p:txBody>
          <a:bodyPr wrap="square" lIns="0" tIns="0" bIns="0" anchor="t" anchorCtr="0">
            <a:noAutofit/>
          </a:bodyPr>
          <a:lstStyle>
            <a:lvl1pPr marL="0" indent="0" defTabSz="541338">
              <a:spcBef>
                <a:spcPts val="0"/>
              </a:spcBef>
              <a:buNone/>
              <a:defRPr sz="800" b="0" i="1">
                <a:solidFill>
                  <a:schemeClr val="tx1">
                    <a:lumMod val="50000"/>
                    <a:lumOff val="50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US" dirty="0"/>
              <a:t>Base:	Xxx</a:t>
            </a:r>
          </a:p>
          <a:p>
            <a:pPr lvl="0"/>
            <a:r>
              <a:rPr lang="en-US" dirty="0"/>
              <a:t>Question:	Xxx</a:t>
            </a:r>
          </a:p>
          <a:p>
            <a:pPr lvl="0"/>
            <a:r>
              <a:rPr lang="en-US" dirty="0"/>
              <a:t>	Xxx</a:t>
            </a:r>
          </a:p>
        </p:txBody>
      </p:sp>
      <p:sp>
        <p:nvSpPr>
          <p:cNvPr id="12" name="Slide Number Placeholder 11">
            <a:extLst>
              <a:ext uri="{FF2B5EF4-FFF2-40B4-BE49-F238E27FC236}">
                <a16:creationId xmlns:a16="http://schemas.microsoft.com/office/drawing/2014/main" id="{73C69CB8-664A-417E-8F0C-5E682496DFF5}"/>
              </a:ext>
            </a:extLst>
          </p:cNvPr>
          <p:cNvSpPr>
            <a:spLocks noGrp="1"/>
          </p:cNvSpPr>
          <p:nvPr>
            <p:ph type="sldNum" sz="quarter" idx="18"/>
          </p:nvPr>
        </p:nvSpPr>
        <p:spPr>
          <a:xfrm>
            <a:off x="407988" y="6200775"/>
            <a:ext cx="413543" cy="396875"/>
          </a:xfrm>
          <a:prstGeom prst="rect">
            <a:avLst/>
          </a:prstGeom>
        </p:spPr>
        <p:txBody>
          <a:bodyPr/>
          <a:lstStyle/>
          <a:p>
            <a:fld id="{D61AABEC-672F-4B68-B914-690DA978312C}" type="slidenum">
              <a:rPr lang="en-US" smtClean="0"/>
              <a:pPr/>
              <a:t>‹N›</a:t>
            </a:fld>
            <a:r>
              <a:rPr lang="en-US" dirty="0"/>
              <a:t> </a:t>
            </a:r>
          </a:p>
        </p:txBody>
      </p:sp>
      <p:sp>
        <p:nvSpPr>
          <p:cNvPr id="2" name="Title 1">
            <a:extLst>
              <a:ext uri="{FF2B5EF4-FFF2-40B4-BE49-F238E27FC236}">
                <a16:creationId xmlns:a16="http://schemas.microsoft.com/office/drawing/2014/main" id="{2BFC839B-8CF0-4FE4-BE39-64E2208DEEB7}"/>
              </a:ext>
            </a:extLst>
          </p:cNvPr>
          <p:cNvSpPr>
            <a:spLocks noGrp="1"/>
          </p:cNvSpPr>
          <p:nvPr>
            <p:ph type="title" hasCustomPrompt="1"/>
          </p:nvPr>
        </p:nvSpPr>
        <p:spPr/>
        <p:txBody>
          <a:bodyPr/>
          <a:lstStyle>
            <a:lvl1pPr>
              <a:defRPr/>
            </a:lvl1pPr>
          </a:lstStyle>
          <a:p>
            <a:r>
              <a:rPr lang="en-US" dirty="0"/>
              <a:t>TITLE OF THE SLIDE – one line</a:t>
            </a:r>
          </a:p>
        </p:txBody>
      </p:sp>
    </p:spTree>
    <p:extLst>
      <p:ext uri="{BB962C8B-B14F-4D97-AF65-F5344CB8AC3E}">
        <p14:creationId xmlns:p14="http://schemas.microsoft.com/office/powerpoint/2010/main" val="4168172764"/>
      </p:ext>
    </p:extLst>
  </p:cSld>
  <p:clrMapOvr>
    <a:masterClrMapping/>
  </p:clrMapOvr>
  <p:extLst>
    <p:ext uri="{DCECCB84-F9BA-43D5-87BE-67443E8EF086}">
      <p15:sldGuideLst xmlns:p15="http://schemas.microsoft.com/office/powerpoint/2012/main">
        <p15:guide id="5" orient="horz" pos="754">
          <p15:clr>
            <a:srgbClr val="FBAE40"/>
          </p15:clr>
        </p15:guide>
        <p15:guide id="8" orient="horz" pos="3725">
          <p15:clr>
            <a:srgbClr val="FBAE40"/>
          </p15:clr>
        </p15:guide>
        <p15:guide id="9" orient="horz" pos="1117">
          <p15:clr>
            <a:srgbClr val="FBAE40"/>
          </p15:clr>
        </p15:guide>
        <p15:guide id="10" orient="horz" pos="1344">
          <p15:clr>
            <a:srgbClr val="FBAE40"/>
          </p15:clr>
        </p15:guide>
        <p15:guide id="11" orient="horz" pos="1434">
          <p15:clr>
            <a:srgbClr val="FBAE40"/>
          </p15:clr>
        </p15:guide>
        <p15:guide id="12" orient="horz" pos="3543">
          <p15:clr>
            <a:srgbClr val="FBAE40"/>
          </p15:clr>
        </p15:guide>
        <p15:guide id="13" pos="1572">
          <p15:clr>
            <a:srgbClr val="FBAE40"/>
          </p15:clr>
        </p15:guide>
        <p15:guide id="14" pos="6108">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Conclusion &amp; Footer">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7735C07-2264-401E-9223-98C1CA429B7F}"/>
              </a:ext>
            </a:extLst>
          </p:cNvPr>
          <p:cNvSpPr>
            <a:spLocks noGrp="1"/>
          </p:cNvSpPr>
          <p:nvPr>
            <p:ph type="body" sz="quarter" idx="15" hasCustomPrompt="1"/>
          </p:nvPr>
        </p:nvSpPr>
        <p:spPr>
          <a:xfrm>
            <a:off x="407987" y="765175"/>
            <a:ext cx="11376025" cy="719138"/>
          </a:xfrm>
          <a:noFill/>
        </p:spPr>
        <p:txBody>
          <a:bodyPr wrap="square" lIns="0" tIns="0" rIns="0" bIns="0">
            <a:noAutofit/>
          </a:bodyPr>
          <a:lstStyle>
            <a:lvl1pPr marL="0" marR="0" indent="0" algn="l" defTabSz="914400" rtl="0" eaLnBrk="1" fontAlgn="auto" latinLnBrk="0" hangingPunct="1">
              <a:lnSpc>
                <a:spcPct val="100000"/>
              </a:lnSpc>
              <a:spcBef>
                <a:spcPts val="0"/>
              </a:spcBef>
              <a:spcAft>
                <a:spcPts val="0"/>
              </a:spcAft>
              <a:buClrTx/>
              <a:buSzPct val="50000"/>
              <a:buFont typeface="Arial" panose="020B0406020202030204" pitchFamily="34" charset="0"/>
              <a:buNone/>
              <a:tabLst/>
              <a:defRPr sz="2000">
                <a:solidFill>
                  <a:schemeClr val="tx2"/>
                </a:solidFill>
              </a:defRPr>
            </a:lvl1pPr>
          </a:lstStyle>
          <a:p>
            <a:pPr lvl="0"/>
            <a:r>
              <a:rPr lang="en-US" dirty="0"/>
              <a:t>Conclusion.</a:t>
            </a:r>
          </a:p>
          <a:p>
            <a:pPr marL="0" marR="0" lvl="0" indent="0" algn="l" defTabSz="914400" rtl="0" eaLnBrk="1" fontAlgn="auto" latinLnBrk="0" hangingPunct="1">
              <a:lnSpc>
                <a:spcPct val="100000"/>
              </a:lnSpc>
              <a:spcBef>
                <a:spcPts val="0"/>
              </a:spcBef>
              <a:spcAft>
                <a:spcPts val="0"/>
              </a:spcAft>
              <a:buClrTx/>
              <a:buSzPct val="50000"/>
              <a:buFont typeface="Arial" panose="020B0406020202030204" pitchFamily="34" charset="0"/>
              <a:buNone/>
              <a:tabLst/>
              <a:defRPr/>
            </a:pPr>
            <a:r>
              <a:rPr lang="en-US" dirty="0"/>
              <a:t>Two lines max.</a:t>
            </a:r>
          </a:p>
        </p:txBody>
      </p:sp>
      <p:sp>
        <p:nvSpPr>
          <p:cNvPr id="10" name="Text Placeholder 8">
            <a:extLst>
              <a:ext uri="{FF2B5EF4-FFF2-40B4-BE49-F238E27FC236}">
                <a16:creationId xmlns:a16="http://schemas.microsoft.com/office/drawing/2014/main" id="{A72C4E26-BE79-4277-9CB6-37B313081844}"/>
              </a:ext>
            </a:extLst>
          </p:cNvPr>
          <p:cNvSpPr>
            <a:spLocks noGrp="1"/>
          </p:cNvSpPr>
          <p:nvPr>
            <p:ph type="body" sz="quarter" idx="17" hasCustomPrompt="1"/>
          </p:nvPr>
        </p:nvSpPr>
        <p:spPr>
          <a:xfrm>
            <a:off x="1964601" y="6200774"/>
            <a:ext cx="9125894" cy="396875"/>
          </a:xfrm>
        </p:spPr>
        <p:txBody>
          <a:bodyPr wrap="square" lIns="0" tIns="0" bIns="0" anchor="t" anchorCtr="0">
            <a:noAutofit/>
          </a:bodyPr>
          <a:lstStyle>
            <a:lvl1pPr marL="0" indent="0" defTabSz="541338">
              <a:spcBef>
                <a:spcPts val="0"/>
              </a:spcBef>
              <a:buNone/>
              <a:defRPr sz="800" b="0" i="1">
                <a:solidFill>
                  <a:schemeClr val="tx1">
                    <a:lumMod val="50000"/>
                    <a:lumOff val="50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it-IT" noProof="0"/>
              <a:t>Base:	Xxx</a:t>
            </a:r>
          </a:p>
          <a:p>
            <a:pPr lvl="0"/>
            <a:r>
              <a:rPr lang="it-IT" noProof="0"/>
              <a:t>Question:	Xxx</a:t>
            </a:r>
          </a:p>
          <a:p>
            <a:pPr lvl="0"/>
            <a:r>
              <a:rPr lang="it-IT" noProof="0"/>
              <a:t>	Xxx</a:t>
            </a:r>
          </a:p>
        </p:txBody>
      </p:sp>
      <p:sp>
        <p:nvSpPr>
          <p:cNvPr id="2" name="Title 1">
            <a:extLst>
              <a:ext uri="{FF2B5EF4-FFF2-40B4-BE49-F238E27FC236}">
                <a16:creationId xmlns:a16="http://schemas.microsoft.com/office/drawing/2014/main" id="{1B271E15-A032-4BDE-BAF8-DCFCAEF4F2C2}"/>
              </a:ext>
            </a:extLst>
          </p:cNvPr>
          <p:cNvSpPr>
            <a:spLocks noGrp="1"/>
          </p:cNvSpPr>
          <p:nvPr>
            <p:ph type="title" hasCustomPrompt="1"/>
          </p:nvPr>
        </p:nvSpPr>
        <p:spPr>
          <a:xfrm>
            <a:off x="407987" y="2262819"/>
            <a:ext cx="11299088" cy="715669"/>
          </a:xfrm>
        </p:spPr>
        <p:txBody>
          <a:bodyPr/>
          <a:lstStyle>
            <a:lvl1pPr>
              <a:defRPr lang="en-US" sz="2400" b="0" kern="1200" cap="all" spc="0" baseline="0" dirty="0">
                <a:solidFill>
                  <a:schemeClr val="bg2"/>
                </a:solidFill>
                <a:latin typeface="+mn-lt"/>
                <a:ea typeface="+mj-ea"/>
                <a:cs typeface="+mj-cs"/>
              </a:defRPr>
            </a:lvl1pPr>
          </a:lstStyle>
          <a:p>
            <a:r>
              <a:rPr lang="en-US" dirty="0"/>
              <a:t>TITLE OF THE SLIDE – one line</a:t>
            </a:r>
          </a:p>
        </p:txBody>
      </p:sp>
      <p:sp>
        <p:nvSpPr>
          <p:cNvPr id="7" name="Espace réservé du numéro de diapositive 5">
            <a:extLst>
              <a:ext uri="{FF2B5EF4-FFF2-40B4-BE49-F238E27FC236}">
                <a16:creationId xmlns:a16="http://schemas.microsoft.com/office/drawing/2014/main" id="{7BE4393C-4ABF-4D5D-8485-F577728ECD9B}"/>
              </a:ext>
            </a:extLst>
          </p:cNvPr>
          <p:cNvSpPr>
            <a:spLocks noGrp="1"/>
          </p:cNvSpPr>
          <p:nvPr>
            <p:ph type="sldNum" sz="quarter" idx="4"/>
          </p:nvPr>
        </p:nvSpPr>
        <p:spPr>
          <a:xfrm>
            <a:off x="382932" y="6219234"/>
            <a:ext cx="360037" cy="365125"/>
          </a:xfrm>
          <a:prstGeom prst="rect">
            <a:avLst/>
          </a:prstGeom>
        </p:spPr>
        <p:txBody>
          <a:bodyPr vert="horz" lIns="0" tIns="45720" rIns="0" bIns="45720" rtlCol="0" anchor="ctr"/>
          <a:lstStyle>
            <a:lvl1pPr algn="r">
              <a:defRPr sz="900" b="1">
                <a:solidFill>
                  <a:schemeClr val="bg2">
                    <a:lumMod val="75000"/>
                  </a:schemeClr>
                </a:solidFill>
                <a:latin typeface="+mj-lt"/>
              </a:defRPr>
            </a:lvl1pPr>
          </a:lstStyle>
          <a:p>
            <a:fld id="{D61AABEC-672F-4B68-B914-690DA978312C}" type="slidenum">
              <a:rPr lang="en-GB" smtClean="0"/>
              <a:pPr/>
              <a:t>‹N›</a:t>
            </a:fld>
            <a:r>
              <a:rPr lang="en-GB" dirty="0"/>
              <a:t> ‒ </a:t>
            </a:r>
          </a:p>
        </p:txBody>
      </p:sp>
    </p:spTree>
    <p:extLst>
      <p:ext uri="{BB962C8B-B14F-4D97-AF65-F5344CB8AC3E}">
        <p14:creationId xmlns:p14="http://schemas.microsoft.com/office/powerpoint/2010/main" val="3812252965"/>
      </p:ext>
    </p:extLst>
  </p:cSld>
  <p:clrMapOvr>
    <a:masterClrMapping/>
  </p:clrMapOvr>
  <p:extLst>
    <p:ext uri="{DCECCB84-F9BA-43D5-87BE-67443E8EF086}">
      <p15:sldGuideLst xmlns:p15="http://schemas.microsoft.com/office/powerpoint/2012/main">
        <p15:guide id="5" orient="horz" pos="935">
          <p15:clr>
            <a:srgbClr val="FBAE40"/>
          </p15:clr>
        </p15:guide>
        <p15:guide id="6" orient="horz" pos="3725">
          <p15:clr>
            <a:srgbClr val="FBAE40"/>
          </p15:clr>
        </p15:guide>
        <p15:guide id="7" orient="horz" pos="1117">
          <p15:clr>
            <a:srgbClr val="FBAE40"/>
          </p15:clr>
        </p15:guide>
        <p15:guide id="8" orient="horz" pos="1344">
          <p15:clr>
            <a:srgbClr val="FBAE40"/>
          </p15:clr>
        </p15:guide>
        <p15:guide id="9" orient="horz" pos="1434">
          <p15:clr>
            <a:srgbClr val="FBAE40"/>
          </p15:clr>
        </p15:guide>
        <p15:guide id="10" orient="horz" pos="3543">
          <p15:clr>
            <a:srgbClr val="FBAE40"/>
          </p15:clr>
        </p15:guide>
        <p15:guide id="11" pos="6108">
          <p15:clr>
            <a:srgbClr val="FBAE40"/>
          </p15:clr>
        </p15:guide>
        <p15:guide id="12" pos="1572">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graphicFrame>
        <p:nvGraphicFramePr>
          <p:cNvPr id="4" name="Objet 3" hidden="1">
            <a:extLst>
              <a:ext uri="{FF2B5EF4-FFF2-40B4-BE49-F238E27FC236}">
                <a16:creationId xmlns:a16="http://schemas.microsoft.com/office/drawing/2014/main" id="{5CF9A8CD-44E6-43DE-97D8-919ABD05CE10}"/>
              </a:ext>
            </a:extLst>
          </p:cNvPr>
          <p:cNvGraphicFramePr>
            <a:graphicFrameLocks noChangeAspect="1"/>
          </p:cNvGraphicFramePr>
          <p:nvPr userDrawn="1">
            <p:custDataLst>
              <p:tags r:id="rId1"/>
            </p:custDataLst>
            <p:extLst>
              <p:ext uri="{D42A27DB-BD31-4B8C-83A1-F6EECF244321}">
                <p14:modId xmlns:p14="http://schemas.microsoft.com/office/powerpoint/2010/main" val="14510364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e think-cell" r:id="rId4" imgW="532" imgH="530" progId="TCLayout.ActiveDocument.1">
                  <p:embed/>
                </p:oleObj>
              </mc:Choice>
              <mc:Fallback>
                <p:oleObj name="Diapositive think-cell" r:id="rId4" imgW="532" imgH="530" progId="TCLayout.ActiveDocument.1">
                  <p:embed/>
                  <p:pic>
                    <p:nvPicPr>
                      <p:cNvPr id="4" name="Objet 3" hidden="1">
                        <a:extLst>
                          <a:ext uri="{FF2B5EF4-FFF2-40B4-BE49-F238E27FC236}">
                            <a16:creationId xmlns:a16="http://schemas.microsoft.com/office/drawing/2014/main" id="{5CF9A8CD-44E6-43DE-97D8-919ABD05CE1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C1DD757-038C-457E-9D36-3DDC777DAD6B}"/>
              </a:ext>
            </a:extLst>
          </p:cNvPr>
          <p:cNvSpPr/>
          <p:nvPr userDrawn="1">
            <p:custDataLst>
              <p:tags r:id="rId2"/>
            </p:custDataLst>
          </p:nvPr>
        </p:nvSpPr>
        <p:spPr>
          <a:xfrm>
            <a:off x="0" y="0"/>
            <a:ext cx="158750" cy="1587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800" b="1" i="0" baseline="0" dirty="0">
              <a:latin typeface="Arial Black" panose="020B0A04020102020204" pitchFamily="34" charset="0"/>
              <a:ea typeface="+mj-ea"/>
              <a:cs typeface="+mj-cs"/>
              <a:sym typeface="Arial Black" panose="020B0A04020102020204" pitchFamily="34" charset="0"/>
            </a:endParaRPr>
          </a:p>
        </p:txBody>
      </p:sp>
      <p:sp>
        <p:nvSpPr>
          <p:cNvPr id="3" name="Content Placeholder 2">
            <a:extLst>
              <a:ext uri="{FF2B5EF4-FFF2-40B4-BE49-F238E27FC236}">
                <a16:creationId xmlns:a16="http://schemas.microsoft.com/office/drawing/2014/main" id="{1703231E-4063-4D72-A4F3-5BF19050C303}"/>
              </a:ext>
            </a:extLst>
          </p:cNvPr>
          <p:cNvSpPr>
            <a:spLocks noGrp="1"/>
          </p:cNvSpPr>
          <p:nvPr>
            <p:ph idx="1" hasCustomPrompt="1"/>
          </p:nvPr>
        </p:nvSpPr>
        <p:spPr>
          <a:xfrm>
            <a:off x="404786" y="1808820"/>
            <a:ext cx="7584906" cy="3868080"/>
          </a:xfrm>
          <a:prstGeom prst="rect">
            <a:avLst/>
          </a:prstGeom>
        </p:spPr>
        <p:txBody>
          <a:bodyPr>
            <a:noAutofit/>
          </a:bodyPr>
          <a:lstStyle>
            <a:lvl1pPr>
              <a:spcBef>
                <a:spcPts val="1800"/>
              </a:spcBef>
              <a:defRPr sz="1600">
                <a:solidFill>
                  <a:schemeClr val="tx1"/>
                </a:solidFill>
              </a:defRPr>
            </a:lvl1pPr>
            <a:lvl2pPr>
              <a:defRPr sz="1600">
                <a:solidFill>
                  <a:schemeClr val="tx1"/>
                </a:solidFill>
              </a:defRPr>
            </a:lvl2pPr>
            <a:lvl3pPr>
              <a:defRPr sz="1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a:t>
            </a:r>
          </a:p>
        </p:txBody>
      </p:sp>
      <p:sp>
        <p:nvSpPr>
          <p:cNvPr id="6" name="Text Placeholder 5">
            <a:extLst>
              <a:ext uri="{FF2B5EF4-FFF2-40B4-BE49-F238E27FC236}">
                <a16:creationId xmlns:a16="http://schemas.microsoft.com/office/drawing/2014/main" id="{77735C07-2264-401E-9223-98C1CA429B7F}"/>
              </a:ext>
            </a:extLst>
          </p:cNvPr>
          <p:cNvSpPr>
            <a:spLocks noGrp="1"/>
          </p:cNvSpPr>
          <p:nvPr>
            <p:ph type="body" sz="quarter" idx="15" hasCustomPrompt="1"/>
          </p:nvPr>
        </p:nvSpPr>
        <p:spPr>
          <a:xfrm>
            <a:off x="404786" y="1357678"/>
            <a:ext cx="2311063" cy="353943"/>
          </a:xfrm>
          <a:prstGeom prst="rect">
            <a:avLst/>
          </a:prstGeom>
          <a:noFill/>
        </p:spPr>
        <p:txBody>
          <a:bodyPr wrap="none" lIns="72000" rIns="72000" bIns="0">
            <a:spAutoFit/>
          </a:bodyPr>
          <a:lstStyle>
            <a:lvl1pPr marL="0" indent="0">
              <a:buNone/>
              <a:defRPr sz="2000">
                <a:solidFill>
                  <a:schemeClr val="tx2"/>
                </a:solidFill>
              </a:defRPr>
            </a:lvl1pPr>
          </a:lstStyle>
          <a:p>
            <a:pPr lvl="0"/>
            <a:r>
              <a:rPr lang="en-GB" dirty="0"/>
              <a:t>Subtitle of the slide</a:t>
            </a:r>
          </a:p>
        </p:txBody>
      </p:sp>
      <p:sp>
        <p:nvSpPr>
          <p:cNvPr id="10" name="Text Placeholder 8">
            <a:extLst>
              <a:ext uri="{FF2B5EF4-FFF2-40B4-BE49-F238E27FC236}">
                <a16:creationId xmlns:a16="http://schemas.microsoft.com/office/drawing/2014/main" id="{A72C4E26-BE79-4277-9CB6-37B313081844}"/>
              </a:ext>
            </a:extLst>
          </p:cNvPr>
          <p:cNvSpPr>
            <a:spLocks noGrp="1"/>
          </p:cNvSpPr>
          <p:nvPr>
            <p:ph type="body" sz="quarter" idx="17" hasCustomPrompt="1"/>
          </p:nvPr>
        </p:nvSpPr>
        <p:spPr>
          <a:xfrm>
            <a:off x="404786" y="5914632"/>
            <a:ext cx="11463417" cy="215444"/>
          </a:xfrm>
          <a:prstGeom prst="rect">
            <a:avLst/>
          </a:prstGeom>
        </p:spPr>
        <p:txBody>
          <a:bodyPr wrap="square" lIns="72000" anchor="b">
            <a:spAutoFit/>
          </a:bodyPr>
          <a:lstStyle>
            <a:lvl1pPr marL="0" indent="0">
              <a:buNone/>
              <a:defRPr sz="800" b="0" i="1">
                <a:solidFill>
                  <a:schemeClr val="bg1">
                    <a:lumMod val="50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Sources:</a:t>
            </a:r>
          </a:p>
        </p:txBody>
      </p:sp>
      <p:sp>
        <p:nvSpPr>
          <p:cNvPr id="7" name="Espace réservé du numéro de diapositive 6">
            <a:extLst>
              <a:ext uri="{FF2B5EF4-FFF2-40B4-BE49-F238E27FC236}">
                <a16:creationId xmlns:a16="http://schemas.microsoft.com/office/drawing/2014/main" id="{6426E006-4F5B-402C-916F-29E383EE0863}"/>
              </a:ext>
            </a:extLst>
          </p:cNvPr>
          <p:cNvSpPr>
            <a:spLocks noGrp="1"/>
          </p:cNvSpPr>
          <p:nvPr>
            <p:ph type="sldNum" sz="quarter" idx="18"/>
          </p:nvPr>
        </p:nvSpPr>
        <p:spPr/>
        <p:txBody>
          <a:bodyPr/>
          <a:lstStyle/>
          <a:p>
            <a:r>
              <a:rPr lang="en-GB" dirty="0"/>
              <a:t> </a:t>
            </a:r>
          </a:p>
        </p:txBody>
      </p:sp>
      <p:sp>
        <p:nvSpPr>
          <p:cNvPr id="8" name="Titre 7">
            <a:extLst>
              <a:ext uri="{FF2B5EF4-FFF2-40B4-BE49-F238E27FC236}">
                <a16:creationId xmlns:a16="http://schemas.microsoft.com/office/drawing/2014/main" id="{E05915BF-F664-49DE-8489-CADDC55CA228}"/>
              </a:ext>
            </a:extLst>
          </p:cNvPr>
          <p:cNvSpPr>
            <a:spLocks noGrp="1"/>
          </p:cNvSpPr>
          <p:nvPr>
            <p:ph type="title" hasCustomPrompt="1"/>
          </p:nvPr>
        </p:nvSpPr>
        <p:spPr/>
        <p:txBody>
          <a:bodyPr/>
          <a:lstStyle>
            <a:lvl1pPr>
              <a:defRPr/>
            </a:lvl1pPr>
          </a:lstStyle>
          <a:p>
            <a:r>
              <a:rPr lang="fr-FR" dirty="0"/>
              <a:t>TITLE OF THE SLIDE</a:t>
            </a:r>
          </a:p>
        </p:txBody>
      </p:sp>
      <p:sp>
        <p:nvSpPr>
          <p:cNvPr id="9" name="Cadre 8">
            <a:extLst>
              <a:ext uri="{FF2B5EF4-FFF2-40B4-BE49-F238E27FC236}">
                <a16:creationId xmlns:a16="http://schemas.microsoft.com/office/drawing/2014/main" id="{2F76EB0B-D792-435A-A672-36B46B20BA9C}"/>
              </a:ext>
            </a:extLst>
          </p:cNvPr>
          <p:cNvSpPr/>
          <p:nvPr userDrawn="1"/>
        </p:nvSpPr>
        <p:spPr>
          <a:xfrm>
            <a:off x="0" y="0"/>
            <a:ext cx="12192000" cy="6858000"/>
          </a:xfrm>
          <a:prstGeom prst="frame">
            <a:avLst>
              <a:gd name="adj1" fmla="val 16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2522321857"/>
      </p:ext>
    </p:extLst>
  </p:cSld>
  <p:clrMapOvr>
    <a:masterClrMapping/>
  </p:clrMapOvr>
  <p:extLst>
    <p:ext uri="{DCECCB84-F9BA-43D5-87BE-67443E8EF086}">
      <p15:sldGuideLst xmlns:p15="http://schemas.microsoft.com/office/powerpoint/2012/main">
        <p15:guide id="1" pos="248">
          <p15:clr>
            <a:srgbClr val="F26B43"/>
          </p15:clr>
        </p15:guide>
        <p15:guide id="2" pos="7425">
          <p15:clr>
            <a:srgbClr val="F26B43"/>
          </p15:clr>
        </p15:guide>
        <p15:guide id="3" orient="horz" pos="232">
          <p15:clr>
            <a:srgbClr val="F26B43"/>
          </p15:clr>
        </p15:guide>
        <p15:guide id="5" orient="horz" pos="1136">
          <p15:clr>
            <a:srgbClr val="F26B43"/>
          </p15:clr>
        </p15:guide>
        <p15:guide id="6" orient="horz" pos="3584">
          <p15:clr>
            <a:srgbClr val="F26B43"/>
          </p15:clr>
        </p15:guide>
        <p15:guide id="7" orient="horz" pos="3906">
          <p15:clr>
            <a:srgbClr val="F26B43"/>
          </p15:clr>
        </p15:guide>
        <p15:guide id="8" orient="horz" pos="4156">
          <p15:clr>
            <a:srgbClr val="F26B43"/>
          </p15:clr>
        </p15:guide>
        <p15:guide id="9" pos="306">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3 key points">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55C23FA-A39C-47E2-B32E-D31B7F81F736}"/>
              </a:ext>
            </a:extLst>
          </p:cNvPr>
          <p:cNvSpPr>
            <a:spLocks noGrp="1"/>
          </p:cNvSpPr>
          <p:nvPr>
            <p:ph type="title" hasCustomPrompt="1"/>
          </p:nvPr>
        </p:nvSpPr>
        <p:spPr/>
        <p:txBody>
          <a:bodyPr/>
          <a:lstStyle>
            <a:lvl1pPr>
              <a:defRPr>
                <a:solidFill>
                  <a:schemeClr val="bg1"/>
                </a:solidFill>
              </a:defRPr>
            </a:lvl1pPr>
          </a:lstStyle>
          <a:p>
            <a:r>
              <a:rPr lang="en-US" dirty="0"/>
              <a:t>3 key points layout</a:t>
            </a:r>
            <a:endParaRPr lang="en-GB" dirty="0"/>
          </a:p>
        </p:txBody>
      </p:sp>
      <p:sp>
        <p:nvSpPr>
          <p:cNvPr id="23" name="No. 1">
            <a:extLst>
              <a:ext uri="{FF2B5EF4-FFF2-40B4-BE49-F238E27FC236}">
                <a16:creationId xmlns:a16="http://schemas.microsoft.com/office/drawing/2014/main" id="{8933E780-68DF-AEFF-FB64-64A8AC3BC8DB}"/>
              </a:ext>
            </a:extLst>
          </p:cNvPr>
          <p:cNvSpPr>
            <a:spLocks noGrp="1"/>
          </p:cNvSpPr>
          <p:nvPr>
            <p:ph type="body" sz="quarter" idx="34" hasCustomPrompt="1"/>
          </p:nvPr>
        </p:nvSpPr>
        <p:spPr>
          <a:xfrm>
            <a:off x="424599" y="1701571"/>
            <a:ext cx="1219200" cy="1045259"/>
          </a:xfrm>
        </p:spPr>
        <p:txBody>
          <a:bodyPr/>
          <a:lstStyle>
            <a:lvl1pPr>
              <a:defRPr sz="9600" b="1">
                <a:solidFill>
                  <a:schemeClr val="tx2"/>
                </a:solidFill>
              </a:defRPr>
            </a:lvl1pPr>
          </a:lstStyle>
          <a:p>
            <a:pPr lvl="0"/>
            <a:r>
              <a:rPr lang="en-US" dirty="0"/>
              <a:t>#</a:t>
            </a:r>
            <a:endParaRPr lang="en-GB" dirty="0"/>
          </a:p>
        </p:txBody>
      </p:sp>
      <p:sp>
        <p:nvSpPr>
          <p:cNvPr id="7" name="Text Placeholder 6">
            <a:extLst>
              <a:ext uri="{FF2B5EF4-FFF2-40B4-BE49-F238E27FC236}">
                <a16:creationId xmlns:a16="http://schemas.microsoft.com/office/drawing/2014/main" id="{3BF07BEC-475C-D95A-2313-6FF423D69112}"/>
              </a:ext>
            </a:extLst>
          </p:cNvPr>
          <p:cNvSpPr>
            <a:spLocks noGrp="1"/>
          </p:cNvSpPr>
          <p:nvPr>
            <p:ph type="body" sz="quarter" idx="30"/>
          </p:nvPr>
        </p:nvSpPr>
        <p:spPr>
          <a:xfrm>
            <a:off x="449999" y="3067958"/>
            <a:ext cx="3528000" cy="2583996"/>
          </a:xfrm>
          <a:prstGeom prst="rect">
            <a:avLst/>
          </a:prstGeom>
          <a:noFill/>
        </p:spPr>
        <p:txBody>
          <a:bodyPr wrap="square" lIns="72000" tIns="72000" rIns="72000" bIns="72000">
            <a:noAutofit/>
          </a:bodyPr>
          <a:lstStyle>
            <a:lvl1pPr>
              <a:defRPr sz="2400" b="0">
                <a:solidFill>
                  <a:schemeClr val="bg1"/>
                </a:solidFill>
              </a:defRPr>
            </a:lvl1pPr>
            <a:lvl2pPr>
              <a:defRPr b="1">
                <a:solidFill>
                  <a:schemeClr val="bg1"/>
                </a:solidFill>
              </a:defRPr>
            </a:lvl2pPr>
            <a:lvl3pPr>
              <a:defRPr b="1">
                <a:solidFill>
                  <a:schemeClr val="bg1"/>
                </a:solidFill>
              </a:defRPr>
            </a:lvl3pPr>
            <a:lvl4pPr>
              <a:defRPr b="1">
                <a:solidFill>
                  <a:schemeClr val="bg1"/>
                </a:solidFill>
              </a:defRPr>
            </a:lvl4pPr>
            <a:lvl5pPr>
              <a:defRPr b="1">
                <a:solidFill>
                  <a:schemeClr val="bg1"/>
                </a:solidFill>
              </a:defRPr>
            </a:lvl5pPr>
          </a:lstStyle>
          <a:p>
            <a:pPr lvl="0"/>
            <a:r>
              <a:rPr lang="it-IT"/>
              <a:t>Fare clic per modificare gli stili del testo dello schema</a:t>
            </a:r>
          </a:p>
        </p:txBody>
      </p:sp>
      <p:sp>
        <p:nvSpPr>
          <p:cNvPr id="27" name="No. 2">
            <a:extLst>
              <a:ext uri="{FF2B5EF4-FFF2-40B4-BE49-F238E27FC236}">
                <a16:creationId xmlns:a16="http://schemas.microsoft.com/office/drawing/2014/main" id="{30E98F8F-3061-8682-1A3F-E78E0C8D3F9E}"/>
              </a:ext>
            </a:extLst>
          </p:cNvPr>
          <p:cNvSpPr>
            <a:spLocks noGrp="1"/>
          </p:cNvSpPr>
          <p:nvPr>
            <p:ph type="body" sz="quarter" idx="35" hasCustomPrompt="1"/>
          </p:nvPr>
        </p:nvSpPr>
        <p:spPr>
          <a:xfrm>
            <a:off x="4298690" y="1701571"/>
            <a:ext cx="1219200" cy="1045259"/>
          </a:xfrm>
        </p:spPr>
        <p:txBody>
          <a:bodyPr/>
          <a:lstStyle>
            <a:lvl1pPr>
              <a:defRPr sz="9600" b="1">
                <a:solidFill>
                  <a:schemeClr val="accent2"/>
                </a:solidFill>
              </a:defRPr>
            </a:lvl1pPr>
          </a:lstStyle>
          <a:p>
            <a:pPr lvl="0"/>
            <a:r>
              <a:rPr lang="en-US" dirty="0"/>
              <a:t>#</a:t>
            </a:r>
            <a:endParaRPr lang="en-GB" dirty="0"/>
          </a:p>
        </p:txBody>
      </p:sp>
      <p:sp>
        <p:nvSpPr>
          <p:cNvPr id="8" name="Text Placeholder 7">
            <a:extLst>
              <a:ext uri="{FF2B5EF4-FFF2-40B4-BE49-F238E27FC236}">
                <a16:creationId xmlns:a16="http://schemas.microsoft.com/office/drawing/2014/main" id="{4812F4A0-FD3C-1B4E-7C0D-A6CD56FB0F3F}"/>
              </a:ext>
            </a:extLst>
          </p:cNvPr>
          <p:cNvSpPr>
            <a:spLocks noGrp="1"/>
          </p:cNvSpPr>
          <p:nvPr>
            <p:ph type="body" sz="quarter" idx="31"/>
          </p:nvPr>
        </p:nvSpPr>
        <p:spPr>
          <a:xfrm>
            <a:off x="4332287" y="3067958"/>
            <a:ext cx="3528000" cy="2583996"/>
          </a:xfrm>
          <a:prstGeom prst="rect">
            <a:avLst/>
          </a:prstGeom>
          <a:noFill/>
        </p:spPr>
        <p:txBody>
          <a:bodyPr wrap="square" lIns="72000" tIns="72000" rIns="72000" bIns="72000">
            <a:noAutofit/>
          </a:bodyPr>
          <a:lstStyle>
            <a:lvl1pPr>
              <a:defRPr sz="2400" b="0">
                <a:solidFill>
                  <a:schemeClr val="bg1"/>
                </a:solidFill>
              </a:defRPr>
            </a:lvl1pPr>
            <a:lvl2pPr>
              <a:defRPr b="1">
                <a:solidFill>
                  <a:schemeClr val="bg1"/>
                </a:solidFill>
              </a:defRPr>
            </a:lvl2pPr>
            <a:lvl3pPr>
              <a:defRPr b="1">
                <a:solidFill>
                  <a:schemeClr val="bg1"/>
                </a:solidFill>
              </a:defRPr>
            </a:lvl3pPr>
            <a:lvl4pPr>
              <a:defRPr b="1">
                <a:solidFill>
                  <a:schemeClr val="bg1"/>
                </a:solidFill>
              </a:defRPr>
            </a:lvl4pPr>
            <a:lvl5pPr>
              <a:defRPr b="1">
                <a:solidFill>
                  <a:schemeClr val="bg1"/>
                </a:solidFill>
              </a:defRPr>
            </a:lvl5pPr>
          </a:lstStyle>
          <a:p>
            <a:pPr lvl="0"/>
            <a:r>
              <a:rPr lang="it-IT"/>
              <a:t>Fare clic per modificare gli stili del testo dello schema</a:t>
            </a:r>
          </a:p>
        </p:txBody>
      </p:sp>
      <p:sp>
        <p:nvSpPr>
          <p:cNvPr id="32" name="No. 3">
            <a:extLst>
              <a:ext uri="{FF2B5EF4-FFF2-40B4-BE49-F238E27FC236}">
                <a16:creationId xmlns:a16="http://schemas.microsoft.com/office/drawing/2014/main" id="{60835E92-0DA1-DBA3-87F3-D6CA2B63B035}"/>
              </a:ext>
            </a:extLst>
          </p:cNvPr>
          <p:cNvSpPr>
            <a:spLocks noGrp="1"/>
          </p:cNvSpPr>
          <p:nvPr>
            <p:ph type="body" sz="quarter" idx="36" hasCustomPrompt="1"/>
          </p:nvPr>
        </p:nvSpPr>
        <p:spPr>
          <a:xfrm>
            <a:off x="8162924" y="1701571"/>
            <a:ext cx="1219200" cy="1045259"/>
          </a:xfrm>
        </p:spPr>
        <p:txBody>
          <a:bodyPr/>
          <a:lstStyle>
            <a:lvl1pPr>
              <a:defRPr sz="9600" b="1">
                <a:solidFill>
                  <a:srgbClr val="E3D8F0"/>
                </a:solidFill>
              </a:defRPr>
            </a:lvl1pPr>
          </a:lstStyle>
          <a:p>
            <a:pPr lvl="0"/>
            <a:r>
              <a:rPr lang="en-US" dirty="0"/>
              <a:t>#</a:t>
            </a:r>
            <a:endParaRPr lang="en-GB" dirty="0"/>
          </a:p>
        </p:txBody>
      </p:sp>
      <p:sp>
        <p:nvSpPr>
          <p:cNvPr id="9" name="Text Placeholder 8">
            <a:extLst>
              <a:ext uri="{FF2B5EF4-FFF2-40B4-BE49-F238E27FC236}">
                <a16:creationId xmlns:a16="http://schemas.microsoft.com/office/drawing/2014/main" id="{1CF5EC94-06CC-02DF-99F1-D843B6EC5EE0}"/>
              </a:ext>
            </a:extLst>
          </p:cNvPr>
          <p:cNvSpPr>
            <a:spLocks noGrp="1"/>
          </p:cNvSpPr>
          <p:nvPr>
            <p:ph type="body" sz="quarter" idx="32" hasCustomPrompt="1"/>
          </p:nvPr>
        </p:nvSpPr>
        <p:spPr>
          <a:xfrm>
            <a:off x="8220073" y="3067958"/>
            <a:ext cx="3528000" cy="2583996"/>
          </a:xfrm>
          <a:prstGeom prst="rect">
            <a:avLst/>
          </a:prstGeom>
          <a:noFill/>
        </p:spPr>
        <p:txBody>
          <a:bodyPr wrap="square" lIns="72000" tIns="72000" rIns="72000" bIns="72000">
            <a:noAutofit/>
          </a:bodyPr>
          <a:lstStyle>
            <a:lvl1pPr>
              <a:defRPr sz="2400" b="0">
                <a:solidFill>
                  <a:schemeClr val="bg1"/>
                </a:solidFill>
              </a:defRPr>
            </a:lvl1pPr>
            <a:lvl2pPr>
              <a:defRPr b="1">
                <a:solidFill>
                  <a:schemeClr val="bg1"/>
                </a:solidFill>
              </a:defRPr>
            </a:lvl2pPr>
            <a:lvl3pPr>
              <a:defRPr b="1">
                <a:solidFill>
                  <a:schemeClr val="bg1"/>
                </a:solidFill>
              </a:defRPr>
            </a:lvl3pPr>
            <a:lvl4pPr>
              <a:defRPr b="1">
                <a:solidFill>
                  <a:schemeClr val="bg1"/>
                </a:solidFill>
              </a:defRPr>
            </a:lvl4pPr>
            <a:lvl5pPr>
              <a:defRPr b="1">
                <a:solidFill>
                  <a:schemeClr val="bg1"/>
                </a:solidFill>
              </a:defRPr>
            </a:lvl5pPr>
          </a:lstStyle>
          <a:p>
            <a:pPr lvl="0"/>
            <a:r>
              <a:rPr lang="en-US" dirty="0"/>
              <a:t>Click to add text</a:t>
            </a:r>
          </a:p>
        </p:txBody>
      </p:sp>
      <p:sp>
        <p:nvSpPr>
          <p:cNvPr id="17" name="TextBox 16">
            <a:extLst>
              <a:ext uri="{FF2B5EF4-FFF2-40B4-BE49-F238E27FC236}">
                <a16:creationId xmlns:a16="http://schemas.microsoft.com/office/drawing/2014/main" id="{B094FC2C-B470-E22E-D383-B44D7B951CD9}"/>
              </a:ext>
            </a:extLst>
          </p:cNvPr>
          <p:cNvSpPr txBox="1"/>
          <p:nvPr/>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4" name="Graphic 3">
            <a:extLst>
              <a:ext uri="{FF2B5EF4-FFF2-40B4-BE49-F238E27FC236}">
                <a16:creationId xmlns:a16="http://schemas.microsoft.com/office/drawing/2014/main" id="{CC5EA47B-0866-1154-09FC-C7C7B641973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
        <p:nvSpPr>
          <p:cNvPr id="3" name="Classification">
            <a:extLst>
              <a:ext uri="{FF2B5EF4-FFF2-40B4-BE49-F238E27FC236}">
                <a16:creationId xmlns:a16="http://schemas.microsoft.com/office/drawing/2014/main" id="{87F1F93F-49B8-E177-E676-7A7D92E86104}"/>
              </a:ext>
              <a:ext uri="{C183D7F6-B498-43B3-948B-1728B52AA6E4}">
                <adec:decorative xmlns:adec="http://schemas.microsoft.com/office/drawing/2017/decorative" val="1"/>
              </a:ext>
            </a:extLst>
          </p:cNvPr>
          <p:cNvSpPr txBox="1">
            <a:spLocks/>
          </p:cNvSpPr>
          <p:nvPr userDrawn="1"/>
        </p:nvSpPr>
        <p:spPr>
          <a:xfrm>
            <a:off x="440938" y="6374219"/>
            <a:ext cx="169577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a:t>
            </a:r>
            <a:r>
              <a:rPr lang="it-IT" sz="800" dirty="0">
                <a:solidFill>
                  <a:schemeClr val="bg1"/>
                </a:solidFill>
                <a:effectLst/>
              </a:rPr>
              <a:t>Il ruolo di Fondazione LGH nel territorio lombardo</a:t>
            </a:r>
            <a:endParaRPr lang="en-GB" sz="800" dirty="0">
              <a:solidFill>
                <a:schemeClr val="bg1"/>
              </a:solidFill>
              <a:effectLst/>
            </a:endParaRPr>
          </a:p>
        </p:txBody>
      </p:sp>
    </p:spTree>
    <p:extLst>
      <p:ext uri="{BB962C8B-B14F-4D97-AF65-F5344CB8AC3E}">
        <p14:creationId xmlns:p14="http://schemas.microsoft.com/office/powerpoint/2010/main" val="1305092670"/>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col_clea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4F419-BE4D-C750-7148-9CE8C43FA619}"/>
              </a:ext>
            </a:extLst>
          </p:cNvPr>
          <p:cNvSpPr>
            <a:spLocks noGrp="1"/>
          </p:cNvSpPr>
          <p:nvPr>
            <p:ph type="title"/>
          </p:nvPr>
        </p:nvSpPr>
        <p:spPr/>
        <p:txBody>
          <a:bodyPr/>
          <a:lstStyle>
            <a:lvl1pPr>
              <a:defRPr>
                <a:solidFill>
                  <a:schemeClr val="bg1"/>
                </a:solidFill>
              </a:defRPr>
            </a:lvl1pPr>
          </a:lstStyle>
          <a:p>
            <a:r>
              <a:rPr lang="it-IT"/>
              <a:t>Fare clic per modificare lo stile del titolo dello schema</a:t>
            </a:r>
            <a:endParaRPr lang="en-GB" dirty="0"/>
          </a:p>
        </p:txBody>
      </p:sp>
      <p:sp>
        <p:nvSpPr>
          <p:cNvPr id="13" name="TextBox 12">
            <a:extLst>
              <a:ext uri="{FF2B5EF4-FFF2-40B4-BE49-F238E27FC236}">
                <a16:creationId xmlns:a16="http://schemas.microsoft.com/office/drawing/2014/main" id="{E1CCDBCE-4D82-219C-1461-D5A253117AE4}"/>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3" name="Graphic 2">
            <a:extLst>
              <a:ext uri="{FF2B5EF4-FFF2-40B4-BE49-F238E27FC236}">
                <a16:creationId xmlns:a16="http://schemas.microsoft.com/office/drawing/2014/main" id="{A7B9DA72-0ECA-44B6-A483-079BF1FC7288}"/>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
        <p:nvSpPr>
          <p:cNvPr id="4" name="Classification">
            <a:extLst>
              <a:ext uri="{FF2B5EF4-FFF2-40B4-BE49-F238E27FC236}">
                <a16:creationId xmlns:a16="http://schemas.microsoft.com/office/drawing/2014/main" id="{99A60074-CCDC-A7B0-8212-2EC735820F06}"/>
              </a:ext>
              <a:ext uri="{C183D7F6-B498-43B3-948B-1728B52AA6E4}">
                <adec:decorative xmlns:adec="http://schemas.microsoft.com/office/drawing/2017/decorative" val="1"/>
              </a:ext>
            </a:extLst>
          </p:cNvPr>
          <p:cNvSpPr txBox="1">
            <a:spLocks/>
          </p:cNvSpPr>
          <p:nvPr userDrawn="1"/>
        </p:nvSpPr>
        <p:spPr>
          <a:xfrm>
            <a:off x="440938" y="6374219"/>
            <a:ext cx="169577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a:t>
            </a:r>
            <a:r>
              <a:rPr lang="it-IT" sz="800" dirty="0">
                <a:solidFill>
                  <a:schemeClr val="bg1"/>
                </a:solidFill>
                <a:effectLst/>
              </a:rPr>
              <a:t>Il ruolo di Fondazione LGH nel territorio lombardo</a:t>
            </a:r>
            <a:endParaRPr lang="en-GB" sz="800" dirty="0">
              <a:solidFill>
                <a:schemeClr val="bg1"/>
              </a:solidFill>
              <a:effectLst/>
            </a:endParaRPr>
          </a:p>
        </p:txBody>
      </p:sp>
    </p:spTree>
    <p:extLst>
      <p:ext uri="{BB962C8B-B14F-4D97-AF65-F5344CB8AC3E}">
        <p14:creationId xmlns:p14="http://schemas.microsoft.com/office/powerpoint/2010/main" val="3384994037"/>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Hanging box title and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11884-C2D5-14CD-9848-37C5CB013EB4}"/>
              </a:ext>
            </a:extLst>
          </p:cNvPr>
          <p:cNvSpPr>
            <a:spLocks noGrp="1"/>
          </p:cNvSpPr>
          <p:nvPr>
            <p:ph type="title"/>
          </p:nvPr>
        </p:nvSpPr>
        <p:spPr>
          <a:xfrm>
            <a:off x="653142" y="701874"/>
            <a:ext cx="3149601" cy="715669"/>
          </a:xfrm>
        </p:spPr>
        <p:txBody>
          <a:bodyPr/>
          <a:lstStyle>
            <a:lvl1pPr>
              <a:defRPr>
                <a:solidFill>
                  <a:schemeClr val="bg1"/>
                </a:solidFill>
              </a:defRPr>
            </a:lvl1pPr>
          </a:lstStyle>
          <a:p>
            <a:r>
              <a:rPr lang="it-IT"/>
              <a:t>Fare clic per modificare lo stile del titolo dello schema</a:t>
            </a:r>
            <a:endParaRPr lang="en-GB" dirty="0"/>
          </a:p>
        </p:txBody>
      </p:sp>
      <p:sp>
        <p:nvSpPr>
          <p:cNvPr id="3" name="Text Placeholder 3">
            <a:extLst>
              <a:ext uri="{FF2B5EF4-FFF2-40B4-BE49-F238E27FC236}">
                <a16:creationId xmlns:a16="http://schemas.microsoft.com/office/drawing/2014/main" id="{A73E53EB-3CF7-23AB-A106-C20DD2520CBC}"/>
              </a:ext>
            </a:extLst>
          </p:cNvPr>
          <p:cNvSpPr>
            <a:spLocks noGrp="1"/>
          </p:cNvSpPr>
          <p:nvPr>
            <p:ph type="body" sz="quarter" idx="10"/>
          </p:nvPr>
        </p:nvSpPr>
        <p:spPr>
          <a:xfrm>
            <a:off x="4332288" y="701675"/>
            <a:ext cx="7416800" cy="4959350"/>
          </a:xfrm>
        </p:spPr>
        <p:txBody>
          <a:bodyPr numCol="1" spcCol="288000"/>
          <a:lstStyle>
            <a:lvl1pPr>
              <a:lnSpc>
                <a:spcPct val="120000"/>
              </a:lnSpc>
              <a:spcBef>
                <a:spcPts val="400"/>
              </a:spcBef>
              <a:spcAft>
                <a:spcPts val="400"/>
              </a:spcAft>
              <a:defRPr sz="2400"/>
            </a:lvl1pPr>
            <a:lvl2pPr>
              <a:lnSpc>
                <a:spcPct val="120000"/>
              </a:lnSpc>
              <a:spcBef>
                <a:spcPts val="400"/>
              </a:spcBef>
              <a:spcAft>
                <a:spcPts val="400"/>
              </a:spcAft>
              <a:defRPr sz="2400"/>
            </a:lvl2pPr>
            <a:lvl3pPr>
              <a:lnSpc>
                <a:spcPct val="120000"/>
              </a:lnSpc>
              <a:spcBef>
                <a:spcPts val="400"/>
              </a:spcBef>
              <a:spcAft>
                <a:spcPts val="400"/>
              </a:spcAft>
              <a:defRPr sz="2400"/>
            </a:lvl3pPr>
            <a:lvl4pPr>
              <a:lnSpc>
                <a:spcPct val="120000"/>
              </a:lnSpc>
              <a:spcBef>
                <a:spcPts val="400"/>
              </a:spcBef>
              <a:spcAft>
                <a:spcPts val="400"/>
              </a:spcAft>
              <a:defRPr sz="2400"/>
            </a:lvl4pPr>
            <a:lvl5pPr>
              <a:lnSpc>
                <a:spcPct val="120000"/>
              </a:lnSpc>
              <a:spcBef>
                <a:spcPts val="400"/>
              </a:spcBef>
              <a:spcAft>
                <a:spcPts val="400"/>
              </a:spcAft>
              <a:defRPr sz="2400"/>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Tree>
    <p:extLst>
      <p:ext uri="{BB962C8B-B14F-4D97-AF65-F5344CB8AC3E}">
        <p14:creationId xmlns:p14="http://schemas.microsoft.com/office/powerpoint/2010/main" val="177210686"/>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4_images_3_summaries">
    <p:bg>
      <p:bgPr>
        <a:solidFill>
          <a:schemeClr val="accent1"/>
        </a:solidFill>
        <a:effectLst/>
      </p:bgPr>
    </p:bg>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F7598694-721D-C499-32B8-2559553463B9}"/>
              </a:ext>
              <a:ext uri="{C183D7F6-B498-43B3-948B-1728B52AA6E4}">
                <adec:decorative xmlns:adec="http://schemas.microsoft.com/office/drawing/2017/decorative" val="0"/>
              </a:ext>
            </a:extLst>
          </p:cNvPr>
          <p:cNvSpPr>
            <a:spLocks noGrp="1"/>
          </p:cNvSpPr>
          <p:nvPr>
            <p:ph type="pic" sz="quarter" idx="21" hasCustomPrompt="1"/>
          </p:nvPr>
        </p:nvSpPr>
        <p:spPr>
          <a:xfrm>
            <a:off x="450000" y="1792702"/>
            <a:ext cx="3524250" cy="2140354"/>
          </a:xfrm>
          <a:custGeom>
            <a:avLst/>
            <a:gdLst>
              <a:gd name="connsiteX0" fmla="*/ 0 w 3524250"/>
              <a:gd name="connsiteY0" fmla="*/ 0 h 2140354"/>
              <a:gd name="connsiteX1" fmla="*/ 3524250 w 3524250"/>
              <a:gd name="connsiteY1" fmla="*/ 0 h 2140354"/>
              <a:gd name="connsiteX2" fmla="*/ 3524250 w 3524250"/>
              <a:gd name="connsiteY2" fmla="*/ 1669718 h 2140354"/>
              <a:gd name="connsiteX3" fmla="*/ 3053614 w 3524250"/>
              <a:gd name="connsiteY3" fmla="*/ 2140354 h 2140354"/>
              <a:gd name="connsiteX4" fmla="*/ 0 w 3524250"/>
              <a:gd name="connsiteY4" fmla="*/ 2140354 h 2140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0" h="2140354">
                <a:moveTo>
                  <a:pt x="0" y="0"/>
                </a:moveTo>
                <a:lnTo>
                  <a:pt x="3524250" y="0"/>
                </a:lnTo>
                <a:lnTo>
                  <a:pt x="3524250" y="1669718"/>
                </a:lnTo>
                <a:lnTo>
                  <a:pt x="3053614" y="2140354"/>
                </a:lnTo>
                <a:lnTo>
                  <a:pt x="0" y="2140354"/>
                </a:lnTo>
                <a:close/>
              </a:path>
            </a:pathLst>
          </a:custGeom>
          <a:pattFill prst="wdUpDiag">
            <a:fgClr>
              <a:schemeClr val="bg1">
                <a:lumMod val="95000"/>
              </a:schemeClr>
            </a:fgClr>
            <a:bgClr>
              <a:schemeClr val="bg1"/>
            </a:bgClr>
          </a:pattFill>
        </p:spPr>
        <p:txBody>
          <a:bodyPr wrap="square">
            <a:noAutofit/>
          </a:bodyPr>
          <a:lstStyle>
            <a:lvl1pPr>
              <a:defRPr/>
            </a:lvl1pPr>
          </a:lstStyle>
          <a:p>
            <a:r>
              <a:rPr lang="en-GB" dirty="0"/>
              <a:t>Insert image here</a:t>
            </a:r>
          </a:p>
        </p:txBody>
      </p:sp>
      <p:sp>
        <p:nvSpPr>
          <p:cNvPr id="3" name="Placeholder 1">
            <a:extLst>
              <a:ext uri="{FF2B5EF4-FFF2-40B4-BE49-F238E27FC236}">
                <a16:creationId xmlns:a16="http://schemas.microsoft.com/office/drawing/2014/main" id="{1703231E-4063-4D72-A4F3-5BF19050C303}"/>
              </a:ext>
            </a:extLst>
          </p:cNvPr>
          <p:cNvSpPr>
            <a:spLocks noGrp="1"/>
          </p:cNvSpPr>
          <p:nvPr>
            <p:ph idx="1" hasCustomPrompt="1"/>
          </p:nvPr>
        </p:nvSpPr>
        <p:spPr>
          <a:xfrm>
            <a:off x="450000" y="4113075"/>
            <a:ext cx="3524400" cy="1835288"/>
          </a:xfrm>
        </p:spPr>
        <p:txBody>
          <a:bodyPr>
            <a:noAutofit/>
          </a:bodyPr>
          <a:lstStyle>
            <a:lvl1pPr>
              <a:spcBef>
                <a:spcPts val="400"/>
              </a:spcBef>
              <a:defRPr sz="2000">
                <a:solidFill>
                  <a:schemeClr val="bg1"/>
                </a:solidFill>
              </a:defRPr>
            </a:lvl1pPr>
            <a:lvl2pPr>
              <a:spcBef>
                <a:spcPts val="400"/>
              </a:spcBef>
              <a:defRPr sz="2000">
                <a:solidFill>
                  <a:schemeClr val="bg1"/>
                </a:solidFill>
              </a:defRPr>
            </a:lvl2pPr>
            <a:lvl3pPr>
              <a:spcBef>
                <a:spcPts val="400"/>
              </a:spcBef>
              <a:defRPr sz="2000">
                <a:solidFill>
                  <a:schemeClr val="bg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2z</a:t>
            </a:r>
          </a:p>
        </p:txBody>
      </p:sp>
      <p:sp>
        <p:nvSpPr>
          <p:cNvPr id="26" name="Picture Placeholder 25">
            <a:extLst>
              <a:ext uri="{FF2B5EF4-FFF2-40B4-BE49-F238E27FC236}">
                <a16:creationId xmlns:a16="http://schemas.microsoft.com/office/drawing/2014/main" id="{D497C279-EB05-83B6-CAFE-F19E9494173D}"/>
              </a:ext>
              <a:ext uri="{C183D7F6-B498-43B3-948B-1728B52AA6E4}">
                <adec:decorative xmlns:adec="http://schemas.microsoft.com/office/drawing/2017/decorative" val="0"/>
              </a:ext>
            </a:extLst>
          </p:cNvPr>
          <p:cNvSpPr>
            <a:spLocks noGrp="1"/>
          </p:cNvSpPr>
          <p:nvPr>
            <p:ph type="pic" sz="quarter" idx="22" hasCustomPrompt="1"/>
          </p:nvPr>
        </p:nvSpPr>
        <p:spPr>
          <a:xfrm>
            <a:off x="4336915" y="1792702"/>
            <a:ext cx="3524250" cy="2140354"/>
          </a:xfrm>
          <a:custGeom>
            <a:avLst/>
            <a:gdLst>
              <a:gd name="connsiteX0" fmla="*/ 0 w 3524250"/>
              <a:gd name="connsiteY0" fmla="*/ 0 h 2140354"/>
              <a:gd name="connsiteX1" fmla="*/ 3524250 w 3524250"/>
              <a:gd name="connsiteY1" fmla="*/ 0 h 2140354"/>
              <a:gd name="connsiteX2" fmla="*/ 3524250 w 3524250"/>
              <a:gd name="connsiteY2" fmla="*/ 1669718 h 2140354"/>
              <a:gd name="connsiteX3" fmla="*/ 3053614 w 3524250"/>
              <a:gd name="connsiteY3" fmla="*/ 2140354 h 2140354"/>
              <a:gd name="connsiteX4" fmla="*/ 0 w 3524250"/>
              <a:gd name="connsiteY4" fmla="*/ 2140354 h 2140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0" h="2140354">
                <a:moveTo>
                  <a:pt x="0" y="0"/>
                </a:moveTo>
                <a:lnTo>
                  <a:pt x="3524250" y="0"/>
                </a:lnTo>
                <a:lnTo>
                  <a:pt x="3524250" y="1669718"/>
                </a:lnTo>
                <a:lnTo>
                  <a:pt x="3053614" y="2140354"/>
                </a:lnTo>
                <a:lnTo>
                  <a:pt x="0" y="2140354"/>
                </a:lnTo>
                <a:close/>
              </a:path>
            </a:pathLst>
          </a:custGeom>
          <a:pattFill prst="wdUpDiag">
            <a:fgClr>
              <a:schemeClr val="bg1">
                <a:lumMod val="95000"/>
              </a:schemeClr>
            </a:fgClr>
            <a:bgClr>
              <a:schemeClr val="bg1"/>
            </a:bgClr>
          </a:pattFill>
        </p:spPr>
        <p:txBody>
          <a:bodyPr wrap="square">
            <a:noAutofit/>
          </a:bodyPr>
          <a:lstStyle>
            <a:lvl1pPr>
              <a:defRPr/>
            </a:lvl1pPr>
          </a:lstStyle>
          <a:p>
            <a:r>
              <a:rPr lang="en-GB" dirty="0"/>
              <a:t>Insert image here</a:t>
            </a:r>
          </a:p>
        </p:txBody>
      </p:sp>
      <p:sp>
        <p:nvSpPr>
          <p:cNvPr id="15" name="Placeholder 2">
            <a:extLst>
              <a:ext uri="{FF2B5EF4-FFF2-40B4-BE49-F238E27FC236}">
                <a16:creationId xmlns:a16="http://schemas.microsoft.com/office/drawing/2014/main" id="{2D6D46A2-3813-48AC-B44F-11FED09C9607}"/>
              </a:ext>
            </a:extLst>
          </p:cNvPr>
          <p:cNvSpPr>
            <a:spLocks noGrp="1"/>
          </p:cNvSpPr>
          <p:nvPr>
            <p:ph idx="24" hasCustomPrompt="1"/>
          </p:nvPr>
        </p:nvSpPr>
        <p:spPr>
          <a:xfrm>
            <a:off x="4336840" y="4113075"/>
            <a:ext cx="3524400" cy="1835288"/>
          </a:xfrm>
        </p:spPr>
        <p:txBody>
          <a:bodyPr>
            <a:noAutofit/>
          </a:bodyPr>
          <a:lstStyle>
            <a:lvl1pPr>
              <a:spcBef>
                <a:spcPts val="400"/>
              </a:spcBef>
              <a:defRPr sz="2000">
                <a:solidFill>
                  <a:schemeClr val="bg1"/>
                </a:solidFill>
              </a:defRPr>
            </a:lvl1pPr>
            <a:lvl2pPr>
              <a:spcBef>
                <a:spcPts val="400"/>
              </a:spcBef>
              <a:defRPr sz="2000">
                <a:solidFill>
                  <a:schemeClr val="bg1"/>
                </a:solidFill>
              </a:defRPr>
            </a:lvl2pPr>
            <a:lvl3pPr>
              <a:spcBef>
                <a:spcPts val="400"/>
              </a:spcBef>
              <a:defRPr sz="2000">
                <a:solidFill>
                  <a:schemeClr val="bg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a:t>
            </a:r>
          </a:p>
        </p:txBody>
      </p:sp>
      <p:sp>
        <p:nvSpPr>
          <p:cNvPr id="27" name="Picture Placeholder 26">
            <a:extLst>
              <a:ext uri="{FF2B5EF4-FFF2-40B4-BE49-F238E27FC236}">
                <a16:creationId xmlns:a16="http://schemas.microsoft.com/office/drawing/2014/main" id="{436747DF-926E-3B9F-54BC-14918175083E}"/>
              </a:ext>
              <a:ext uri="{C183D7F6-B498-43B3-948B-1728B52AA6E4}">
                <adec:decorative xmlns:adec="http://schemas.microsoft.com/office/drawing/2017/decorative" val="0"/>
              </a:ext>
            </a:extLst>
          </p:cNvPr>
          <p:cNvSpPr>
            <a:spLocks noGrp="1"/>
          </p:cNvSpPr>
          <p:nvPr>
            <p:ph type="pic" sz="quarter" idx="23" hasCustomPrompt="1"/>
          </p:nvPr>
        </p:nvSpPr>
        <p:spPr>
          <a:xfrm>
            <a:off x="8224838" y="1792702"/>
            <a:ext cx="3524250" cy="2140354"/>
          </a:xfrm>
          <a:custGeom>
            <a:avLst/>
            <a:gdLst>
              <a:gd name="connsiteX0" fmla="*/ 0 w 3524250"/>
              <a:gd name="connsiteY0" fmla="*/ 0 h 2140354"/>
              <a:gd name="connsiteX1" fmla="*/ 3524250 w 3524250"/>
              <a:gd name="connsiteY1" fmla="*/ 0 h 2140354"/>
              <a:gd name="connsiteX2" fmla="*/ 3524250 w 3524250"/>
              <a:gd name="connsiteY2" fmla="*/ 1669718 h 2140354"/>
              <a:gd name="connsiteX3" fmla="*/ 3053614 w 3524250"/>
              <a:gd name="connsiteY3" fmla="*/ 2140354 h 2140354"/>
              <a:gd name="connsiteX4" fmla="*/ 0 w 3524250"/>
              <a:gd name="connsiteY4" fmla="*/ 2140354 h 2140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0" h="2140354">
                <a:moveTo>
                  <a:pt x="0" y="0"/>
                </a:moveTo>
                <a:lnTo>
                  <a:pt x="3524250" y="0"/>
                </a:lnTo>
                <a:lnTo>
                  <a:pt x="3524250" y="1669718"/>
                </a:lnTo>
                <a:lnTo>
                  <a:pt x="3053614" y="2140354"/>
                </a:lnTo>
                <a:lnTo>
                  <a:pt x="0" y="2140354"/>
                </a:lnTo>
                <a:close/>
              </a:path>
            </a:pathLst>
          </a:custGeom>
          <a:pattFill prst="wdUpDiag">
            <a:fgClr>
              <a:schemeClr val="bg1">
                <a:lumMod val="95000"/>
              </a:schemeClr>
            </a:fgClr>
            <a:bgClr>
              <a:schemeClr val="bg1"/>
            </a:bgClr>
          </a:pattFill>
        </p:spPr>
        <p:txBody>
          <a:bodyPr wrap="square">
            <a:noAutofit/>
          </a:bodyPr>
          <a:lstStyle>
            <a:lvl1pPr>
              <a:defRPr/>
            </a:lvl1pPr>
          </a:lstStyle>
          <a:p>
            <a:r>
              <a:rPr lang="en-GB" dirty="0"/>
              <a:t>Insert image here</a:t>
            </a:r>
          </a:p>
        </p:txBody>
      </p:sp>
      <p:sp>
        <p:nvSpPr>
          <p:cNvPr id="16" name="Placeholder 3">
            <a:extLst>
              <a:ext uri="{FF2B5EF4-FFF2-40B4-BE49-F238E27FC236}">
                <a16:creationId xmlns:a16="http://schemas.microsoft.com/office/drawing/2014/main" id="{912710EB-D5BC-4555-8C11-D849D8A58199}"/>
              </a:ext>
            </a:extLst>
          </p:cNvPr>
          <p:cNvSpPr>
            <a:spLocks noGrp="1"/>
          </p:cNvSpPr>
          <p:nvPr>
            <p:ph idx="25" hasCustomPrompt="1"/>
          </p:nvPr>
        </p:nvSpPr>
        <p:spPr>
          <a:xfrm>
            <a:off x="8224838" y="4113075"/>
            <a:ext cx="3524400" cy="1835288"/>
          </a:xfrm>
        </p:spPr>
        <p:txBody>
          <a:bodyPr>
            <a:noAutofit/>
          </a:bodyPr>
          <a:lstStyle>
            <a:lvl1pPr>
              <a:spcBef>
                <a:spcPts val="400"/>
              </a:spcBef>
              <a:defRPr sz="2000">
                <a:solidFill>
                  <a:schemeClr val="bg1"/>
                </a:solidFill>
              </a:defRPr>
            </a:lvl1pPr>
            <a:lvl2pPr>
              <a:spcBef>
                <a:spcPts val="400"/>
              </a:spcBef>
              <a:defRPr sz="2000">
                <a:solidFill>
                  <a:schemeClr val="bg1"/>
                </a:solidFill>
              </a:defRPr>
            </a:lvl2pPr>
            <a:lvl3pPr>
              <a:spcBef>
                <a:spcPts val="400"/>
              </a:spcBef>
              <a:defRPr sz="2000">
                <a:solidFill>
                  <a:schemeClr val="bg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a:t>
            </a:r>
          </a:p>
        </p:txBody>
      </p:sp>
      <p:sp>
        <p:nvSpPr>
          <p:cNvPr id="2" name="Title 1">
            <a:extLst>
              <a:ext uri="{FF2B5EF4-FFF2-40B4-BE49-F238E27FC236}">
                <a16:creationId xmlns:a16="http://schemas.microsoft.com/office/drawing/2014/main" id="{B9379921-B222-AEF2-4C24-F79AEBA1BF84}"/>
              </a:ext>
            </a:extLst>
          </p:cNvPr>
          <p:cNvSpPr>
            <a:spLocks noGrp="1"/>
          </p:cNvSpPr>
          <p:nvPr>
            <p:ph type="title"/>
          </p:nvPr>
        </p:nvSpPr>
        <p:spPr/>
        <p:txBody>
          <a:bodyPr/>
          <a:lstStyle>
            <a:lvl1pPr>
              <a:defRPr>
                <a:solidFill>
                  <a:schemeClr val="bg1"/>
                </a:solidFill>
              </a:defRPr>
            </a:lvl1pPr>
          </a:lstStyle>
          <a:p>
            <a:r>
              <a:rPr lang="it-IT"/>
              <a:t>Fare clic per modificare lo stile del titolo dello schema</a:t>
            </a:r>
            <a:endParaRPr lang="en-GB"/>
          </a:p>
        </p:txBody>
      </p:sp>
      <p:sp>
        <p:nvSpPr>
          <p:cNvPr id="18" name="TextBox 17">
            <a:extLst>
              <a:ext uri="{FF2B5EF4-FFF2-40B4-BE49-F238E27FC236}">
                <a16:creationId xmlns:a16="http://schemas.microsoft.com/office/drawing/2014/main" id="{CDC93700-768F-F0BD-FFA2-5E2889AAB11B}"/>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5" name="Graphic 4">
            <a:extLst>
              <a:ext uri="{FF2B5EF4-FFF2-40B4-BE49-F238E27FC236}">
                <a16:creationId xmlns:a16="http://schemas.microsoft.com/office/drawing/2014/main" id="{C5D40D82-A955-EDFD-14F8-9814CC1A2FC8}"/>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
        <p:nvSpPr>
          <p:cNvPr id="6" name="Classification">
            <a:extLst>
              <a:ext uri="{FF2B5EF4-FFF2-40B4-BE49-F238E27FC236}">
                <a16:creationId xmlns:a16="http://schemas.microsoft.com/office/drawing/2014/main" id="{7EEA55F0-A5F9-DE30-6497-95F97C00E709}"/>
              </a:ext>
              <a:ext uri="{C183D7F6-B498-43B3-948B-1728B52AA6E4}">
                <adec:decorative xmlns:adec="http://schemas.microsoft.com/office/drawing/2017/decorative" val="1"/>
              </a:ext>
            </a:extLst>
          </p:cNvPr>
          <p:cNvSpPr txBox="1">
            <a:spLocks/>
          </p:cNvSpPr>
          <p:nvPr userDrawn="1"/>
        </p:nvSpPr>
        <p:spPr>
          <a:xfrm>
            <a:off x="440938" y="6374219"/>
            <a:ext cx="169577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a:t>
            </a:r>
            <a:r>
              <a:rPr lang="it-IT" sz="800" dirty="0">
                <a:solidFill>
                  <a:schemeClr val="bg1"/>
                </a:solidFill>
                <a:effectLst/>
              </a:rPr>
              <a:t>Il ruolo di Fondazione LGH nel territorio lombardo</a:t>
            </a:r>
            <a:endParaRPr lang="en-GB" sz="800" dirty="0">
              <a:solidFill>
                <a:schemeClr val="bg1"/>
              </a:solidFill>
              <a:effectLst/>
            </a:endParaRPr>
          </a:p>
        </p:txBody>
      </p:sp>
    </p:spTree>
    <p:extLst>
      <p:ext uri="{BB962C8B-B14F-4D97-AF65-F5344CB8AC3E}">
        <p14:creationId xmlns:p14="http://schemas.microsoft.com/office/powerpoint/2010/main" val="2412192600"/>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Divider 3">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024DFEA-2014-1751-E480-8A66CDCDA552}"/>
              </a:ext>
            </a:extLst>
          </p:cNvPr>
          <p:cNvSpPr>
            <a:spLocks noGrp="1"/>
          </p:cNvSpPr>
          <p:nvPr>
            <p:ph type="title"/>
          </p:nvPr>
        </p:nvSpPr>
        <p:spPr>
          <a:xfrm>
            <a:off x="432000" y="1350000"/>
            <a:ext cx="6095800" cy="1610016"/>
          </a:xfrm>
        </p:spPr>
        <p:txBody>
          <a:bodyPr/>
          <a:lstStyle>
            <a:lvl1pPr>
              <a:defRPr sz="4800" cap="all" baseline="0">
                <a:solidFill>
                  <a:schemeClr val="bg1"/>
                </a:solidFill>
                <a:latin typeface="+mj-lt"/>
              </a:defRPr>
            </a:lvl1pPr>
          </a:lstStyle>
          <a:p>
            <a:r>
              <a:rPr lang="it-IT"/>
              <a:t>Fare clic per modificare lo stile del titolo dello schema</a:t>
            </a:r>
            <a:endParaRPr lang="en-GB" dirty="0"/>
          </a:p>
        </p:txBody>
      </p:sp>
      <p:sp>
        <p:nvSpPr>
          <p:cNvPr id="17" name="Subtitle">
            <a:extLst>
              <a:ext uri="{FF2B5EF4-FFF2-40B4-BE49-F238E27FC236}">
                <a16:creationId xmlns:a16="http://schemas.microsoft.com/office/drawing/2014/main" id="{1C3EC48E-82FF-AD78-A375-4569D055911C}"/>
              </a:ext>
            </a:extLst>
          </p:cNvPr>
          <p:cNvSpPr>
            <a:spLocks noGrp="1"/>
          </p:cNvSpPr>
          <p:nvPr>
            <p:ph type="body" sz="quarter" idx="11" hasCustomPrompt="1"/>
          </p:nvPr>
        </p:nvSpPr>
        <p:spPr>
          <a:xfrm>
            <a:off x="431800" y="3494989"/>
            <a:ext cx="6096000"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11" name="Chapter Number">
            <a:extLst>
              <a:ext uri="{FF2B5EF4-FFF2-40B4-BE49-F238E27FC236}">
                <a16:creationId xmlns:a16="http://schemas.microsoft.com/office/drawing/2014/main" id="{7066FE41-55CD-1D44-7ED7-B1E742AF1832}"/>
              </a:ext>
              <a:ext uri="{C183D7F6-B498-43B3-948B-1728B52AA6E4}">
                <adec:decorative xmlns:adec="http://schemas.microsoft.com/office/drawing/2017/decorative" val="1"/>
              </a:ext>
            </a:extLst>
          </p:cNvPr>
          <p:cNvSpPr>
            <a:spLocks noGrp="1"/>
          </p:cNvSpPr>
          <p:nvPr>
            <p:ph type="body" sz="quarter" idx="10" hasCustomPrompt="1"/>
          </p:nvPr>
        </p:nvSpPr>
        <p:spPr>
          <a:xfrm>
            <a:off x="9148762" y="1032463"/>
            <a:ext cx="2600325" cy="1820863"/>
          </a:xfrm>
          <a:prstGeom prst="rect">
            <a:avLst/>
          </a:prstGeom>
        </p:spPr>
        <p:txBody>
          <a:bodyPr/>
          <a:lstStyle>
            <a:lvl1pPr algn="ctr">
              <a:lnSpc>
                <a:spcPct val="100000"/>
              </a:lnSpc>
              <a:spcBef>
                <a:spcPts val="0"/>
              </a:spcBef>
              <a:spcAft>
                <a:spcPts val="0"/>
              </a:spcAft>
              <a:defRPr sz="11700" b="1">
                <a:solidFill>
                  <a:schemeClr val="bg1"/>
                </a:solidFill>
              </a:defRPr>
            </a:lvl1pPr>
          </a:lstStyle>
          <a:p>
            <a:pPr lvl="0"/>
            <a:r>
              <a:rPr lang="en-US" dirty="0"/>
              <a:t>##</a:t>
            </a:r>
          </a:p>
        </p:txBody>
      </p:sp>
      <p:sp>
        <p:nvSpPr>
          <p:cNvPr id="3" name="Triangle">
            <a:extLst>
              <a:ext uri="{FF2B5EF4-FFF2-40B4-BE49-F238E27FC236}">
                <a16:creationId xmlns:a16="http://schemas.microsoft.com/office/drawing/2014/main" id="{A47BBA45-30B2-1AE1-4D29-166B974CDEE5}"/>
              </a:ext>
              <a:ext uri="{C183D7F6-B498-43B3-948B-1728B52AA6E4}">
                <adec:decorative xmlns:adec="http://schemas.microsoft.com/office/drawing/2017/decorative" val="1"/>
              </a:ext>
            </a:extLst>
          </p:cNvPr>
          <p:cNvSpPr/>
          <p:nvPr/>
        </p:nvSpPr>
        <p:spPr>
          <a:xfrm rot="16200000">
            <a:off x="9281601" y="3947601"/>
            <a:ext cx="2910399" cy="2910399"/>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16" name="Classification">
            <a:extLst>
              <a:ext uri="{FF2B5EF4-FFF2-40B4-BE49-F238E27FC236}">
                <a16:creationId xmlns:a16="http://schemas.microsoft.com/office/drawing/2014/main" id="{FDD80340-4635-16C0-216B-A823C681F101}"/>
              </a:ext>
              <a:ext uri="{C183D7F6-B498-43B3-948B-1728B52AA6E4}">
                <adec:decorative xmlns:adec="http://schemas.microsoft.com/office/drawing/2017/decorative" val="1"/>
              </a:ext>
            </a:extLst>
          </p:cNvPr>
          <p:cNvSpPr txBox="1">
            <a:spLocks/>
          </p:cNvSpPr>
          <p:nvPr userDrawn="1"/>
        </p:nvSpPr>
        <p:spPr>
          <a:xfrm>
            <a:off x="440938" y="6374219"/>
            <a:ext cx="169577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bg1"/>
                </a:solidFill>
                <a:effectLst/>
              </a:rPr>
              <a:t>© Ipsos | Il ruolo di Fondazione LGH nel territorio lombardo</a:t>
            </a:r>
          </a:p>
        </p:txBody>
      </p:sp>
      <p:sp>
        <p:nvSpPr>
          <p:cNvPr id="14" name="Slide Number">
            <a:extLst>
              <a:ext uri="{FF2B5EF4-FFF2-40B4-BE49-F238E27FC236}">
                <a16:creationId xmlns:a16="http://schemas.microsoft.com/office/drawing/2014/main" id="{72396438-1F17-18D4-E6ED-2C81438578DE}"/>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5" name="Ipsos Logo">
            <a:extLst>
              <a:ext uri="{FF2B5EF4-FFF2-40B4-BE49-F238E27FC236}">
                <a16:creationId xmlns:a16="http://schemas.microsoft.com/office/drawing/2014/main" id="{0B670EF9-49DC-A59C-6B97-BFCFA58E2722}"/>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418361153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userDrawn="1">
  <p:cSld name="col_4_images_with commentary">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55C23FA-A39C-47E2-B32E-D31B7F81F736}"/>
              </a:ext>
            </a:extLst>
          </p:cNvPr>
          <p:cNvSpPr>
            <a:spLocks noGrp="1"/>
          </p:cNvSpPr>
          <p:nvPr>
            <p:ph type="title"/>
          </p:nvPr>
        </p:nvSpPr>
        <p:spPr/>
        <p:txBody>
          <a:bodyPr/>
          <a:lstStyle>
            <a:lvl1pPr>
              <a:defRPr>
                <a:solidFill>
                  <a:schemeClr val="bg1"/>
                </a:solidFill>
              </a:defRPr>
            </a:lvl1pPr>
          </a:lstStyle>
          <a:p>
            <a:r>
              <a:rPr lang="it-IT"/>
              <a:t>Fare clic per modificare lo stile del titolo dello schema</a:t>
            </a:r>
            <a:endParaRPr lang="en-GB" dirty="0"/>
          </a:p>
        </p:txBody>
      </p:sp>
      <p:sp>
        <p:nvSpPr>
          <p:cNvPr id="20" name="Picture Placeholder 19">
            <a:extLst>
              <a:ext uri="{FF2B5EF4-FFF2-40B4-BE49-F238E27FC236}">
                <a16:creationId xmlns:a16="http://schemas.microsoft.com/office/drawing/2014/main" id="{BD5D8EA5-7317-FA5E-316E-1D3D71DF6AAB}"/>
              </a:ext>
              <a:ext uri="{C183D7F6-B498-43B3-948B-1728B52AA6E4}">
                <adec:decorative xmlns:adec="http://schemas.microsoft.com/office/drawing/2017/decorative" val="0"/>
              </a:ext>
            </a:extLst>
          </p:cNvPr>
          <p:cNvSpPr>
            <a:spLocks noGrp="1"/>
          </p:cNvSpPr>
          <p:nvPr>
            <p:ph type="pic" sz="quarter" idx="21" hasCustomPrompt="1"/>
          </p:nvPr>
        </p:nvSpPr>
        <p:spPr>
          <a:xfrm>
            <a:off x="457635" y="1827015"/>
            <a:ext cx="2563200" cy="2183266"/>
          </a:xfrm>
          <a:custGeom>
            <a:avLst/>
            <a:gdLst>
              <a:gd name="connsiteX0" fmla="*/ 0 w 2563200"/>
              <a:gd name="connsiteY0" fmla="*/ 0 h 2183266"/>
              <a:gd name="connsiteX1" fmla="*/ 2563200 w 2563200"/>
              <a:gd name="connsiteY1" fmla="*/ 0 h 2183266"/>
              <a:gd name="connsiteX2" fmla="*/ 2563200 w 2563200"/>
              <a:gd name="connsiteY2" fmla="*/ 1868011 h 2183266"/>
              <a:gd name="connsiteX3" fmla="*/ 2247945 w 2563200"/>
              <a:gd name="connsiteY3" fmla="*/ 2183266 h 2183266"/>
              <a:gd name="connsiteX4" fmla="*/ 0 w 2563200"/>
              <a:gd name="connsiteY4" fmla="*/ 2183266 h 218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183266">
                <a:moveTo>
                  <a:pt x="0" y="0"/>
                </a:moveTo>
                <a:lnTo>
                  <a:pt x="2563200" y="0"/>
                </a:lnTo>
                <a:lnTo>
                  <a:pt x="2563200" y="1868011"/>
                </a:lnTo>
                <a:lnTo>
                  <a:pt x="2247945" y="2183266"/>
                </a:lnTo>
                <a:lnTo>
                  <a:pt x="0" y="2183266"/>
                </a:lnTo>
                <a:close/>
              </a:path>
            </a:pathLst>
          </a:custGeom>
          <a:pattFill prst="wdUpDiag">
            <a:fgClr>
              <a:schemeClr val="bg1">
                <a:lumMod val="95000"/>
              </a:schemeClr>
            </a:fgClr>
            <a:bgClr>
              <a:schemeClr val="bg1"/>
            </a:bgClr>
          </a:pattFill>
        </p:spPr>
        <p:txBody>
          <a:bodyPr wrap="square">
            <a:noAutofit/>
          </a:bodyPr>
          <a:lstStyle>
            <a:lvl1pPr>
              <a:defRPr>
                <a:solidFill>
                  <a:schemeClr val="tx1"/>
                </a:solidFill>
                <a:latin typeface="+mn-lt"/>
              </a:defRPr>
            </a:lvl1pPr>
          </a:lstStyle>
          <a:p>
            <a:r>
              <a:rPr lang="en-GB" dirty="0"/>
              <a:t> </a:t>
            </a:r>
          </a:p>
        </p:txBody>
      </p:sp>
      <p:sp>
        <p:nvSpPr>
          <p:cNvPr id="28" name="Text Box 1">
            <a:extLst>
              <a:ext uri="{FF2B5EF4-FFF2-40B4-BE49-F238E27FC236}">
                <a16:creationId xmlns:a16="http://schemas.microsoft.com/office/drawing/2014/main" id="{A4FE8203-E4D0-7D71-9DAB-DCD79DF29458}"/>
              </a:ext>
            </a:extLst>
          </p:cNvPr>
          <p:cNvSpPr>
            <a:spLocks noGrp="1"/>
          </p:cNvSpPr>
          <p:nvPr>
            <p:ph type="body" sz="quarter" idx="26"/>
          </p:nvPr>
        </p:nvSpPr>
        <p:spPr>
          <a:xfrm>
            <a:off x="490148" y="4165598"/>
            <a:ext cx="2563812" cy="1495427"/>
          </a:xfrm>
        </p:spPr>
        <p:txBody>
          <a:bodyPr/>
          <a:lstStyle>
            <a:lvl1pPr>
              <a:lnSpc>
                <a:spcPct val="100000"/>
              </a:lnSpc>
              <a:defRPr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it-IT" dirty="0"/>
              <a:t>Fare clic per modificare gli stili del testo dello schema</a:t>
            </a:r>
          </a:p>
        </p:txBody>
      </p:sp>
      <p:sp>
        <p:nvSpPr>
          <p:cNvPr id="29" name="Text Box 2">
            <a:extLst>
              <a:ext uri="{FF2B5EF4-FFF2-40B4-BE49-F238E27FC236}">
                <a16:creationId xmlns:a16="http://schemas.microsoft.com/office/drawing/2014/main" id="{3893695E-4514-8C5C-A541-ACC2C0140DD6}"/>
              </a:ext>
            </a:extLst>
          </p:cNvPr>
          <p:cNvSpPr>
            <a:spLocks noGrp="1"/>
          </p:cNvSpPr>
          <p:nvPr>
            <p:ph type="body" sz="quarter" idx="27"/>
          </p:nvPr>
        </p:nvSpPr>
        <p:spPr>
          <a:xfrm>
            <a:off x="3388265" y="4165598"/>
            <a:ext cx="2563812" cy="1495427"/>
          </a:xfrm>
        </p:spPr>
        <p:txBody>
          <a:bodyPr/>
          <a:lstStyle>
            <a:lvl1pPr>
              <a:lnSpc>
                <a:spcPct val="100000"/>
              </a:lnSpc>
              <a:defRPr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it-IT"/>
              <a:t>Fare clic per modificare gli stili del testo dello schema</a:t>
            </a:r>
          </a:p>
        </p:txBody>
      </p:sp>
      <p:sp>
        <p:nvSpPr>
          <p:cNvPr id="30" name="Text Box 3">
            <a:extLst>
              <a:ext uri="{FF2B5EF4-FFF2-40B4-BE49-F238E27FC236}">
                <a16:creationId xmlns:a16="http://schemas.microsoft.com/office/drawing/2014/main" id="{E6E126AC-28F0-4A7D-DC28-46188F46FAA7}"/>
              </a:ext>
            </a:extLst>
          </p:cNvPr>
          <p:cNvSpPr>
            <a:spLocks noGrp="1"/>
          </p:cNvSpPr>
          <p:nvPr>
            <p:ph type="body" sz="quarter" idx="28"/>
          </p:nvPr>
        </p:nvSpPr>
        <p:spPr>
          <a:xfrm>
            <a:off x="6284913" y="4165598"/>
            <a:ext cx="2563812" cy="1495427"/>
          </a:xfrm>
        </p:spPr>
        <p:txBody>
          <a:bodyPr/>
          <a:lstStyle>
            <a:lvl1pPr>
              <a:lnSpc>
                <a:spcPct val="100000"/>
              </a:lnSpc>
              <a:defRPr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it-IT"/>
              <a:t>Fare clic per modificare gli stili del testo dello schema</a:t>
            </a:r>
          </a:p>
        </p:txBody>
      </p:sp>
      <p:sp>
        <p:nvSpPr>
          <p:cNvPr id="31" name="Text Box 4">
            <a:extLst>
              <a:ext uri="{FF2B5EF4-FFF2-40B4-BE49-F238E27FC236}">
                <a16:creationId xmlns:a16="http://schemas.microsoft.com/office/drawing/2014/main" id="{9A2242AD-0A81-133A-985E-D1CF4585102C}"/>
              </a:ext>
            </a:extLst>
          </p:cNvPr>
          <p:cNvSpPr>
            <a:spLocks noGrp="1"/>
          </p:cNvSpPr>
          <p:nvPr>
            <p:ph type="body" sz="quarter" idx="29"/>
          </p:nvPr>
        </p:nvSpPr>
        <p:spPr>
          <a:xfrm>
            <a:off x="9170020" y="4151084"/>
            <a:ext cx="2563812" cy="1495427"/>
          </a:xfrm>
        </p:spPr>
        <p:txBody>
          <a:bodyPr/>
          <a:lstStyle>
            <a:lvl1pPr>
              <a:lnSpc>
                <a:spcPct val="100000"/>
              </a:lnSpc>
              <a:defRPr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it-IT"/>
              <a:t>Fare clic per modificare gli stili del testo dello schema</a:t>
            </a:r>
          </a:p>
        </p:txBody>
      </p:sp>
      <p:sp>
        <p:nvSpPr>
          <p:cNvPr id="16" name="TextBox 15">
            <a:extLst>
              <a:ext uri="{FF2B5EF4-FFF2-40B4-BE49-F238E27FC236}">
                <a16:creationId xmlns:a16="http://schemas.microsoft.com/office/drawing/2014/main" id="{0B10E05C-FACD-735A-D8B6-65B787A7C515}"/>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sp>
        <p:nvSpPr>
          <p:cNvPr id="21" name="Picture Placeholder 20">
            <a:extLst>
              <a:ext uri="{FF2B5EF4-FFF2-40B4-BE49-F238E27FC236}">
                <a16:creationId xmlns:a16="http://schemas.microsoft.com/office/drawing/2014/main" id="{4216BF9A-6BA6-35A3-FAD8-E4C7E65B2AA3}"/>
              </a:ext>
              <a:ext uri="{C183D7F6-B498-43B3-948B-1728B52AA6E4}">
                <adec:decorative xmlns:adec="http://schemas.microsoft.com/office/drawing/2017/decorative" val="0"/>
              </a:ext>
            </a:extLst>
          </p:cNvPr>
          <p:cNvSpPr>
            <a:spLocks noGrp="1"/>
          </p:cNvSpPr>
          <p:nvPr>
            <p:ph type="pic" sz="quarter" idx="30" hasCustomPrompt="1"/>
          </p:nvPr>
        </p:nvSpPr>
        <p:spPr>
          <a:xfrm>
            <a:off x="3361349" y="1827015"/>
            <a:ext cx="2563200" cy="2183266"/>
          </a:xfrm>
          <a:custGeom>
            <a:avLst/>
            <a:gdLst>
              <a:gd name="connsiteX0" fmla="*/ 0 w 2563200"/>
              <a:gd name="connsiteY0" fmla="*/ 0 h 2183266"/>
              <a:gd name="connsiteX1" fmla="*/ 2563200 w 2563200"/>
              <a:gd name="connsiteY1" fmla="*/ 0 h 2183266"/>
              <a:gd name="connsiteX2" fmla="*/ 2563200 w 2563200"/>
              <a:gd name="connsiteY2" fmla="*/ 1868011 h 2183266"/>
              <a:gd name="connsiteX3" fmla="*/ 2247945 w 2563200"/>
              <a:gd name="connsiteY3" fmla="*/ 2183266 h 2183266"/>
              <a:gd name="connsiteX4" fmla="*/ 0 w 2563200"/>
              <a:gd name="connsiteY4" fmla="*/ 2183266 h 218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183266">
                <a:moveTo>
                  <a:pt x="0" y="0"/>
                </a:moveTo>
                <a:lnTo>
                  <a:pt x="2563200" y="0"/>
                </a:lnTo>
                <a:lnTo>
                  <a:pt x="2563200" y="1868011"/>
                </a:lnTo>
                <a:lnTo>
                  <a:pt x="2247945" y="2183266"/>
                </a:lnTo>
                <a:lnTo>
                  <a:pt x="0" y="2183266"/>
                </a:lnTo>
                <a:close/>
              </a:path>
            </a:pathLst>
          </a:custGeom>
          <a:pattFill prst="wdUpDiag">
            <a:fgClr>
              <a:schemeClr val="bg1">
                <a:lumMod val="95000"/>
              </a:schemeClr>
            </a:fgClr>
            <a:bgClr>
              <a:schemeClr val="bg1"/>
            </a:bgClr>
          </a:pattFill>
        </p:spPr>
        <p:txBody>
          <a:bodyPr wrap="square">
            <a:noAutofit/>
          </a:bodyPr>
          <a:lstStyle>
            <a:lvl1pPr>
              <a:defRPr>
                <a:solidFill>
                  <a:schemeClr val="tx1"/>
                </a:solidFill>
                <a:latin typeface="+mn-lt"/>
              </a:defRPr>
            </a:lvl1pPr>
          </a:lstStyle>
          <a:p>
            <a:r>
              <a:rPr lang="en-GB" dirty="0"/>
              <a:t> </a:t>
            </a:r>
          </a:p>
        </p:txBody>
      </p:sp>
      <p:sp>
        <p:nvSpPr>
          <p:cNvPr id="22" name="Picture Placeholder 21">
            <a:extLst>
              <a:ext uri="{FF2B5EF4-FFF2-40B4-BE49-F238E27FC236}">
                <a16:creationId xmlns:a16="http://schemas.microsoft.com/office/drawing/2014/main" id="{FC92A1A9-8935-05F9-478C-509E31A7C350}"/>
              </a:ext>
              <a:ext uri="{C183D7F6-B498-43B3-948B-1728B52AA6E4}">
                <adec:decorative xmlns:adec="http://schemas.microsoft.com/office/drawing/2017/decorative" val="0"/>
              </a:ext>
            </a:extLst>
          </p:cNvPr>
          <p:cNvSpPr>
            <a:spLocks noGrp="1"/>
          </p:cNvSpPr>
          <p:nvPr>
            <p:ph type="pic" sz="quarter" idx="31" hasCustomPrompt="1"/>
          </p:nvPr>
        </p:nvSpPr>
        <p:spPr>
          <a:xfrm>
            <a:off x="6265063" y="1827015"/>
            <a:ext cx="2563200" cy="2183266"/>
          </a:xfrm>
          <a:custGeom>
            <a:avLst/>
            <a:gdLst>
              <a:gd name="connsiteX0" fmla="*/ 0 w 2563200"/>
              <a:gd name="connsiteY0" fmla="*/ 0 h 2183266"/>
              <a:gd name="connsiteX1" fmla="*/ 2563200 w 2563200"/>
              <a:gd name="connsiteY1" fmla="*/ 0 h 2183266"/>
              <a:gd name="connsiteX2" fmla="*/ 2563200 w 2563200"/>
              <a:gd name="connsiteY2" fmla="*/ 1868011 h 2183266"/>
              <a:gd name="connsiteX3" fmla="*/ 2247945 w 2563200"/>
              <a:gd name="connsiteY3" fmla="*/ 2183266 h 2183266"/>
              <a:gd name="connsiteX4" fmla="*/ 0 w 2563200"/>
              <a:gd name="connsiteY4" fmla="*/ 2183266 h 218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183266">
                <a:moveTo>
                  <a:pt x="0" y="0"/>
                </a:moveTo>
                <a:lnTo>
                  <a:pt x="2563200" y="0"/>
                </a:lnTo>
                <a:lnTo>
                  <a:pt x="2563200" y="1868011"/>
                </a:lnTo>
                <a:lnTo>
                  <a:pt x="2247945" y="2183266"/>
                </a:lnTo>
                <a:lnTo>
                  <a:pt x="0" y="2183266"/>
                </a:lnTo>
                <a:close/>
              </a:path>
            </a:pathLst>
          </a:custGeom>
          <a:pattFill prst="wdUpDiag">
            <a:fgClr>
              <a:schemeClr val="bg1">
                <a:lumMod val="95000"/>
              </a:schemeClr>
            </a:fgClr>
            <a:bgClr>
              <a:schemeClr val="bg1"/>
            </a:bgClr>
          </a:pattFill>
        </p:spPr>
        <p:txBody>
          <a:bodyPr wrap="square">
            <a:noAutofit/>
          </a:bodyPr>
          <a:lstStyle>
            <a:lvl1pPr>
              <a:defRPr>
                <a:solidFill>
                  <a:schemeClr val="tx1"/>
                </a:solidFill>
                <a:latin typeface="+mn-lt"/>
              </a:defRPr>
            </a:lvl1pPr>
          </a:lstStyle>
          <a:p>
            <a:r>
              <a:rPr lang="en-GB" dirty="0"/>
              <a:t> </a:t>
            </a:r>
          </a:p>
        </p:txBody>
      </p:sp>
      <p:sp>
        <p:nvSpPr>
          <p:cNvPr id="23" name="Picture Placeholder 22">
            <a:extLst>
              <a:ext uri="{FF2B5EF4-FFF2-40B4-BE49-F238E27FC236}">
                <a16:creationId xmlns:a16="http://schemas.microsoft.com/office/drawing/2014/main" id="{C90786FC-B649-5DE3-D2C4-49F260FE2D9B}"/>
              </a:ext>
              <a:ext uri="{C183D7F6-B498-43B3-948B-1728B52AA6E4}">
                <adec:decorative xmlns:adec="http://schemas.microsoft.com/office/drawing/2017/decorative" val="0"/>
              </a:ext>
            </a:extLst>
          </p:cNvPr>
          <p:cNvSpPr>
            <a:spLocks noGrp="1"/>
          </p:cNvSpPr>
          <p:nvPr>
            <p:ph type="pic" sz="quarter" idx="32" hasCustomPrompt="1"/>
          </p:nvPr>
        </p:nvSpPr>
        <p:spPr>
          <a:xfrm>
            <a:off x="9168776" y="1827015"/>
            <a:ext cx="2563200" cy="2183266"/>
          </a:xfrm>
          <a:custGeom>
            <a:avLst/>
            <a:gdLst>
              <a:gd name="connsiteX0" fmla="*/ 0 w 2563200"/>
              <a:gd name="connsiteY0" fmla="*/ 0 h 2183266"/>
              <a:gd name="connsiteX1" fmla="*/ 2563200 w 2563200"/>
              <a:gd name="connsiteY1" fmla="*/ 0 h 2183266"/>
              <a:gd name="connsiteX2" fmla="*/ 2563200 w 2563200"/>
              <a:gd name="connsiteY2" fmla="*/ 1868011 h 2183266"/>
              <a:gd name="connsiteX3" fmla="*/ 2247945 w 2563200"/>
              <a:gd name="connsiteY3" fmla="*/ 2183266 h 2183266"/>
              <a:gd name="connsiteX4" fmla="*/ 0 w 2563200"/>
              <a:gd name="connsiteY4" fmla="*/ 2183266 h 218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183266">
                <a:moveTo>
                  <a:pt x="0" y="0"/>
                </a:moveTo>
                <a:lnTo>
                  <a:pt x="2563200" y="0"/>
                </a:lnTo>
                <a:lnTo>
                  <a:pt x="2563200" y="1868011"/>
                </a:lnTo>
                <a:lnTo>
                  <a:pt x="2247945" y="2183266"/>
                </a:lnTo>
                <a:lnTo>
                  <a:pt x="0" y="2183266"/>
                </a:lnTo>
                <a:close/>
              </a:path>
            </a:pathLst>
          </a:custGeom>
          <a:pattFill prst="wdUpDiag">
            <a:fgClr>
              <a:schemeClr val="bg1">
                <a:lumMod val="95000"/>
              </a:schemeClr>
            </a:fgClr>
            <a:bgClr>
              <a:schemeClr val="bg1"/>
            </a:bgClr>
          </a:pattFill>
        </p:spPr>
        <p:txBody>
          <a:bodyPr wrap="square">
            <a:noAutofit/>
          </a:bodyPr>
          <a:lstStyle>
            <a:lvl1pPr>
              <a:defRPr>
                <a:solidFill>
                  <a:schemeClr val="tx1"/>
                </a:solidFill>
                <a:latin typeface="+mn-lt"/>
              </a:defRPr>
            </a:lvl1pPr>
          </a:lstStyle>
          <a:p>
            <a:r>
              <a:rPr lang="en-GB" dirty="0"/>
              <a:t> </a:t>
            </a:r>
          </a:p>
        </p:txBody>
      </p:sp>
      <p:pic>
        <p:nvPicPr>
          <p:cNvPr id="3" name="Graphic 2">
            <a:extLst>
              <a:ext uri="{FF2B5EF4-FFF2-40B4-BE49-F238E27FC236}">
                <a16:creationId xmlns:a16="http://schemas.microsoft.com/office/drawing/2014/main" id="{A11A9D1F-C624-08F0-8621-28DDFA9E4C0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
        <p:nvSpPr>
          <p:cNvPr id="4" name="Classification">
            <a:extLst>
              <a:ext uri="{FF2B5EF4-FFF2-40B4-BE49-F238E27FC236}">
                <a16:creationId xmlns:a16="http://schemas.microsoft.com/office/drawing/2014/main" id="{AF8748B3-F1C0-D15C-272D-4DF3F3408D98}"/>
              </a:ext>
              <a:ext uri="{C183D7F6-B498-43B3-948B-1728B52AA6E4}">
                <adec:decorative xmlns:adec="http://schemas.microsoft.com/office/drawing/2017/decorative" val="1"/>
              </a:ext>
            </a:extLst>
          </p:cNvPr>
          <p:cNvSpPr txBox="1">
            <a:spLocks/>
          </p:cNvSpPr>
          <p:nvPr userDrawn="1"/>
        </p:nvSpPr>
        <p:spPr>
          <a:xfrm>
            <a:off x="440938" y="6374219"/>
            <a:ext cx="169577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a:t>
            </a:r>
            <a:r>
              <a:rPr lang="it-IT" sz="800" dirty="0">
                <a:solidFill>
                  <a:schemeClr val="bg1"/>
                </a:solidFill>
                <a:effectLst/>
              </a:rPr>
              <a:t>Il ruolo di Fondazione LGH nel territorio lombardo</a:t>
            </a:r>
            <a:endParaRPr lang="en-GB" sz="800" dirty="0">
              <a:solidFill>
                <a:schemeClr val="bg1"/>
              </a:solidFill>
              <a:effectLst/>
            </a:endParaRPr>
          </a:p>
        </p:txBody>
      </p:sp>
    </p:spTree>
    <p:extLst>
      <p:ext uri="{BB962C8B-B14F-4D97-AF65-F5344CB8AC3E}">
        <p14:creationId xmlns:p14="http://schemas.microsoft.com/office/powerpoint/2010/main" val="2770777966"/>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Hanging Image Left">
    <p:spTree>
      <p:nvGrpSpPr>
        <p:cNvPr id="1" name=""/>
        <p:cNvGrpSpPr/>
        <p:nvPr/>
      </p:nvGrpSpPr>
      <p:grpSpPr>
        <a:xfrm>
          <a:off x="0" y="0"/>
          <a:ext cx="0" cy="0"/>
          <a:chOff x="0" y="0"/>
          <a:chExt cx="0" cy="0"/>
        </a:xfrm>
      </p:grpSpPr>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6279300" y="2286000"/>
            <a:ext cx="5456880" cy="3662363"/>
          </a:xfrm>
        </p:spPr>
        <p:txBody>
          <a:bodyPr numCol="2" spcCol="288000">
            <a:noAutofit/>
          </a:bodyPr>
          <a:lstStyle>
            <a:lvl1pPr>
              <a:spcBef>
                <a:spcPts val="400"/>
              </a:spcBef>
              <a:defRPr sz="2400">
                <a:solidFill>
                  <a:schemeClr val="tx1"/>
                </a:solidFill>
              </a:defRPr>
            </a:lvl1pPr>
            <a:lvl2pPr>
              <a:spcBef>
                <a:spcPts val="400"/>
              </a:spcBef>
              <a:defRPr sz="2400">
                <a:solidFill>
                  <a:schemeClr val="tx1"/>
                </a:solidFill>
              </a:defRPr>
            </a:lvl2pPr>
            <a:lvl3pPr>
              <a:spcBef>
                <a:spcPts val="400"/>
              </a:spcBef>
              <a:defRPr sz="2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a:t>
            </a:r>
          </a:p>
        </p:txBody>
      </p:sp>
      <p:sp>
        <p:nvSpPr>
          <p:cNvPr id="5" name="Title 4">
            <a:extLst>
              <a:ext uri="{FF2B5EF4-FFF2-40B4-BE49-F238E27FC236}">
                <a16:creationId xmlns:a16="http://schemas.microsoft.com/office/drawing/2014/main" id="{0E9919A9-E10C-40B2-4E9E-9822C6505A93}"/>
              </a:ext>
            </a:extLst>
          </p:cNvPr>
          <p:cNvSpPr>
            <a:spLocks noGrp="1"/>
          </p:cNvSpPr>
          <p:nvPr>
            <p:ph type="title"/>
          </p:nvPr>
        </p:nvSpPr>
        <p:spPr>
          <a:xfrm>
            <a:off x="6267452" y="701874"/>
            <a:ext cx="5481636" cy="1203126"/>
          </a:xfrm>
        </p:spPr>
        <p:txBody>
          <a:bodyPr/>
          <a:lstStyle/>
          <a:p>
            <a:r>
              <a:rPr lang="it-IT"/>
              <a:t>Fare clic per modificare lo stile del titolo dello schema</a:t>
            </a:r>
            <a:endParaRPr lang="en-GB" dirty="0"/>
          </a:p>
        </p:txBody>
      </p:sp>
      <p:sp>
        <p:nvSpPr>
          <p:cNvPr id="2" name="Picture Placeholder 1">
            <a:extLst>
              <a:ext uri="{FF2B5EF4-FFF2-40B4-BE49-F238E27FC236}">
                <a16:creationId xmlns:a16="http://schemas.microsoft.com/office/drawing/2014/main" id="{C6845480-75B4-4B86-F67E-4E72A366232F}"/>
              </a:ext>
              <a:ext uri="{C183D7F6-B498-43B3-948B-1728B52AA6E4}">
                <adec:decorative xmlns:adec="http://schemas.microsoft.com/office/drawing/2017/decorative" val="0"/>
              </a:ext>
            </a:extLst>
          </p:cNvPr>
          <p:cNvSpPr>
            <a:spLocks noGrp="1"/>
          </p:cNvSpPr>
          <p:nvPr>
            <p:ph type="pic" sz="quarter" idx="21"/>
          </p:nvPr>
        </p:nvSpPr>
        <p:spPr>
          <a:xfrm>
            <a:off x="465203" y="0"/>
            <a:ext cx="5479313" cy="5948363"/>
          </a:xfrm>
          <a:custGeom>
            <a:avLst/>
            <a:gdLst>
              <a:gd name="connsiteX0" fmla="*/ 0 w 5479313"/>
              <a:gd name="connsiteY0" fmla="*/ 0 h 5948363"/>
              <a:gd name="connsiteX1" fmla="*/ 5479313 w 5479313"/>
              <a:gd name="connsiteY1" fmla="*/ 0 h 5948363"/>
              <a:gd name="connsiteX2" fmla="*/ 5479313 w 5479313"/>
              <a:gd name="connsiteY2" fmla="*/ 5233658 h 5948363"/>
              <a:gd name="connsiteX3" fmla="*/ 4764608 w 5479313"/>
              <a:gd name="connsiteY3" fmla="*/ 5948363 h 5948363"/>
              <a:gd name="connsiteX4" fmla="*/ 0 w 5479313"/>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9313" h="5948363">
                <a:moveTo>
                  <a:pt x="0" y="0"/>
                </a:moveTo>
                <a:lnTo>
                  <a:pt x="5479313" y="0"/>
                </a:lnTo>
                <a:lnTo>
                  <a:pt x="5479313" y="5233658"/>
                </a:lnTo>
                <a:lnTo>
                  <a:pt x="4764608"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2314205750"/>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Hanging Image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C9D3931C-344A-A16B-9670-84E2DE4A2AED}"/>
              </a:ext>
              <a:ext uri="{C183D7F6-B498-43B3-948B-1728B52AA6E4}">
                <adec:decorative xmlns:adec="http://schemas.microsoft.com/office/drawing/2017/decorative" val="0"/>
              </a:ext>
            </a:extLst>
          </p:cNvPr>
          <p:cNvSpPr>
            <a:spLocks noGrp="1"/>
          </p:cNvSpPr>
          <p:nvPr>
            <p:ph type="pic" sz="quarter" idx="21"/>
          </p:nvPr>
        </p:nvSpPr>
        <p:spPr>
          <a:xfrm>
            <a:off x="6262687" y="0"/>
            <a:ext cx="5479313" cy="5948363"/>
          </a:xfrm>
          <a:custGeom>
            <a:avLst/>
            <a:gdLst>
              <a:gd name="connsiteX0" fmla="*/ 0 w 5479313"/>
              <a:gd name="connsiteY0" fmla="*/ 0 h 5948363"/>
              <a:gd name="connsiteX1" fmla="*/ 5479313 w 5479313"/>
              <a:gd name="connsiteY1" fmla="*/ 0 h 5948363"/>
              <a:gd name="connsiteX2" fmla="*/ 5479313 w 5479313"/>
              <a:gd name="connsiteY2" fmla="*/ 5233658 h 5948363"/>
              <a:gd name="connsiteX3" fmla="*/ 4764608 w 5479313"/>
              <a:gd name="connsiteY3" fmla="*/ 5948363 h 5948363"/>
              <a:gd name="connsiteX4" fmla="*/ 0 w 5479313"/>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9313" h="5948363">
                <a:moveTo>
                  <a:pt x="0" y="0"/>
                </a:moveTo>
                <a:lnTo>
                  <a:pt x="5479313" y="0"/>
                </a:lnTo>
                <a:lnTo>
                  <a:pt x="5479313" y="5233658"/>
                </a:lnTo>
                <a:lnTo>
                  <a:pt x="4764608"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49999" y="1792800"/>
            <a:ext cx="5498363" cy="4155563"/>
          </a:xfrm>
        </p:spPr>
        <p:txBody>
          <a:bodyPr numCol="1" spcCol="288000">
            <a:noAutofit/>
          </a:bodyPr>
          <a:lstStyle>
            <a:lvl1pPr>
              <a:spcBef>
                <a:spcPts val="400"/>
              </a:spcBef>
              <a:defRPr sz="2400">
                <a:solidFill>
                  <a:schemeClr val="tx1"/>
                </a:solidFill>
              </a:defRPr>
            </a:lvl1pPr>
            <a:lvl2pPr>
              <a:spcBef>
                <a:spcPts val="400"/>
              </a:spcBef>
              <a:defRPr sz="2400">
                <a:solidFill>
                  <a:schemeClr val="tx1"/>
                </a:solidFill>
              </a:defRPr>
            </a:lvl2pPr>
            <a:lvl3pPr>
              <a:spcBef>
                <a:spcPts val="400"/>
              </a:spcBef>
              <a:defRPr sz="2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a:t>
            </a:r>
          </a:p>
        </p:txBody>
      </p:sp>
      <p:sp>
        <p:nvSpPr>
          <p:cNvPr id="2" name="Title 1">
            <a:extLst>
              <a:ext uri="{FF2B5EF4-FFF2-40B4-BE49-F238E27FC236}">
                <a16:creationId xmlns:a16="http://schemas.microsoft.com/office/drawing/2014/main" id="{88B6D4E6-07B9-1C8D-69DD-712BC77D3CDE}"/>
              </a:ext>
            </a:extLst>
          </p:cNvPr>
          <p:cNvSpPr>
            <a:spLocks noGrp="1"/>
          </p:cNvSpPr>
          <p:nvPr>
            <p:ph type="title"/>
          </p:nvPr>
        </p:nvSpPr>
        <p:spPr>
          <a:xfrm>
            <a:off x="450000" y="701874"/>
            <a:ext cx="5498363" cy="715669"/>
          </a:xfrm>
        </p:spPr>
        <p:txBody>
          <a:bodyPr/>
          <a:lstStyle/>
          <a:p>
            <a:r>
              <a:rPr lang="it-IT"/>
              <a:t>Fare clic per modificare lo stile del titolo dello schema</a:t>
            </a:r>
            <a:endParaRPr lang="en-GB" dirty="0"/>
          </a:p>
        </p:txBody>
      </p:sp>
    </p:spTree>
    <p:extLst>
      <p:ext uri="{BB962C8B-B14F-4D97-AF65-F5344CB8AC3E}">
        <p14:creationId xmlns:p14="http://schemas.microsoft.com/office/powerpoint/2010/main" val="4249174935"/>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eam Biographies">
    <p:spTree>
      <p:nvGrpSpPr>
        <p:cNvPr id="1" name=""/>
        <p:cNvGrpSpPr/>
        <p:nvPr/>
      </p:nvGrpSpPr>
      <p:grpSpPr>
        <a:xfrm>
          <a:off x="0" y="0"/>
          <a:ext cx="0" cy="0"/>
          <a:chOff x="0" y="0"/>
          <a:chExt cx="0" cy="0"/>
        </a:xfrm>
      </p:grpSpPr>
      <p:sp>
        <p:nvSpPr>
          <p:cNvPr id="16" name="Name 1">
            <a:extLst>
              <a:ext uri="{FF2B5EF4-FFF2-40B4-BE49-F238E27FC236}">
                <a16:creationId xmlns:a16="http://schemas.microsoft.com/office/drawing/2014/main" id="{41154020-330A-4307-8B18-1E1750724F82}"/>
              </a:ext>
            </a:extLst>
          </p:cNvPr>
          <p:cNvSpPr>
            <a:spLocks noGrp="1"/>
          </p:cNvSpPr>
          <p:nvPr>
            <p:ph type="body" sz="quarter" idx="22" hasCustomPrompt="1"/>
          </p:nvPr>
        </p:nvSpPr>
        <p:spPr>
          <a:xfrm>
            <a:off x="442913" y="1716405"/>
            <a:ext cx="1573660" cy="589072"/>
          </a:xfrm>
        </p:spPr>
        <p:txBody>
          <a:bodyPr wrap="square" anchor="t">
            <a:spAutoFit/>
          </a:bodyPr>
          <a:lstStyle>
            <a:lvl1pPr>
              <a:spcBef>
                <a:spcPts val="0"/>
              </a:spcBef>
              <a:spcAft>
                <a:spcPts val="0"/>
              </a:spcAft>
              <a:defRPr sz="1800" b="1" cap="none" baseline="0">
                <a:solidFill>
                  <a:schemeClr val="tx1"/>
                </a:solidFill>
              </a:defRPr>
            </a:lvl1pPr>
            <a:lvl2pPr marL="0" indent="0">
              <a:spcBef>
                <a:spcPts val="0"/>
              </a:spcBef>
              <a:spcAft>
                <a:spcPts val="0"/>
              </a:spcAft>
              <a:buFont typeface="Barlow" panose="020B0604020202020204" pitchFamily="34" charset="0"/>
              <a:buNone/>
              <a:defRPr sz="1800" b="1" cap="none" baseline="0">
                <a:solidFill>
                  <a:schemeClr val="tx1"/>
                </a:solidFill>
              </a:defRPr>
            </a:lvl2pPr>
          </a:lstStyle>
          <a:p>
            <a:pPr lvl="0"/>
            <a:r>
              <a:rPr lang="en-GB" dirty="0"/>
              <a:t>First name</a:t>
            </a:r>
          </a:p>
          <a:p>
            <a:pPr lvl="1"/>
            <a:r>
              <a:rPr lang="en-GB" dirty="0"/>
              <a:t>Last name</a:t>
            </a:r>
          </a:p>
        </p:txBody>
      </p:sp>
      <p:sp>
        <p:nvSpPr>
          <p:cNvPr id="15" name="Placeholder 1">
            <a:extLst>
              <a:ext uri="{FF2B5EF4-FFF2-40B4-BE49-F238E27FC236}">
                <a16:creationId xmlns:a16="http://schemas.microsoft.com/office/drawing/2014/main" id="{A81DA3D4-EF88-48E1-A722-44D4D0FA10B6}"/>
              </a:ext>
            </a:extLst>
          </p:cNvPr>
          <p:cNvSpPr>
            <a:spLocks noGrp="1"/>
          </p:cNvSpPr>
          <p:nvPr>
            <p:ph type="body" sz="quarter" idx="23" hasCustomPrompt="1"/>
          </p:nvPr>
        </p:nvSpPr>
        <p:spPr>
          <a:xfrm>
            <a:off x="442913" y="4137438"/>
            <a:ext cx="1573660" cy="1615027"/>
          </a:xfrm>
        </p:spPr>
        <p:txBody>
          <a:bodyPr wrap="square" anchor="t">
            <a:noAutofit/>
          </a:bodyPr>
          <a:lstStyle>
            <a:lvl1pPr>
              <a:spcBef>
                <a:spcPts val="0"/>
              </a:spcBef>
              <a:spcAft>
                <a:spcPts val="0"/>
              </a:spcAft>
              <a:defRPr sz="1600">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0" name="Name 2">
            <a:extLst>
              <a:ext uri="{FF2B5EF4-FFF2-40B4-BE49-F238E27FC236}">
                <a16:creationId xmlns:a16="http://schemas.microsoft.com/office/drawing/2014/main" id="{71613F17-97E2-4491-9EF3-F01FFDE6E863}"/>
              </a:ext>
            </a:extLst>
          </p:cNvPr>
          <p:cNvSpPr>
            <a:spLocks noGrp="1"/>
          </p:cNvSpPr>
          <p:nvPr>
            <p:ph type="body" sz="quarter" idx="25" hasCustomPrompt="1"/>
          </p:nvPr>
        </p:nvSpPr>
        <p:spPr>
          <a:xfrm>
            <a:off x="2389282" y="1716405"/>
            <a:ext cx="1573660" cy="589072"/>
          </a:xfrm>
        </p:spPr>
        <p:txBody>
          <a:bodyPr wrap="square" anchor="t">
            <a:spAutoFit/>
          </a:bodyPr>
          <a:lstStyle>
            <a:lvl1pPr>
              <a:spcBef>
                <a:spcPts val="0"/>
              </a:spcBef>
              <a:spcAft>
                <a:spcPts val="0"/>
              </a:spcAft>
              <a:defRPr sz="1800" b="1" cap="none" baseline="0">
                <a:solidFill>
                  <a:schemeClr val="tx1"/>
                </a:solidFill>
              </a:defRPr>
            </a:lvl1pPr>
            <a:lvl2pPr marL="0" indent="0">
              <a:spcBef>
                <a:spcPts val="0"/>
              </a:spcBef>
              <a:spcAft>
                <a:spcPts val="0"/>
              </a:spcAft>
              <a:buFont typeface="Barlow" panose="020B0604020202020204" pitchFamily="34" charset="0"/>
              <a:buNone/>
              <a:defRPr sz="1800" b="1" cap="none" baseline="0">
                <a:solidFill>
                  <a:schemeClr val="tx1"/>
                </a:solidFill>
              </a:defRPr>
            </a:lvl2pPr>
          </a:lstStyle>
          <a:p>
            <a:pPr lvl="0"/>
            <a:r>
              <a:rPr lang="en-GB" dirty="0"/>
              <a:t>First name</a:t>
            </a:r>
          </a:p>
          <a:p>
            <a:pPr lvl="1"/>
            <a:r>
              <a:rPr lang="en-GB" dirty="0"/>
              <a:t>Last name</a:t>
            </a:r>
          </a:p>
        </p:txBody>
      </p:sp>
      <p:sp>
        <p:nvSpPr>
          <p:cNvPr id="21" name="Placeholder 2">
            <a:extLst>
              <a:ext uri="{FF2B5EF4-FFF2-40B4-BE49-F238E27FC236}">
                <a16:creationId xmlns:a16="http://schemas.microsoft.com/office/drawing/2014/main" id="{6F22912B-7D36-4077-8BFB-FDA6B7BA0EA9}"/>
              </a:ext>
            </a:extLst>
          </p:cNvPr>
          <p:cNvSpPr>
            <a:spLocks noGrp="1"/>
          </p:cNvSpPr>
          <p:nvPr>
            <p:ph type="body" sz="quarter" idx="26" hasCustomPrompt="1"/>
          </p:nvPr>
        </p:nvSpPr>
        <p:spPr>
          <a:xfrm>
            <a:off x="2389282" y="4137438"/>
            <a:ext cx="1573660" cy="1615027"/>
          </a:xfrm>
        </p:spPr>
        <p:txBody>
          <a:bodyPr wrap="square" anchor="t">
            <a:noAutofit/>
          </a:bodyPr>
          <a:lstStyle>
            <a:lvl1pPr>
              <a:spcBef>
                <a:spcPts val="0"/>
              </a:spcBef>
              <a:spcAft>
                <a:spcPts val="0"/>
              </a:spcAft>
              <a:defRPr sz="1600">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4" name="Name 3">
            <a:extLst>
              <a:ext uri="{FF2B5EF4-FFF2-40B4-BE49-F238E27FC236}">
                <a16:creationId xmlns:a16="http://schemas.microsoft.com/office/drawing/2014/main" id="{4ACD92D7-D8E5-4F1B-8FF3-A92BC817BD5B}"/>
              </a:ext>
            </a:extLst>
          </p:cNvPr>
          <p:cNvSpPr>
            <a:spLocks noGrp="1"/>
          </p:cNvSpPr>
          <p:nvPr>
            <p:ph type="body" sz="quarter" idx="28" hasCustomPrompt="1"/>
          </p:nvPr>
        </p:nvSpPr>
        <p:spPr>
          <a:xfrm>
            <a:off x="4335651" y="1716405"/>
            <a:ext cx="1573660" cy="589072"/>
          </a:xfrm>
        </p:spPr>
        <p:txBody>
          <a:bodyPr wrap="square" anchor="t">
            <a:spAutoFit/>
          </a:bodyPr>
          <a:lstStyle>
            <a:lvl1pPr>
              <a:spcBef>
                <a:spcPts val="0"/>
              </a:spcBef>
              <a:spcAft>
                <a:spcPts val="0"/>
              </a:spcAft>
              <a:defRPr sz="1800" b="1" cap="none" baseline="0">
                <a:solidFill>
                  <a:schemeClr val="tx1"/>
                </a:solidFill>
              </a:defRPr>
            </a:lvl1pPr>
            <a:lvl2pPr marL="0" indent="0">
              <a:spcBef>
                <a:spcPts val="0"/>
              </a:spcBef>
              <a:spcAft>
                <a:spcPts val="0"/>
              </a:spcAft>
              <a:buFont typeface="Barlow" panose="020B0604020202020204" pitchFamily="34" charset="0"/>
              <a:buNone/>
              <a:defRPr sz="1800" b="1" cap="none" baseline="0">
                <a:solidFill>
                  <a:schemeClr val="tx1"/>
                </a:solidFill>
              </a:defRPr>
            </a:lvl2pPr>
          </a:lstStyle>
          <a:p>
            <a:pPr lvl="0"/>
            <a:r>
              <a:rPr lang="en-GB" dirty="0"/>
              <a:t>First name</a:t>
            </a:r>
          </a:p>
          <a:p>
            <a:pPr lvl="1"/>
            <a:r>
              <a:rPr lang="en-GB" dirty="0"/>
              <a:t>Last name</a:t>
            </a:r>
          </a:p>
        </p:txBody>
      </p:sp>
      <p:sp>
        <p:nvSpPr>
          <p:cNvPr id="25" name="Placeholder 3">
            <a:extLst>
              <a:ext uri="{FF2B5EF4-FFF2-40B4-BE49-F238E27FC236}">
                <a16:creationId xmlns:a16="http://schemas.microsoft.com/office/drawing/2014/main" id="{459EAA34-4CBD-4836-8FB9-E4972A4D4702}"/>
              </a:ext>
            </a:extLst>
          </p:cNvPr>
          <p:cNvSpPr>
            <a:spLocks noGrp="1"/>
          </p:cNvSpPr>
          <p:nvPr>
            <p:ph type="body" sz="quarter" idx="29" hasCustomPrompt="1"/>
          </p:nvPr>
        </p:nvSpPr>
        <p:spPr>
          <a:xfrm>
            <a:off x="4324491" y="4137438"/>
            <a:ext cx="1573660" cy="1615027"/>
          </a:xfrm>
        </p:spPr>
        <p:txBody>
          <a:bodyPr wrap="square" anchor="t">
            <a:noAutofit/>
          </a:bodyPr>
          <a:lstStyle>
            <a:lvl1pPr>
              <a:spcBef>
                <a:spcPts val="0"/>
              </a:spcBef>
              <a:spcAft>
                <a:spcPts val="0"/>
              </a:spcAft>
              <a:defRPr sz="1600">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7" name="Name 4">
            <a:extLst>
              <a:ext uri="{FF2B5EF4-FFF2-40B4-BE49-F238E27FC236}">
                <a16:creationId xmlns:a16="http://schemas.microsoft.com/office/drawing/2014/main" id="{95119930-DF3D-4F95-9821-DD803BEC06B8}"/>
              </a:ext>
            </a:extLst>
          </p:cNvPr>
          <p:cNvSpPr>
            <a:spLocks noGrp="1"/>
          </p:cNvSpPr>
          <p:nvPr>
            <p:ph type="body" sz="quarter" idx="31" hasCustomPrompt="1"/>
          </p:nvPr>
        </p:nvSpPr>
        <p:spPr>
          <a:xfrm>
            <a:off x="6282020" y="1728407"/>
            <a:ext cx="1573660" cy="589072"/>
          </a:xfrm>
        </p:spPr>
        <p:txBody>
          <a:bodyPr wrap="square" anchor="t">
            <a:spAutoFit/>
          </a:bodyPr>
          <a:lstStyle>
            <a:lvl1pPr>
              <a:spcBef>
                <a:spcPts val="0"/>
              </a:spcBef>
              <a:spcAft>
                <a:spcPts val="0"/>
              </a:spcAft>
              <a:defRPr sz="1800" b="1" cap="none" baseline="0">
                <a:solidFill>
                  <a:schemeClr val="tx1"/>
                </a:solidFill>
              </a:defRPr>
            </a:lvl1pPr>
            <a:lvl2pPr marL="0" indent="0">
              <a:spcBef>
                <a:spcPts val="0"/>
              </a:spcBef>
              <a:spcAft>
                <a:spcPts val="0"/>
              </a:spcAft>
              <a:buFont typeface="Barlow" panose="020B0604020202020204" pitchFamily="34" charset="0"/>
              <a:buNone/>
              <a:defRPr sz="1800" b="1" cap="none" baseline="0">
                <a:solidFill>
                  <a:schemeClr val="tx1"/>
                </a:solidFill>
              </a:defRPr>
            </a:lvl2pPr>
          </a:lstStyle>
          <a:p>
            <a:pPr lvl="0"/>
            <a:r>
              <a:rPr lang="en-GB" dirty="0"/>
              <a:t>First name</a:t>
            </a:r>
          </a:p>
          <a:p>
            <a:pPr lvl="1"/>
            <a:r>
              <a:rPr lang="en-GB" dirty="0"/>
              <a:t>Last name</a:t>
            </a:r>
          </a:p>
        </p:txBody>
      </p:sp>
      <p:sp>
        <p:nvSpPr>
          <p:cNvPr id="28" name="Placeholder 4">
            <a:extLst>
              <a:ext uri="{FF2B5EF4-FFF2-40B4-BE49-F238E27FC236}">
                <a16:creationId xmlns:a16="http://schemas.microsoft.com/office/drawing/2014/main" id="{F1EC47F3-3364-4097-9549-A48AAC2F5219}"/>
              </a:ext>
            </a:extLst>
          </p:cNvPr>
          <p:cNvSpPr>
            <a:spLocks noGrp="1"/>
          </p:cNvSpPr>
          <p:nvPr>
            <p:ph type="body" sz="quarter" idx="32" hasCustomPrompt="1"/>
          </p:nvPr>
        </p:nvSpPr>
        <p:spPr>
          <a:xfrm>
            <a:off x="6258930" y="4149440"/>
            <a:ext cx="1573660" cy="1615027"/>
          </a:xfrm>
        </p:spPr>
        <p:txBody>
          <a:bodyPr wrap="square" anchor="t">
            <a:noAutofit/>
          </a:bodyPr>
          <a:lstStyle>
            <a:lvl1pPr>
              <a:spcBef>
                <a:spcPts val="0"/>
              </a:spcBef>
              <a:spcAft>
                <a:spcPts val="0"/>
              </a:spcAft>
              <a:defRPr sz="1600">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30" name="Name 5">
            <a:extLst>
              <a:ext uri="{FF2B5EF4-FFF2-40B4-BE49-F238E27FC236}">
                <a16:creationId xmlns:a16="http://schemas.microsoft.com/office/drawing/2014/main" id="{8BC3BB59-8297-4139-8EEB-7AA6A362059C}"/>
              </a:ext>
            </a:extLst>
          </p:cNvPr>
          <p:cNvSpPr>
            <a:spLocks noGrp="1"/>
          </p:cNvSpPr>
          <p:nvPr>
            <p:ph type="body" sz="quarter" idx="34" hasCustomPrompt="1"/>
          </p:nvPr>
        </p:nvSpPr>
        <p:spPr>
          <a:xfrm>
            <a:off x="8228389" y="1728407"/>
            <a:ext cx="1573660" cy="589072"/>
          </a:xfrm>
        </p:spPr>
        <p:txBody>
          <a:bodyPr wrap="square" anchor="t">
            <a:spAutoFit/>
          </a:bodyPr>
          <a:lstStyle>
            <a:lvl1pPr>
              <a:spcBef>
                <a:spcPts val="0"/>
              </a:spcBef>
              <a:spcAft>
                <a:spcPts val="0"/>
              </a:spcAft>
              <a:defRPr sz="1800" b="1" cap="none" baseline="0">
                <a:solidFill>
                  <a:schemeClr val="tx1"/>
                </a:solidFill>
              </a:defRPr>
            </a:lvl1pPr>
            <a:lvl2pPr marL="0" indent="0">
              <a:spcBef>
                <a:spcPts val="0"/>
              </a:spcBef>
              <a:spcAft>
                <a:spcPts val="0"/>
              </a:spcAft>
              <a:buFont typeface="Barlow" panose="020B0604020202020204" pitchFamily="34" charset="0"/>
              <a:buNone/>
              <a:defRPr sz="1800" b="1" cap="none" baseline="0">
                <a:solidFill>
                  <a:schemeClr val="tx1"/>
                </a:solidFill>
              </a:defRPr>
            </a:lvl2pPr>
          </a:lstStyle>
          <a:p>
            <a:pPr lvl="0"/>
            <a:r>
              <a:rPr lang="en-GB" dirty="0"/>
              <a:t>First name</a:t>
            </a:r>
          </a:p>
          <a:p>
            <a:pPr lvl="1"/>
            <a:r>
              <a:rPr lang="en-GB" dirty="0"/>
              <a:t>Last name</a:t>
            </a:r>
          </a:p>
        </p:txBody>
      </p:sp>
      <p:sp>
        <p:nvSpPr>
          <p:cNvPr id="31" name="Placeholder 5">
            <a:extLst>
              <a:ext uri="{FF2B5EF4-FFF2-40B4-BE49-F238E27FC236}">
                <a16:creationId xmlns:a16="http://schemas.microsoft.com/office/drawing/2014/main" id="{3539E75B-AA24-4E49-B21A-8AAB8E62C410}"/>
              </a:ext>
            </a:extLst>
          </p:cNvPr>
          <p:cNvSpPr>
            <a:spLocks noGrp="1"/>
          </p:cNvSpPr>
          <p:nvPr>
            <p:ph type="body" sz="quarter" idx="35" hasCustomPrompt="1"/>
          </p:nvPr>
        </p:nvSpPr>
        <p:spPr>
          <a:xfrm>
            <a:off x="8193369" y="4149440"/>
            <a:ext cx="1573660" cy="1615027"/>
          </a:xfrm>
        </p:spPr>
        <p:txBody>
          <a:bodyPr wrap="square" anchor="t">
            <a:noAutofit/>
          </a:bodyPr>
          <a:lstStyle>
            <a:lvl1pPr>
              <a:spcBef>
                <a:spcPts val="0"/>
              </a:spcBef>
              <a:spcAft>
                <a:spcPts val="0"/>
              </a:spcAft>
              <a:defRPr sz="1600">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33" name="Name 6">
            <a:extLst>
              <a:ext uri="{FF2B5EF4-FFF2-40B4-BE49-F238E27FC236}">
                <a16:creationId xmlns:a16="http://schemas.microsoft.com/office/drawing/2014/main" id="{3F21806D-0731-464D-A660-3F50C5CAF670}"/>
              </a:ext>
            </a:extLst>
          </p:cNvPr>
          <p:cNvSpPr>
            <a:spLocks noGrp="1"/>
          </p:cNvSpPr>
          <p:nvPr>
            <p:ph type="body" sz="quarter" idx="37" hasCustomPrompt="1"/>
          </p:nvPr>
        </p:nvSpPr>
        <p:spPr>
          <a:xfrm>
            <a:off x="10174757" y="1714892"/>
            <a:ext cx="1573660" cy="589072"/>
          </a:xfrm>
        </p:spPr>
        <p:txBody>
          <a:bodyPr wrap="square" anchor="t">
            <a:spAutoFit/>
          </a:bodyPr>
          <a:lstStyle>
            <a:lvl1pPr>
              <a:spcBef>
                <a:spcPts val="0"/>
              </a:spcBef>
              <a:spcAft>
                <a:spcPts val="0"/>
              </a:spcAft>
              <a:defRPr sz="1800" b="1" cap="none" baseline="0">
                <a:solidFill>
                  <a:schemeClr val="tx1"/>
                </a:solidFill>
              </a:defRPr>
            </a:lvl1pPr>
            <a:lvl2pPr marL="0" indent="0">
              <a:spcBef>
                <a:spcPts val="0"/>
              </a:spcBef>
              <a:spcAft>
                <a:spcPts val="0"/>
              </a:spcAft>
              <a:buFont typeface="Barlow" panose="020B0604020202020204" pitchFamily="34" charset="0"/>
              <a:buNone/>
              <a:defRPr sz="1800" b="1" cap="none" baseline="0">
                <a:solidFill>
                  <a:schemeClr val="tx1"/>
                </a:solidFill>
              </a:defRPr>
            </a:lvl2pPr>
          </a:lstStyle>
          <a:p>
            <a:pPr lvl="0"/>
            <a:r>
              <a:rPr lang="en-GB" dirty="0"/>
              <a:t>First name</a:t>
            </a:r>
          </a:p>
          <a:p>
            <a:pPr lvl="1"/>
            <a:r>
              <a:rPr lang="en-GB" dirty="0"/>
              <a:t>Last name</a:t>
            </a:r>
          </a:p>
        </p:txBody>
      </p:sp>
      <p:sp>
        <p:nvSpPr>
          <p:cNvPr id="34" name="Placeholder 6">
            <a:extLst>
              <a:ext uri="{FF2B5EF4-FFF2-40B4-BE49-F238E27FC236}">
                <a16:creationId xmlns:a16="http://schemas.microsoft.com/office/drawing/2014/main" id="{E534BACD-3BA5-4149-ABE3-6C66E16EC23C}"/>
              </a:ext>
            </a:extLst>
          </p:cNvPr>
          <p:cNvSpPr>
            <a:spLocks noGrp="1"/>
          </p:cNvSpPr>
          <p:nvPr>
            <p:ph type="body" sz="quarter" idx="38" hasCustomPrompt="1"/>
          </p:nvPr>
        </p:nvSpPr>
        <p:spPr>
          <a:xfrm>
            <a:off x="10127809" y="4135925"/>
            <a:ext cx="1573660" cy="1615027"/>
          </a:xfrm>
        </p:spPr>
        <p:txBody>
          <a:bodyPr wrap="square" anchor="t">
            <a:noAutofit/>
          </a:bodyPr>
          <a:lstStyle>
            <a:lvl1pPr>
              <a:spcBef>
                <a:spcPts val="0"/>
              </a:spcBef>
              <a:spcAft>
                <a:spcPts val="0"/>
              </a:spcAft>
              <a:defRPr sz="1600">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 name="Title 1">
            <a:extLst>
              <a:ext uri="{FF2B5EF4-FFF2-40B4-BE49-F238E27FC236}">
                <a16:creationId xmlns:a16="http://schemas.microsoft.com/office/drawing/2014/main" id="{24ADF9F4-0984-90BB-D24E-468E60FF06E5}"/>
              </a:ext>
            </a:extLst>
          </p:cNvPr>
          <p:cNvSpPr>
            <a:spLocks noGrp="1"/>
          </p:cNvSpPr>
          <p:nvPr>
            <p:ph type="title" hasCustomPrompt="1"/>
          </p:nvPr>
        </p:nvSpPr>
        <p:spPr/>
        <p:txBody>
          <a:bodyPr/>
          <a:lstStyle>
            <a:lvl1pPr>
              <a:defRPr/>
            </a:lvl1pPr>
          </a:lstStyle>
          <a:p>
            <a:r>
              <a:rPr lang="en-US" dirty="0"/>
              <a:t>Biographies / Team Slide</a:t>
            </a:r>
            <a:endParaRPr lang="en-GB" dirty="0"/>
          </a:p>
        </p:txBody>
      </p:sp>
      <p:sp>
        <p:nvSpPr>
          <p:cNvPr id="3" name="Picture Placeholder 2">
            <a:extLst>
              <a:ext uri="{FF2B5EF4-FFF2-40B4-BE49-F238E27FC236}">
                <a16:creationId xmlns:a16="http://schemas.microsoft.com/office/drawing/2014/main" id="{63AACEFD-B915-0A46-F0D5-18898F9C42EA}"/>
              </a:ext>
              <a:ext uri="{C183D7F6-B498-43B3-948B-1728B52AA6E4}">
                <adec:decorative xmlns:adec="http://schemas.microsoft.com/office/drawing/2017/decorative" val="0"/>
              </a:ext>
            </a:extLst>
          </p:cNvPr>
          <p:cNvSpPr>
            <a:spLocks noGrp="1"/>
          </p:cNvSpPr>
          <p:nvPr>
            <p:ph type="pic" sz="quarter" idx="19"/>
          </p:nvPr>
        </p:nvSpPr>
        <p:spPr>
          <a:xfrm>
            <a:off x="442913" y="242545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sz="1200" dirty="0"/>
            </a:lvl1pPr>
          </a:lstStyle>
          <a:p>
            <a:pPr lvl="0" algn="ctr"/>
            <a:r>
              <a:rPr lang="it-IT"/>
              <a:t>Fare clic sull'icona per inserire un'immagine</a:t>
            </a:r>
            <a:endParaRPr lang="en-GB" dirty="0"/>
          </a:p>
        </p:txBody>
      </p:sp>
      <p:sp>
        <p:nvSpPr>
          <p:cNvPr id="4" name="Picture Placeholder 3">
            <a:extLst>
              <a:ext uri="{FF2B5EF4-FFF2-40B4-BE49-F238E27FC236}">
                <a16:creationId xmlns:a16="http://schemas.microsoft.com/office/drawing/2014/main" id="{40929D50-022D-171B-E0D9-189219148AF4}"/>
              </a:ext>
              <a:ext uri="{C183D7F6-B498-43B3-948B-1728B52AA6E4}">
                <adec:decorative xmlns:adec="http://schemas.microsoft.com/office/drawing/2017/decorative" val="0"/>
              </a:ext>
            </a:extLst>
          </p:cNvPr>
          <p:cNvSpPr>
            <a:spLocks noGrp="1"/>
          </p:cNvSpPr>
          <p:nvPr>
            <p:ph type="pic" sz="quarter" idx="39"/>
          </p:nvPr>
        </p:nvSpPr>
        <p:spPr>
          <a:xfrm>
            <a:off x="2389282" y="24354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sz="1200" dirty="0"/>
            </a:lvl1pPr>
          </a:lstStyle>
          <a:p>
            <a:pPr lvl="0" algn="ctr"/>
            <a:r>
              <a:rPr lang="it-IT"/>
              <a:t>Fare clic sull'icona per inserire un'immagine</a:t>
            </a:r>
            <a:endParaRPr lang="en-GB" dirty="0"/>
          </a:p>
        </p:txBody>
      </p:sp>
      <p:sp>
        <p:nvSpPr>
          <p:cNvPr id="5" name="Picture Placeholder 4">
            <a:extLst>
              <a:ext uri="{FF2B5EF4-FFF2-40B4-BE49-F238E27FC236}">
                <a16:creationId xmlns:a16="http://schemas.microsoft.com/office/drawing/2014/main" id="{55252DD7-7237-AE6F-A768-127C2A883C8D}"/>
              </a:ext>
              <a:ext uri="{C183D7F6-B498-43B3-948B-1728B52AA6E4}">
                <adec:decorative xmlns:adec="http://schemas.microsoft.com/office/drawing/2017/decorative" val="0"/>
              </a:ext>
            </a:extLst>
          </p:cNvPr>
          <p:cNvSpPr>
            <a:spLocks noGrp="1"/>
          </p:cNvSpPr>
          <p:nvPr>
            <p:ph type="pic" sz="quarter" idx="40"/>
          </p:nvPr>
        </p:nvSpPr>
        <p:spPr>
          <a:xfrm>
            <a:off x="4324491" y="24354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sz="1200" dirty="0"/>
            </a:lvl1pPr>
          </a:lstStyle>
          <a:p>
            <a:pPr lvl="0" algn="ctr"/>
            <a:r>
              <a:rPr lang="it-IT"/>
              <a:t>Fare clic sull'icona per inserire un'immagine</a:t>
            </a:r>
            <a:endParaRPr lang="en-GB" dirty="0"/>
          </a:p>
        </p:txBody>
      </p:sp>
      <p:sp>
        <p:nvSpPr>
          <p:cNvPr id="6" name="Picture Placeholder 5">
            <a:extLst>
              <a:ext uri="{FF2B5EF4-FFF2-40B4-BE49-F238E27FC236}">
                <a16:creationId xmlns:a16="http://schemas.microsoft.com/office/drawing/2014/main" id="{254F9465-CEA1-9BEA-65BC-07DE517E4AC6}"/>
              </a:ext>
              <a:ext uri="{C183D7F6-B498-43B3-948B-1728B52AA6E4}">
                <adec:decorative xmlns:adec="http://schemas.microsoft.com/office/drawing/2017/decorative" val="0"/>
              </a:ext>
            </a:extLst>
          </p:cNvPr>
          <p:cNvSpPr>
            <a:spLocks noGrp="1"/>
          </p:cNvSpPr>
          <p:nvPr>
            <p:ph type="pic" sz="quarter" idx="41"/>
          </p:nvPr>
        </p:nvSpPr>
        <p:spPr>
          <a:xfrm>
            <a:off x="6258930" y="24354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sz="1200" dirty="0"/>
            </a:lvl1pPr>
          </a:lstStyle>
          <a:p>
            <a:pPr lvl="0" algn="ctr"/>
            <a:r>
              <a:rPr lang="it-IT"/>
              <a:t>Fare clic sull'icona per inserire un'immagine</a:t>
            </a:r>
            <a:endParaRPr lang="en-GB" dirty="0"/>
          </a:p>
        </p:txBody>
      </p:sp>
      <p:sp>
        <p:nvSpPr>
          <p:cNvPr id="7" name="Picture Placeholder 6">
            <a:extLst>
              <a:ext uri="{FF2B5EF4-FFF2-40B4-BE49-F238E27FC236}">
                <a16:creationId xmlns:a16="http://schemas.microsoft.com/office/drawing/2014/main" id="{BC1BCF32-98B4-EADC-44D5-5CEA9370945E}"/>
              </a:ext>
              <a:ext uri="{C183D7F6-B498-43B3-948B-1728B52AA6E4}">
                <adec:decorative xmlns:adec="http://schemas.microsoft.com/office/drawing/2017/decorative" val="0"/>
              </a:ext>
            </a:extLst>
          </p:cNvPr>
          <p:cNvSpPr>
            <a:spLocks noGrp="1"/>
          </p:cNvSpPr>
          <p:nvPr>
            <p:ph type="pic" sz="quarter" idx="42"/>
          </p:nvPr>
        </p:nvSpPr>
        <p:spPr>
          <a:xfrm>
            <a:off x="8193369" y="24354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sz="1200" dirty="0"/>
            </a:lvl1pPr>
          </a:lstStyle>
          <a:p>
            <a:pPr lvl="0" algn="ctr"/>
            <a:r>
              <a:rPr lang="it-IT"/>
              <a:t>Fare clic sull'icona per inserire un'immagine</a:t>
            </a:r>
            <a:endParaRPr lang="en-GB" dirty="0"/>
          </a:p>
        </p:txBody>
      </p:sp>
      <p:sp>
        <p:nvSpPr>
          <p:cNvPr id="8" name="Picture Placeholder 7">
            <a:extLst>
              <a:ext uri="{FF2B5EF4-FFF2-40B4-BE49-F238E27FC236}">
                <a16:creationId xmlns:a16="http://schemas.microsoft.com/office/drawing/2014/main" id="{29DEB166-4C7E-A020-1149-92ACB95FF7D1}"/>
              </a:ext>
              <a:ext uri="{C183D7F6-B498-43B3-948B-1728B52AA6E4}">
                <adec:decorative xmlns:adec="http://schemas.microsoft.com/office/drawing/2017/decorative" val="0"/>
              </a:ext>
            </a:extLst>
          </p:cNvPr>
          <p:cNvSpPr>
            <a:spLocks noGrp="1"/>
          </p:cNvSpPr>
          <p:nvPr>
            <p:ph type="pic" sz="quarter" idx="43"/>
          </p:nvPr>
        </p:nvSpPr>
        <p:spPr>
          <a:xfrm>
            <a:off x="10127809" y="24354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sz="1200" dirty="0"/>
            </a:lvl1pPr>
          </a:lstStyle>
          <a:p>
            <a:pPr lvl="0" algn="ctr"/>
            <a:r>
              <a:rPr lang="it-IT"/>
              <a:t>Fare clic sull'icona per inserire un'immagine</a:t>
            </a:r>
            <a:endParaRPr lang="en-GB" dirty="0"/>
          </a:p>
        </p:txBody>
      </p:sp>
    </p:spTree>
    <p:extLst>
      <p:ext uri="{BB962C8B-B14F-4D97-AF65-F5344CB8AC3E}">
        <p14:creationId xmlns:p14="http://schemas.microsoft.com/office/powerpoint/2010/main" val="2100220228"/>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Full bleed video">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BFBDEA92-538F-3B81-D73E-A3E28F80C016}"/>
              </a:ext>
            </a:extLst>
          </p:cNvPr>
          <p:cNvSpPr>
            <a:spLocks noGrp="1"/>
          </p:cNvSpPr>
          <p:nvPr>
            <p:ph type="media" sz="quarter" idx="11" hasCustomPrompt="1"/>
          </p:nvPr>
        </p:nvSpPr>
        <p:spPr>
          <a:xfrm>
            <a:off x="0" y="0"/>
            <a:ext cx="12192000" cy="6858000"/>
          </a:xfr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en-GB" dirty="0"/>
              <a:t>Full bleed video</a:t>
            </a:r>
          </a:p>
        </p:txBody>
      </p:sp>
    </p:spTree>
    <p:extLst>
      <p:ext uri="{BB962C8B-B14F-4D97-AF65-F5344CB8AC3E}">
        <p14:creationId xmlns:p14="http://schemas.microsoft.com/office/powerpoint/2010/main" val="291913954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arge_image_right">
    <p:spTree>
      <p:nvGrpSpPr>
        <p:cNvPr id="1" name=""/>
        <p:cNvGrpSpPr/>
        <p:nvPr/>
      </p:nvGrpSpPr>
      <p:grpSpPr>
        <a:xfrm>
          <a:off x="0" y="0"/>
          <a:ext cx="0" cy="0"/>
          <a:chOff x="0" y="0"/>
          <a:chExt cx="0" cy="0"/>
        </a:xfrm>
      </p:grpSpPr>
      <p:sp>
        <p:nvSpPr>
          <p:cNvPr id="7" name="Text Box">
            <a:extLst>
              <a:ext uri="{FF2B5EF4-FFF2-40B4-BE49-F238E27FC236}">
                <a16:creationId xmlns:a16="http://schemas.microsoft.com/office/drawing/2014/main" id="{65919DFD-5216-47CC-A2D5-A0B970BE9632}"/>
              </a:ext>
            </a:extLst>
          </p:cNvPr>
          <p:cNvSpPr>
            <a:spLocks noGrp="1"/>
          </p:cNvSpPr>
          <p:nvPr>
            <p:ph type="body" sz="quarter" idx="12"/>
          </p:nvPr>
        </p:nvSpPr>
        <p:spPr>
          <a:xfrm>
            <a:off x="442913" y="2249714"/>
            <a:ext cx="3527425" cy="3698649"/>
          </a:xfrm>
        </p:spPr>
        <p:txBody>
          <a:bodyPr/>
          <a:lstStyle/>
          <a:p>
            <a:pPr lvl="0"/>
            <a:r>
              <a:rPr lang="it-IT"/>
              <a:t>Fare clic per modificare gli stili del testo dello schema</a:t>
            </a:r>
          </a:p>
          <a:p>
            <a:pPr lvl="1"/>
            <a:r>
              <a:rPr lang="it-IT"/>
              <a:t>Secondo livello</a:t>
            </a:r>
          </a:p>
          <a:p>
            <a:pPr lvl="2"/>
            <a:r>
              <a:rPr lang="it-IT"/>
              <a:t>Terzo livello</a:t>
            </a:r>
          </a:p>
        </p:txBody>
      </p:sp>
      <p:sp>
        <p:nvSpPr>
          <p:cNvPr id="15" name="Picture Placeholder 14">
            <a:extLst>
              <a:ext uri="{FF2B5EF4-FFF2-40B4-BE49-F238E27FC236}">
                <a16:creationId xmlns:a16="http://schemas.microsoft.com/office/drawing/2014/main" id="{E15FE5BE-74FF-2205-1A8F-C1AA45D1D844}"/>
              </a:ext>
              <a:ext uri="{C183D7F6-B498-43B3-948B-1728B52AA6E4}">
                <adec:decorative xmlns:adec="http://schemas.microsoft.com/office/drawing/2017/decorative" val="0"/>
              </a:ext>
            </a:extLst>
          </p:cNvPr>
          <p:cNvSpPr>
            <a:spLocks noGrp="1"/>
          </p:cNvSpPr>
          <p:nvPr>
            <p:ph type="pic" sz="quarter" idx="11" hasCustomPrompt="1"/>
          </p:nvPr>
        </p:nvSpPr>
        <p:spPr>
          <a:xfrm>
            <a:off x="4332288" y="0"/>
            <a:ext cx="7410450" cy="5948363"/>
          </a:xfrm>
          <a:custGeom>
            <a:avLst/>
            <a:gdLst>
              <a:gd name="connsiteX0" fmla="*/ 0 w 7410450"/>
              <a:gd name="connsiteY0" fmla="*/ 0 h 5948363"/>
              <a:gd name="connsiteX1" fmla="*/ 7410450 w 7410450"/>
              <a:gd name="connsiteY1" fmla="*/ 0 h 5948363"/>
              <a:gd name="connsiteX2" fmla="*/ 7410450 w 7410450"/>
              <a:gd name="connsiteY2" fmla="*/ 4975605 h 5948363"/>
              <a:gd name="connsiteX3" fmla="*/ 6437692 w 7410450"/>
              <a:gd name="connsiteY3" fmla="*/ 5948363 h 5948363"/>
              <a:gd name="connsiteX4" fmla="*/ 0 w 7410450"/>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0450" h="5948363">
                <a:moveTo>
                  <a:pt x="0" y="0"/>
                </a:moveTo>
                <a:lnTo>
                  <a:pt x="7410450" y="0"/>
                </a:lnTo>
                <a:lnTo>
                  <a:pt x="7410450" y="4975605"/>
                </a:lnTo>
                <a:lnTo>
                  <a:pt x="6437692" y="5948363"/>
                </a:lnTo>
                <a:lnTo>
                  <a:pt x="0" y="5948363"/>
                </a:lnTo>
                <a:close/>
              </a:path>
            </a:pathLst>
          </a:custGeom>
          <a:pattFill prst="wdDnDiag">
            <a:fgClr>
              <a:schemeClr val="bg1">
                <a:lumMod val="85000"/>
              </a:schemeClr>
            </a:fgClr>
            <a:bgClr>
              <a:schemeClr val="bg1"/>
            </a:bgClr>
          </a:pattFill>
        </p:spPr>
        <p:txBody>
          <a:bodyPr wrap="square" anchor="ctr">
            <a:noAutofit/>
          </a:bodyPr>
          <a:lstStyle>
            <a:lvl1pPr algn="ctr">
              <a:defRPr b="1"/>
            </a:lvl1pPr>
          </a:lstStyle>
          <a:p>
            <a:br>
              <a:rPr lang="en-GB" dirty="0"/>
            </a:br>
            <a:br>
              <a:rPr lang="en-GB" dirty="0"/>
            </a:br>
            <a:br>
              <a:rPr lang="en-GB" dirty="0"/>
            </a:br>
            <a:r>
              <a:rPr lang="en-GB" dirty="0"/>
              <a:t>Click icon to </a:t>
            </a:r>
            <a:br>
              <a:rPr lang="en-GB" dirty="0"/>
            </a:br>
            <a:r>
              <a:rPr lang="en-GB" dirty="0"/>
              <a:t>insert image</a:t>
            </a:r>
          </a:p>
        </p:txBody>
      </p:sp>
      <p:sp>
        <p:nvSpPr>
          <p:cNvPr id="8" name="Title 7">
            <a:extLst>
              <a:ext uri="{FF2B5EF4-FFF2-40B4-BE49-F238E27FC236}">
                <a16:creationId xmlns:a16="http://schemas.microsoft.com/office/drawing/2014/main" id="{FEFA78C8-BF85-C18D-67D3-7D18DF4C9A08}"/>
              </a:ext>
            </a:extLst>
          </p:cNvPr>
          <p:cNvSpPr>
            <a:spLocks noGrp="1"/>
          </p:cNvSpPr>
          <p:nvPr>
            <p:ph type="title"/>
          </p:nvPr>
        </p:nvSpPr>
        <p:spPr>
          <a:xfrm>
            <a:off x="450000" y="701874"/>
            <a:ext cx="3520338" cy="715669"/>
          </a:xfrm>
        </p:spPr>
        <p:txBody>
          <a:bodyPr/>
          <a:lstStyle/>
          <a:p>
            <a:r>
              <a:rPr lang="it-IT"/>
              <a:t>Fare clic per modificare lo stile del titolo dello schema</a:t>
            </a:r>
            <a:endParaRPr lang="en-GB"/>
          </a:p>
        </p:txBody>
      </p:sp>
    </p:spTree>
    <p:extLst>
      <p:ext uri="{BB962C8B-B14F-4D97-AF65-F5344CB8AC3E}">
        <p14:creationId xmlns:p14="http://schemas.microsoft.com/office/powerpoint/2010/main" val="4119601615"/>
      </p:ext>
    </p:extLst>
  </p:cSld>
  <p:clrMapOvr>
    <a:masterClrMapping/>
  </p:clrMapOvr>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arge_image_left">
    <p:spTree>
      <p:nvGrpSpPr>
        <p:cNvPr id="1" name=""/>
        <p:cNvGrpSpPr/>
        <p:nvPr/>
      </p:nvGrpSpPr>
      <p:grpSpPr>
        <a:xfrm>
          <a:off x="0" y="0"/>
          <a:ext cx="0" cy="0"/>
          <a:chOff x="0" y="0"/>
          <a:chExt cx="0" cy="0"/>
        </a:xfrm>
      </p:grpSpPr>
      <p:sp>
        <p:nvSpPr>
          <p:cNvPr id="2" name="Title" descr="Header">
            <a:extLst>
              <a:ext uri="{FF2B5EF4-FFF2-40B4-BE49-F238E27FC236}">
                <a16:creationId xmlns:a16="http://schemas.microsoft.com/office/drawing/2014/main" id="{88DD43FA-3336-4415-A3A6-54EA3C9BB987}"/>
              </a:ext>
            </a:extLst>
          </p:cNvPr>
          <p:cNvSpPr>
            <a:spLocks noGrp="1"/>
          </p:cNvSpPr>
          <p:nvPr>
            <p:ph type="title"/>
          </p:nvPr>
        </p:nvSpPr>
        <p:spPr>
          <a:xfrm>
            <a:off x="8184232" y="450000"/>
            <a:ext cx="3526688" cy="1116250"/>
          </a:xfrm>
        </p:spPr>
        <p:txBody>
          <a:bodyPr/>
          <a:lstStyle/>
          <a:p>
            <a:r>
              <a:rPr lang="it-IT" dirty="0"/>
              <a:t>Fare clic per modificare lo stile del titolo dello schema</a:t>
            </a:r>
            <a:endParaRPr lang="en-GB" dirty="0"/>
          </a:p>
        </p:txBody>
      </p:sp>
      <p:sp>
        <p:nvSpPr>
          <p:cNvPr id="7" name="Text Box">
            <a:extLst>
              <a:ext uri="{FF2B5EF4-FFF2-40B4-BE49-F238E27FC236}">
                <a16:creationId xmlns:a16="http://schemas.microsoft.com/office/drawing/2014/main" id="{65919DFD-5216-47CC-A2D5-A0B970BE9632}"/>
              </a:ext>
            </a:extLst>
          </p:cNvPr>
          <p:cNvSpPr>
            <a:spLocks noGrp="1"/>
          </p:cNvSpPr>
          <p:nvPr>
            <p:ph type="body" sz="quarter" idx="12"/>
          </p:nvPr>
        </p:nvSpPr>
        <p:spPr>
          <a:xfrm>
            <a:off x="8223183" y="2293257"/>
            <a:ext cx="3526689" cy="3655106"/>
          </a:xfrm>
        </p:spPr>
        <p:txBody>
          <a:bodyPr/>
          <a:lstStyle/>
          <a:p>
            <a:pPr lvl="0"/>
            <a:r>
              <a:rPr lang="it-IT" dirty="0"/>
              <a:t>Fare clic per modificare gli stili del testo dello schema</a:t>
            </a:r>
          </a:p>
          <a:p>
            <a:pPr lvl="1"/>
            <a:r>
              <a:rPr lang="it-IT" dirty="0"/>
              <a:t>Secondo livello</a:t>
            </a:r>
          </a:p>
          <a:p>
            <a:pPr lvl="2"/>
            <a:r>
              <a:rPr lang="it-IT" dirty="0"/>
              <a:t>Terzo livello</a:t>
            </a:r>
          </a:p>
        </p:txBody>
      </p:sp>
      <p:sp>
        <p:nvSpPr>
          <p:cNvPr id="8" name="Picture Placeholder 7">
            <a:extLst>
              <a:ext uri="{FF2B5EF4-FFF2-40B4-BE49-F238E27FC236}">
                <a16:creationId xmlns:a16="http://schemas.microsoft.com/office/drawing/2014/main" id="{D01481FF-ECD9-985C-6949-42B804BF01D0}"/>
              </a:ext>
              <a:ext uri="{C183D7F6-B498-43B3-948B-1728B52AA6E4}">
                <adec:decorative xmlns:adec="http://schemas.microsoft.com/office/drawing/2017/decorative" val="1"/>
              </a:ext>
            </a:extLst>
          </p:cNvPr>
          <p:cNvSpPr>
            <a:spLocks noGrp="1"/>
          </p:cNvSpPr>
          <p:nvPr>
            <p:ph type="pic" sz="quarter" idx="11" hasCustomPrompt="1"/>
          </p:nvPr>
        </p:nvSpPr>
        <p:spPr>
          <a:xfrm>
            <a:off x="461476" y="0"/>
            <a:ext cx="7398237" cy="5948363"/>
          </a:xfrm>
          <a:custGeom>
            <a:avLst/>
            <a:gdLst>
              <a:gd name="connsiteX0" fmla="*/ 0 w 7398237"/>
              <a:gd name="connsiteY0" fmla="*/ 0 h 5948363"/>
              <a:gd name="connsiteX1" fmla="*/ 7398237 w 7398237"/>
              <a:gd name="connsiteY1" fmla="*/ 0 h 5948363"/>
              <a:gd name="connsiteX2" fmla="*/ 7398237 w 7398237"/>
              <a:gd name="connsiteY2" fmla="*/ 4958167 h 5948363"/>
              <a:gd name="connsiteX3" fmla="*/ 6408041 w 7398237"/>
              <a:gd name="connsiteY3" fmla="*/ 5948363 h 5948363"/>
              <a:gd name="connsiteX4" fmla="*/ 0 w 7398237"/>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237" h="5948363">
                <a:moveTo>
                  <a:pt x="0" y="0"/>
                </a:moveTo>
                <a:lnTo>
                  <a:pt x="7398237" y="0"/>
                </a:lnTo>
                <a:lnTo>
                  <a:pt x="7398237" y="4958167"/>
                </a:lnTo>
                <a:lnTo>
                  <a:pt x="6408041" y="5948363"/>
                </a:lnTo>
                <a:lnTo>
                  <a:pt x="0" y="5948363"/>
                </a:lnTo>
                <a:close/>
              </a:path>
            </a:pathLst>
          </a:custGeom>
          <a:pattFill prst="wdDnDiag">
            <a:fgClr>
              <a:schemeClr val="bg1">
                <a:lumMod val="85000"/>
              </a:schemeClr>
            </a:fgClr>
            <a:bgClr>
              <a:schemeClr val="bg1"/>
            </a:bgClr>
          </a:pattFill>
        </p:spPr>
        <p:txBody>
          <a:bodyPr wrap="square" anchor="ctr">
            <a:noAutofit/>
          </a:bodyPr>
          <a:lstStyle>
            <a:lvl1pPr algn="ctr">
              <a:defRPr b="1"/>
            </a:lvl1pPr>
          </a:lstStyle>
          <a:p>
            <a:br>
              <a:rPr lang="en-GB" dirty="0"/>
            </a:br>
            <a:br>
              <a:rPr lang="en-GB" dirty="0"/>
            </a:br>
            <a:br>
              <a:rPr lang="en-GB" dirty="0"/>
            </a:br>
            <a:r>
              <a:rPr lang="en-GB" dirty="0"/>
              <a:t>Click icon to </a:t>
            </a:r>
            <a:br>
              <a:rPr lang="en-GB" dirty="0"/>
            </a:br>
            <a:r>
              <a:rPr lang="en-GB" dirty="0"/>
              <a:t>insert image</a:t>
            </a:r>
          </a:p>
        </p:txBody>
      </p:sp>
    </p:spTree>
    <p:extLst>
      <p:ext uri="{BB962C8B-B14F-4D97-AF65-F5344CB8AC3E}">
        <p14:creationId xmlns:p14="http://schemas.microsoft.com/office/powerpoint/2010/main" val="1485236189"/>
      </p:ext>
    </p:extLst>
  </p:cSld>
  <p:clrMapOvr>
    <a:masterClrMapping/>
  </p:clrMapOvr>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cSld name="Cover1">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1999" y="1350000"/>
            <a:ext cx="5825926" cy="715669"/>
          </a:xfrm>
        </p:spPr>
        <p:txBody>
          <a:bodyPr/>
          <a:lstStyle>
            <a:lvl1pPr>
              <a:defRPr sz="4800" cap="all" baseline="0">
                <a:solidFill>
                  <a:schemeClr val="bg1"/>
                </a:solidFill>
                <a:latin typeface="+mj-lt"/>
              </a:defRPr>
            </a:lvl1pPr>
          </a:lstStyle>
          <a:p>
            <a:r>
              <a:rPr lang="en-US" dirty="0"/>
              <a:t>CLICK TO EDIT MASTER TITLE STYLE</a:t>
            </a:r>
            <a:endParaRPr lang="en-GB" dirty="0"/>
          </a:p>
        </p:txBody>
      </p:sp>
      <p:sp>
        <p:nvSpPr>
          <p:cNvPr id="5" name="Subtitle">
            <a:extLst>
              <a:ext uri="{FF2B5EF4-FFF2-40B4-BE49-F238E27FC236}">
                <a16:creationId xmlns:a16="http://schemas.microsoft.com/office/drawing/2014/main" id="{6C551072-26BC-6754-FFC3-623433564F20}"/>
              </a:ext>
            </a:extLst>
          </p:cNvPr>
          <p:cNvSpPr>
            <a:spLocks noGrp="1"/>
          </p:cNvSpPr>
          <p:nvPr>
            <p:ph type="body" sz="quarter" idx="12" hasCustomPrompt="1"/>
          </p:nvPr>
        </p:nvSpPr>
        <p:spPr>
          <a:xfrm>
            <a:off x="431800" y="3494989"/>
            <a:ext cx="3851275"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7" name="Picture Placeholder">
            <a:extLst>
              <a:ext uri="{FF2B5EF4-FFF2-40B4-BE49-F238E27FC236}">
                <a16:creationId xmlns:a16="http://schemas.microsoft.com/office/drawing/2014/main" id="{67F8163F-D370-5C4C-500A-7D576C590BB1}"/>
              </a:ext>
              <a:ext uri="{C183D7F6-B498-43B3-948B-1728B52AA6E4}">
                <adec:decorative xmlns:adec="http://schemas.microsoft.com/office/drawing/2017/decorative" val="1"/>
              </a:ext>
            </a:extLst>
          </p:cNvPr>
          <p:cNvSpPr>
            <a:spLocks noGrp="1"/>
          </p:cNvSpPr>
          <p:nvPr>
            <p:ph type="pic" sz="quarter" idx="11"/>
          </p:nvPr>
        </p:nvSpPr>
        <p:spPr>
          <a:xfrm>
            <a:off x="1905000" y="0"/>
            <a:ext cx="10300263" cy="6870700"/>
          </a:xfrm>
          <a:custGeom>
            <a:avLst/>
            <a:gdLst>
              <a:gd name="connsiteX0" fmla="*/ 6858000 w 10287001"/>
              <a:gd name="connsiteY0" fmla="*/ 0 h 6858000"/>
              <a:gd name="connsiteX1" fmla="*/ 10287001 w 10287001"/>
              <a:gd name="connsiteY1" fmla="*/ 0 h 6858000"/>
              <a:gd name="connsiteX2" fmla="*/ 10287001 w 10287001"/>
              <a:gd name="connsiteY2" fmla="*/ 3467099 h 6858000"/>
              <a:gd name="connsiteX3" fmla="*/ 6896100 w 10287001"/>
              <a:gd name="connsiteY3" fmla="*/ 6858000 h 6858000"/>
              <a:gd name="connsiteX4" fmla="*/ 0 w 10287001"/>
              <a:gd name="connsiteY4" fmla="*/ 6858000 h 6858000"/>
              <a:gd name="connsiteX0" fmla="*/ 6858000 w 10287001"/>
              <a:gd name="connsiteY0" fmla="*/ 0 h 6858000"/>
              <a:gd name="connsiteX1" fmla="*/ 10287001 w 10287001"/>
              <a:gd name="connsiteY1" fmla="*/ 0 h 6858000"/>
              <a:gd name="connsiteX2" fmla="*/ 10287001 w 10287001"/>
              <a:gd name="connsiteY2" fmla="*/ 3467099 h 6858000"/>
              <a:gd name="connsiteX3" fmla="*/ 8636000 w 10287001"/>
              <a:gd name="connsiteY3" fmla="*/ 5080000 h 6858000"/>
              <a:gd name="connsiteX4" fmla="*/ 6896100 w 10287001"/>
              <a:gd name="connsiteY4" fmla="*/ 6858000 h 6858000"/>
              <a:gd name="connsiteX5" fmla="*/ 0 w 10287001"/>
              <a:gd name="connsiteY5" fmla="*/ 6858000 h 6858000"/>
              <a:gd name="connsiteX6" fmla="*/ 6858000 w 10287001"/>
              <a:gd name="connsiteY6" fmla="*/ 0 h 6858000"/>
              <a:gd name="connsiteX0" fmla="*/ 6858000 w 10287001"/>
              <a:gd name="connsiteY0" fmla="*/ 0 h 6870700"/>
              <a:gd name="connsiteX1" fmla="*/ 10287001 w 10287001"/>
              <a:gd name="connsiteY1" fmla="*/ 0 h 6870700"/>
              <a:gd name="connsiteX2" fmla="*/ 10287001 w 10287001"/>
              <a:gd name="connsiteY2" fmla="*/ 3467099 h 6870700"/>
              <a:gd name="connsiteX3" fmla="*/ 10274300 w 10287001"/>
              <a:gd name="connsiteY3" fmla="*/ 6870700 h 6870700"/>
              <a:gd name="connsiteX4" fmla="*/ 6896100 w 10287001"/>
              <a:gd name="connsiteY4" fmla="*/ 6858000 h 6870700"/>
              <a:gd name="connsiteX5" fmla="*/ 0 w 10287001"/>
              <a:gd name="connsiteY5" fmla="*/ 6858000 h 6870700"/>
              <a:gd name="connsiteX6" fmla="*/ 6858000 w 10287001"/>
              <a:gd name="connsiteY6" fmla="*/ 0 h 6870700"/>
              <a:gd name="connsiteX0" fmla="*/ 6858000 w 10300263"/>
              <a:gd name="connsiteY0" fmla="*/ 0 h 6870700"/>
              <a:gd name="connsiteX1" fmla="*/ 10287001 w 10300263"/>
              <a:gd name="connsiteY1" fmla="*/ 0 h 6870700"/>
              <a:gd name="connsiteX2" fmla="*/ 10287001 w 10300263"/>
              <a:gd name="connsiteY2" fmla="*/ 3467099 h 6870700"/>
              <a:gd name="connsiteX3" fmla="*/ 10299700 w 10300263"/>
              <a:gd name="connsiteY3" fmla="*/ 6870700 h 6870700"/>
              <a:gd name="connsiteX4" fmla="*/ 6896100 w 10300263"/>
              <a:gd name="connsiteY4" fmla="*/ 6858000 h 6870700"/>
              <a:gd name="connsiteX5" fmla="*/ 0 w 10300263"/>
              <a:gd name="connsiteY5" fmla="*/ 6858000 h 6870700"/>
              <a:gd name="connsiteX6" fmla="*/ 6858000 w 10300263"/>
              <a:gd name="connsiteY6" fmla="*/ 0 h 687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00263" h="6870700">
                <a:moveTo>
                  <a:pt x="6858000" y="0"/>
                </a:moveTo>
                <a:lnTo>
                  <a:pt x="10287001" y="0"/>
                </a:lnTo>
                <a:lnTo>
                  <a:pt x="10287001" y="3467099"/>
                </a:lnTo>
                <a:cubicBezTo>
                  <a:pt x="10282767" y="4601633"/>
                  <a:pt x="10303934" y="5736166"/>
                  <a:pt x="10299700" y="6870700"/>
                </a:cubicBezTo>
                <a:lnTo>
                  <a:pt x="6896100" y="6858000"/>
                </a:lnTo>
                <a:lnTo>
                  <a:pt x="0" y="6858000"/>
                </a:lnTo>
                <a:lnTo>
                  <a:pt x="6858000" y="0"/>
                </a:lnTo>
                <a:close/>
              </a:path>
            </a:pathLst>
          </a:custGeom>
          <a:pattFill prst="dkUpDiag">
            <a:fgClr>
              <a:schemeClr val="bg1">
                <a:lumMod val="85000"/>
              </a:schemeClr>
            </a:fgClr>
            <a:bgClr>
              <a:schemeClr val="bg1"/>
            </a:bgClr>
          </a:pattFill>
        </p:spPr>
        <p:txBody>
          <a:bodyPr vert="horz" wrap="square" lIns="0" tIns="0" rIns="0" bIns="0" rtlCol="0">
            <a:noAutofit/>
          </a:bodyPr>
          <a:lstStyle>
            <a:lvl1pPr>
              <a:defRPr lang="en-GB"/>
            </a:lvl1pPr>
          </a:lstStyle>
          <a:p>
            <a:pPr lvl="0"/>
            <a:r>
              <a:rPr lang="it-IT"/>
              <a:t>Fare clic sull'icona per inserire un'immagine</a:t>
            </a:r>
            <a:endParaRPr lang="en-GB" dirty="0"/>
          </a:p>
        </p:txBody>
      </p:sp>
      <p:sp>
        <p:nvSpPr>
          <p:cNvPr id="3" name="Classification">
            <a:extLst>
              <a:ext uri="{FF2B5EF4-FFF2-40B4-BE49-F238E27FC236}">
                <a16:creationId xmlns:a16="http://schemas.microsoft.com/office/drawing/2014/main" id="{6A957CF6-0DF2-748E-CBF0-17B6B8878BA1}"/>
              </a:ext>
              <a:ext uri="{C183D7F6-B498-43B3-948B-1728B52AA6E4}">
                <adec:decorative xmlns:adec="http://schemas.microsoft.com/office/drawing/2017/decorative" val="1"/>
              </a:ext>
            </a:extLst>
          </p:cNvPr>
          <p:cNvSpPr txBox="1">
            <a:spLocks/>
          </p:cNvSpPr>
          <p:nvPr/>
        </p:nvSpPr>
        <p:spPr>
          <a:xfrm>
            <a:off x="440938" y="6251108"/>
            <a:ext cx="154026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Tree>
    <p:extLst>
      <p:ext uri="{BB962C8B-B14F-4D97-AF65-F5344CB8AC3E}">
        <p14:creationId xmlns:p14="http://schemas.microsoft.com/office/powerpoint/2010/main" val="320895440"/>
      </p:ext>
    </p:extLst>
  </p:cSld>
  <p:clrMapOvr>
    <a:masterClrMapping/>
  </p:clrMapOvr>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Cover 1 (White)">
    <p:bg>
      <p:bgPr>
        <a:solidFill>
          <a:schemeClr val="bg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1999" y="1350000"/>
            <a:ext cx="5825925" cy="715669"/>
          </a:xfrm>
        </p:spPr>
        <p:txBody>
          <a:bodyPr/>
          <a:lstStyle>
            <a:lvl1pPr>
              <a:defRPr sz="4800" cap="all" baseline="0">
                <a:solidFill>
                  <a:schemeClr val="tx1"/>
                </a:solidFill>
                <a:latin typeface="+mj-lt"/>
              </a:defRPr>
            </a:lvl1pPr>
          </a:lstStyle>
          <a:p>
            <a:r>
              <a:rPr lang="en-US" dirty="0"/>
              <a:t>CLICK TO EDIT MASTER TITLE STYLE</a:t>
            </a:r>
            <a:endParaRPr lang="en-GB" dirty="0"/>
          </a:p>
        </p:txBody>
      </p:sp>
      <p:sp>
        <p:nvSpPr>
          <p:cNvPr id="5" name="Subtitle">
            <a:extLst>
              <a:ext uri="{FF2B5EF4-FFF2-40B4-BE49-F238E27FC236}">
                <a16:creationId xmlns:a16="http://schemas.microsoft.com/office/drawing/2014/main" id="{8CDCDA0A-C736-B40F-7E80-2D0FC7024AC3}"/>
              </a:ext>
            </a:extLst>
          </p:cNvPr>
          <p:cNvSpPr>
            <a:spLocks noGrp="1"/>
          </p:cNvSpPr>
          <p:nvPr>
            <p:ph type="body" sz="quarter" idx="12" hasCustomPrompt="1"/>
          </p:nvPr>
        </p:nvSpPr>
        <p:spPr>
          <a:xfrm>
            <a:off x="431799" y="3494989"/>
            <a:ext cx="3851275" cy="1274763"/>
          </a:xfrm>
          <a:prstGeom prst="rect">
            <a:avLst/>
          </a:prstGeom>
        </p:spPr>
        <p:txBody>
          <a:bodyPr/>
          <a:lstStyle>
            <a:lvl1pPr>
              <a:defRPr sz="2000">
                <a:solidFill>
                  <a:schemeClr val="tx1"/>
                </a:solidFill>
              </a:defRPr>
            </a:lvl1pPr>
            <a:lvl2pPr marL="0" indent="0">
              <a:buNone/>
              <a:defRPr/>
            </a:lvl2pPr>
          </a:lstStyle>
          <a:p>
            <a:pPr lvl="0"/>
            <a:r>
              <a:rPr lang="en-US" dirty="0"/>
              <a:t>Optional additional information</a:t>
            </a:r>
          </a:p>
        </p:txBody>
      </p:sp>
      <p:sp>
        <p:nvSpPr>
          <p:cNvPr id="7" name="Picture Placeholder">
            <a:extLst>
              <a:ext uri="{FF2B5EF4-FFF2-40B4-BE49-F238E27FC236}">
                <a16:creationId xmlns:a16="http://schemas.microsoft.com/office/drawing/2014/main" id="{67F8163F-D370-5C4C-500A-7D576C590BB1}"/>
              </a:ext>
              <a:ext uri="{C183D7F6-B498-43B3-948B-1728B52AA6E4}">
                <adec:decorative xmlns:adec="http://schemas.microsoft.com/office/drawing/2017/decorative" val="1"/>
              </a:ext>
            </a:extLst>
          </p:cNvPr>
          <p:cNvSpPr>
            <a:spLocks noGrp="1"/>
          </p:cNvSpPr>
          <p:nvPr>
            <p:ph type="pic" sz="quarter" idx="11"/>
          </p:nvPr>
        </p:nvSpPr>
        <p:spPr>
          <a:xfrm>
            <a:off x="1905000" y="0"/>
            <a:ext cx="10300263" cy="6870700"/>
          </a:xfrm>
          <a:custGeom>
            <a:avLst/>
            <a:gdLst>
              <a:gd name="connsiteX0" fmla="*/ 6858000 w 10287001"/>
              <a:gd name="connsiteY0" fmla="*/ 0 h 6858000"/>
              <a:gd name="connsiteX1" fmla="*/ 10287001 w 10287001"/>
              <a:gd name="connsiteY1" fmla="*/ 0 h 6858000"/>
              <a:gd name="connsiteX2" fmla="*/ 10287001 w 10287001"/>
              <a:gd name="connsiteY2" fmla="*/ 3467099 h 6858000"/>
              <a:gd name="connsiteX3" fmla="*/ 6896100 w 10287001"/>
              <a:gd name="connsiteY3" fmla="*/ 6858000 h 6858000"/>
              <a:gd name="connsiteX4" fmla="*/ 0 w 10287001"/>
              <a:gd name="connsiteY4" fmla="*/ 6858000 h 6858000"/>
              <a:gd name="connsiteX0" fmla="*/ 6858000 w 10287001"/>
              <a:gd name="connsiteY0" fmla="*/ 0 h 6858000"/>
              <a:gd name="connsiteX1" fmla="*/ 10287001 w 10287001"/>
              <a:gd name="connsiteY1" fmla="*/ 0 h 6858000"/>
              <a:gd name="connsiteX2" fmla="*/ 10287001 w 10287001"/>
              <a:gd name="connsiteY2" fmla="*/ 3467099 h 6858000"/>
              <a:gd name="connsiteX3" fmla="*/ 8636000 w 10287001"/>
              <a:gd name="connsiteY3" fmla="*/ 5080000 h 6858000"/>
              <a:gd name="connsiteX4" fmla="*/ 6896100 w 10287001"/>
              <a:gd name="connsiteY4" fmla="*/ 6858000 h 6858000"/>
              <a:gd name="connsiteX5" fmla="*/ 0 w 10287001"/>
              <a:gd name="connsiteY5" fmla="*/ 6858000 h 6858000"/>
              <a:gd name="connsiteX6" fmla="*/ 6858000 w 10287001"/>
              <a:gd name="connsiteY6" fmla="*/ 0 h 6858000"/>
              <a:gd name="connsiteX0" fmla="*/ 6858000 w 10287001"/>
              <a:gd name="connsiteY0" fmla="*/ 0 h 6870700"/>
              <a:gd name="connsiteX1" fmla="*/ 10287001 w 10287001"/>
              <a:gd name="connsiteY1" fmla="*/ 0 h 6870700"/>
              <a:gd name="connsiteX2" fmla="*/ 10287001 w 10287001"/>
              <a:gd name="connsiteY2" fmla="*/ 3467099 h 6870700"/>
              <a:gd name="connsiteX3" fmla="*/ 10274300 w 10287001"/>
              <a:gd name="connsiteY3" fmla="*/ 6870700 h 6870700"/>
              <a:gd name="connsiteX4" fmla="*/ 6896100 w 10287001"/>
              <a:gd name="connsiteY4" fmla="*/ 6858000 h 6870700"/>
              <a:gd name="connsiteX5" fmla="*/ 0 w 10287001"/>
              <a:gd name="connsiteY5" fmla="*/ 6858000 h 6870700"/>
              <a:gd name="connsiteX6" fmla="*/ 6858000 w 10287001"/>
              <a:gd name="connsiteY6" fmla="*/ 0 h 6870700"/>
              <a:gd name="connsiteX0" fmla="*/ 6858000 w 10300263"/>
              <a:gd name="connsiteY0" fmla="*/ 0 h 6870700"/>
              <a:gd name="connsiteX1" fmla="*/ 10287001 w 10300263"/>
              <a:gd name="connsiteY1" fmla="*/ 0 h 6870700"/>
              <a:gd name="connsiteX2" fmla="*/ 10287001 w 10300263"/>
              <a:gd name="connsiteY2" fmla="*/ 3467099 h 6870700"/>
              <a:gd name="connsiteX3" fmla="*/ 10299700 w 10300263"/>
              <a:gd name="connsiteY3" fmla="*/ 6870700 h 6870700"/>
              <a:gd name="connsiteX4" fmla="*/ 6896100 w 10300263"/>
              <a:gd name="connsiteY4" fmla="*/ 6858000 h 6870700"/>
              <a:gd name="connsiteX5" fmla="*/ 0 w 10300263"/>
              <a:gd name="connsiteY5" fmla="*/ 6858000 h 6870700"/>
              <a:gd name="connsiteX6" fmla="*/ 6858000 w 10300263"/>
              <a:gd name="connsiteY6" fmla="*/ 0 h 687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00263" h="6870700">
                <a:moveTo>
                  <a:pt x="6858000" y="0"/>
                </a:moveTo>
                <a:lnTo>
                  <a:pt x="10287001" y="0"/>
                </a:lnTo>
                <a:lnTo>
                  <a:pt x="10287001" y="3467099"/>
                </a:lnTo>
                <a:cubicBezTo>
                  <a:pt x="10282767" y="4601633"/>
                  <a:pt x="10303934" y="5736166"/>
                  <a:pt x="10299700" y="6870700"/>
                </a:cubicBezTo>
                <a:lnTo>
                  <a:pt x="6896100" y="6858000"/>
                </a:lnTo>
                <a:lnTo>
                  <a:pt x="0" y="6858000"/>
                </a:lnTo>
                <a:lnTo>
                  <a:pt x="6858000" y="0"/>
                </a:lnTo>
                <a:close/>
              </a:path>
            </a:pathLst>
          </a:custGeom>
          <a:pattFill prst="dkUpDiag">
            <a:fgClr>
              <a:schemeClr val="bg1">
                <a:lumMod val="85000"/>
              </a:schemeClr>
            </a:fgClr>
            <a:bgClr>
              <a:schemeClr val="bg1"/>
            </a:bgClr>
          </a:pattFill>
        </p:spPr>
        <p:txBody>
          <a:bodyPr vert="horz" wrap="square" lIns="0" tIns="0" rIns="0" bIns="0" rtlCol="0">
            <a:noAutofit/>
          </a:bodyPr>
          <a:lstStyle>
            <a:lvl1pPr>
              <a:defRPr lang="en-GB"/>
            </a:lvl1pPr>
          </a:lstStyle>
          <a:p>
            <a:pPr lvl="0"/>
            <a:r>
              <a:rPr lang="it-IT"/>
              <a:t>Fare clic sull'icona per inserire un'immagine</a:t>
            </a:r>
            <a:endParaRPr lang="en-GB" dirty="0"/>
          </a:p>
        </p:txBody>
      </p:sp>
      <p:sp>
        <p:nvSpPr>
          <p:cNvPr id="3" name="Classification">
            <a:extLst>
              <a:ext uri="{FF2B5EF4-FFF2-40B4-BE49-F238E27FC236}">
                <a16:creationId xmlns:a16="http://schemas.microsoft.com/office/drawing/2014/main" id="{268034F8-D9C2-8C58-D3F0-75FD7B94D914}"/>
              </a:ext>
              <a:ext uri="{C183D7F6-B498-43B3-948B-1728B52AA6E4}">
                <adec:decorative xmlns:adec="http://schemas.microsoft.com/office/drawing/2017/decorative" val="1"/>
              </a:ext>
            </a:extLst>
          </p:cNvPr>
          <p:cNvSpPr txBox="1">
            <a:spLocks/>
          </p:cNvSpPr>
          <p:nvPr/>
        </p:nvSpPr>
        <p:spPr>
          <a:xfrm>
            <a:off x="440938" y="6251108"/>
            <a:ext cx="154026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tx1"/>
                </a:solidFill>
                <a:effectLst/>
              </a:rPr>
              <a:t>© Ipsos | Doc Name | Month Year | Version # | Public | Internal/Client Use Only | Strictly Confidential</a:t>
            </a:r>
          </a:p>
        </p:txBody>
      </p:sp>
    </p:spTree>
    <p:extLst>
      <p:ext uri="{BB962C8B-B14F-4D97-AF65-F5344CB8AC3E}">
        <p14:creationId xmlns:p14="http://schemas.microsoft.com/office/powerpoint/2010/main" val="4100264752"/>
      </p:ext>
    </p:extLst>
  </p:cSld>
  <p:clrMapOvr>
    <a:masterClrMapping/>
  </p:clrMapOvr>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cSld name="Cover2">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2000" y="1350000"/>
            <a:ext cx="6797676" cy="715669"/>
          </a:xfrm>
        </p:spPr>
        <p:txBody>
          <a:bodyPr vert="horz" wrap="square" lIns="0" tIns="0" rIns="0" bIns="0" rtlCol="0" anchor="t">
            <a:noAutofit/>
          </a:bodyPr>
          <a:lstStyle>
            <a:lvl1pPr>
              <a:defRPr lang="en-GB" sz="4800" b="0" cap="all" baseline="0" dirty="0">
                <a:solidFill>
                  <a:schemeClr val="bg1"/>
                </a:solidFill>
                <a:latin typeface="+mj-lt"/>
              </a:defRPr>
            </a:lvl1pPr>
          </a:lstStyle>
          <a:p>
            <a:pPr lvl="0"/>
            <a:r>
              <a:rPr lang="en-US" dirty="0"/>
              <a:t>CLICK TO EDIT MASTER TITLE STYLE</a:t>
            </a:r>
            <a:endParaRPr lang="en-GB" dirty="0"/>
          </a:p>
        </p:txBody>
      </p:sp>
      <p:sp>
        <p:nvSpPr>
          <p:cNvPr id="4" name="Subtitle">
            <a:extLst>
              <a:ext uri="{FF2B5EF4-FFF2-40B4-BE49-F238E27FC236}">
                <a16:creationId xmlns:a16="http://schemas.microsoft.com/office/drawing/2014/main" id="{3C4CEC0F-4F4E-C628-E777-B49D1A8239A9}"/>
              </a:ext>
            </a:extLst>
          </p:cNvPr>
          <p:cNvSpPr>
            <a:spLocks noGrp="1"/>
          </p:cNvSpPr>
          <p:nvPr>
            <p:ph type="body" sz="quarter" idx="11" hasCustomPrompt="1"/>
          </p:nvPr>
        </p:nvSpPr>
        <p:spPr>
          <a:xfrm>
            <a:off x="431800" y="3494989"/>
            <a:ext cx="6096000"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5" name="Parallelogram">
            <a:extLst>
              <a:ext uri="{FF2B5EF4-FFF2-40B4-BE49-F238E27FC236}">
                <a16:creationId xmlns:a16="http://schemas.microsoft.com/office/drawing/2014/main" id="{FC6D638B-3FB9-6E86-FCF3-E91BAFA35721}"/>
              </a:ext>
              <a:ext uri="{C183D7F6-B498-43B3-948B-1728B52AA6E4}">
                <adec:decorative xmlns:adec="http://schemas.microsoft.com/office/drawing/2017/decorative" val="1"/>
              </a:ext>
            </a:extLst>
          </p:cNvPr>
          <p:cNvSpPr/>
          <p:nvPr userDrawn="1"/>
        </p:nvSpPr>
        <p:spPr>
          <a:xfrm rot="8100000">
            <a:off x="4274993" y="2748846"/>
            <a:ext cx="10227496" cy="3345332"/>
          </a:xfrm>
          <a:custGeom>
            <a:avLst/>
            <a:gdLst>
              <a:gd name="connsiteX0" fmla="*/ 0 w 10227496"/>
              <a:gd name="connsiteY0" fmla="*/ 2822007 h 3345332"/>
              <a:gd name="connsiteX1" fmla="*/ 2822008 w 10227496"/>
              <a:gd name="connsiteY1" fmla="*/ 0 h 3345332"/>
              <a:gd name="connsiteX2" fmla="*/ 6882164 w 10227496"/>
              <a:gd name="connsiteY2" fmla="*/ 0 h 3345332"/>
              <a:gd name="connsiteX3" fmla="*/ 10227496 w 10227496"/>
              <a:gd name="connsiteY3" fmla="*/ 3345332 h 3345332"/>
              <a:gd name="connsiteX4" fmla="*/ 523325 w 10227496"/>
              <a:gd name="connsiteY4" fmla="*/ 3345332 h 3345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7496" h="3345332">
                <a:moveTo>
                  <a:pt x="0" y="2822007"/>
                </a:moveTo>
                <a:lnTo>
                  <a:pt x="2822008" y="0"/>
                </a:lnTo>
                <a:lnTo>
                  <a:pt x="6882164" y="0"/>
                </a:lnTo>
                <a:lnTo>
                  <a:pt x="10227496" y="3345332"/>
                </a:lnTo>
                <a:lnTo>
                  <a:pt x="523325" y="3345332"/>
                </a:lnTo>
                <a:close/>
              </a:path>
            </a:pathLst>
          </a:custGeom>
          <a:solidFill>
            <a:srgbClr val="0000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10000"/>
              </a:lnSpc>
            </a:pPr>
            <a:endParaRPr lang="en-GB" sz="1400" dirty="0" err="1">
              <a:solidFill>
                <a:schemeClr val="tx1"/>
              </a:solidFill>
            </a:endParaRPr>
          </a:p>
        </p:txBody>
      </p:sp>
      <p:sp>
        <p:nvSpPr>
          <p:cNvPr id="3" name="Classification">
            <a:extLst>
              <a:ext uri="{FF2B5EF4-FFF2-40B4-BE49-F238E27FC236}">
                <a16:creationId xmlns:a16="http://schemas.microsoft.com/office/drawing/2014/main" id="{6B269EC5-8F47-12C3-1099-D5DEFDEAED46}"/>
              </a:ext>
              <a:ext uri="{C183D7F6-B498-43B3-948B-1728B52AA6E4}">
                <adec:decorative xmlns:adec="http://schemas.microsoft.com/office/drawing/2017/decorative" val="1"/>
              </a:ext>
            </a:extLst>
          </p:cNvPr>
          <p:cNvSpPr txBox="1">
            <a:spLocks/>
          </p:cNvSpPr>
          <p:nvPr/>
        </p:nvSpPr>
        <p:spPr>
          <a:xfrm>
            <a:off x="440938" y="6497329"/>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pic>
        <p:nvPicPr>
          <p:cNvPr id="7" name="Ipsos Logo">
            <a:extLst>
              <a:ext uri="{FF2B5EF4-FFF2-40B4-BE49-F238E27FC236}">
                <a16:creationId xmlns:a16="http://schemas.microsoft.com/office/drawing/2014/main" id="{7A2B175B-B946-04A7-B88B-99D866297583}"/>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3737508150"/>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Divider 4">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2000" y="1350000"/>
            <a:ext cx="6797676" cy="715669"/>
          </a:xfrm>
        </p:spPr>
        <p:txBody>
          <a:bodyPr vert="horz" wrap="square" lIns="0" tIns="0" rIns="0" bIns="0" rtlCol="0" anchor="t">
            <a:noAutofit/>
          </a:bodyPr>
          <a:lstStyle>
            <a:lvl1pPr>
              <a:defRPr lang="en-GB" sz="4800" b="0" cap="all" baseline="0" dirty="0">
                <a:solidFill>
                  <a:schemeClr val="bg1"/>
                </a:solidFill>
                <a:latin typeface="+mj-lt"/>
              </a:defRPr>
            </a:lvl1pPr>
          </a:lstStyle>
          <a:p>
            <a:pPr lvl="0"/>
            <a:r>
              <a:rPr lang="en-US" dirty="0"/>
              <a:t>CLICK TO EDIT MASTER TITLE STYLE</a:t>
            </a:r>
            <a:endParaRPr lang="en-GB" dirty="0"/>
          </a:p>
        </p:txBody>
      </p:sp>
      <p:sp>
        <p:nvSpPr>
          <p:cNvPr id="8" name="Subtitle">
            <a:extLst>
              <a:ext uri="{FF2B5EF4-FFF2-40B4-BE49-F238E27FC236}">
                <a16:creationId xmlns:a16="http://schemas.microsoft.com/office/drawing/2014/main" id="{29E5EE94-2CAC-A691-BCF2-845687798E3E}"/>
              </a:ext>
            </a:extLst>
          </p:cNvPr>
          <p:cNvSpPr>
            <a:spLocks noGrp="1"/>
          </p:cNvSpPr>
          <p:nvPr>
            <p:ph type="body" sz="quarter" idx="11" hasCustomPrompt="1"/>
          </p:nvPr>
        </p:nvSpPr>
        <p:spPr>
          <a:xfrm>
            <a:off x="432000" y="3494989"/>
            <a:ext cx="6096000"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10" name="Picture Placeholder">
            <a:extLst>
              <a:ext uri="{FF2B5EF4-FFF2-40B4-BE49-F238E27FC236}">
                <a16:creationId xmlns:a16="http://schemas.microsoft.com/office/drawing/2014/main" id="{92B650A8-9C21-DC86-F471-38B40FC6D582}"/>
              </a:ext>
              <a:ext uri="{C183D7F6-B498-43B3-948B-1728B52AA6E4}">
                <adec:decorative xmlns:adec="http://schemas.microsoft.com/office/drawing/2017/decorative" val="1"/>
              </a:ext>
            </a:extLst>
          </p:cNvPr>
          <p:cNvSpPr>
            <a:spLocks noGrp="1"/>
          </p:cNvSpPr>
          <p:nvPr>
            <p:ph type="pic" sz="quarter" idx="10"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3975100 h 6858000"/>
              <a:gd name="connsiteX3" fmla="*/ 93091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3975100"/>
                </a:lnTo>
                <a:lnTo>
                  <a:pt x="9309100" y="6858000"/>
                </a:lnTo>
                <a:lnTo>
                  <a:pt x="0" y="6858000"/>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en-GB" dirty="0"/>
              <a:t>Click icon to insert image</a:t>
            </a:r>
          </a:p>
        </p:txBody>
      </p:sp>
      <p:sp>
        <p:nvSpPr>
          <p:cNvPr id="6" name="Slide Number">
            <a:extLst>
              <a:ext uri="{FF2B5EF4-FFF2-40B4-BE49-F238E27FC236}">
                <a16:creationId xmlns:a16="http://schemas.microsoft.com/office/drawing/2014/main" id="{202AE276-86A8-A521-58F1-3F84240A5B51}"/>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lumMod val="65000"/>
                  </a:schemeClr>
                </a:solidFill>
              </a:rPr>
              <a:pPr algn="ctr" rtl="0">
                <a:lnSpc>
                  <a:spcPct val="110000"/>
                </a:lnSpc>
                <a:spcBef>
                  <a:spcPts val="400"/>
                </a:spcBef>
                <a:spcAft>
                  <a:spcPts val="400"/>
                </a:spcAft>
              </a:pPr>
              <a:t>‹N›</a:t>
            </a:fld>
            <a:endParaRPr lang="en-GB" sz="900" dirty="0">
              <a:solidFill>
                <a:schemeClr val="bg1">
                  <a:lumMod val="65000"/>
                </a:schemeClr>
              </a:solidFill>
            </a:endParaRPr>
          </a:p>
        </p:txBody>
      </p:sp>
      <p:pic>
        <p:nvPicPr>
          <p:cNvPr id="12" name="Ipsos Logo">
            <a:extLst>
              <a:ext uri="{FF2B5EF4-FFF2-40B4-BE49-F238E27FC236}">
                <a16:creationId xmlns:a16="http://schemas.microsoft.com/office/drawing/2014/main" id="{BEC051CE-FCDB-2EBC-A53E-B4922F048E18}"/>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3948364584"/>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Divider 1">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28623" y="1350000"/>
            <a:ext cx="5536747" cy="715669"/>
          </a:xfrm>
        </p:spPr>
        <p:txBody>
          <a:bodyPr/>
          <a:lstStyle>
            <a:lvl1pPr>
              <a:defRPr sz="4800">
                <a:solidFill>
                  <a:schemeClr val="bg1"/>
                </a:solidFill>
                <a:latin typeface="+mj-lt"/>
              </a:defRPr>
            </a:lvl1pPr>
          </a:lstStyle>
          <a:p>
            <a:r>
              <a:rPr lang="en-US" dirty="0"/>
              <a:t>CLICK TO EDIT MASTER TITLE STYLE</a:t>
            </a:r>
            <a:endParaRPr lang="en-GB" dirty="0"/>
          </a:p>
        </p:txBody>
      </p:sp>
      <p:sp>
        <p:nvSpPr>
          <p:cNvPr id="6" name="Subtitle">
            <a:extLst>
              <a:ext uri="{FF2B5EF4-FFF2-40B4-BE49-F238E27FC236}">
                <a16:creationId xmlns:a16="http://schemas.microsoft.com/office/drawing/2014/main" id="{A1A0E186-5FCC-AF1B-9AB2-F4AB588ABD30}"/>
              </a:ext>
            </a:extLst>
          </p:cNvPr>
          <p:cNvSpPr>
            <a:spLocks noGrp="1"/>
          </p:cNvSpPr>
          <p:nvPr>
            <p:ph type="body" sz="quarter" idx="12" hasCustomPrompt="1"/>
          </p:nvPr>
        </p:nvSpPr>
        <p:spPr>
          <a:xfrm>
            <a:off x="431800" y="3494989"/>
            <a:ext cx="3551238"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9" name="Picture Placeholder">
            <a:extLst>
              <a:ext uri="{FF2B5EF4-FFF2-40B4-BE49-F238E27FC236}">
                <a16:creationId xmlns:a16="http://schemas.microsoft.com/office/drawing/2014/main" id="{8ED5220B-285D-EC14-D33F-B34A17FD9E27}"/>
              </a:ext>
              <a:ext uri="{C183D7F6-B498-43B3-948B-1728B52AA6E4}">
                <adec:decorative xmlns:adec="http://schemas.microsoft.com/office/drawing/2017/decorative" val="1"/>
              </a:ext>
            </a:extLst>
          </p:cNvPr>
          <p:cNvSpPr>
            <a:spLocks noGrp="1"/>
          </p:cNvSpPr>
          <p:nvPr>
            <p:ph type="pic" sz="quarter" idx="11"/>
          </p:nvPr>
        </p:nvSpPr>
        <p:spPr>
          <a:xfrm>
            <a:off x="1918724" y="0"/>
            <a:ext cx="10273277" cy="6858000"/>
          </a:xfrm>
          <a:custGeom>
            <a:avLst/>
            <a:gdLst>
              <a:gd name="connsiteX0" fmla="*/ 6858000 w 10273277"/>
              <a:gd name="connsiteY0" fmla="*/ 0 h 6858000"/>
              <a:gd name="connsiteX1" fmla="*/ 10273277 w 10273277"/>
              <a:gd name="connsiteY1" fmla="*/ 0 h 6858000"/>
              <a:gd name="connsiteX2" fmla="*/ 10273277 w 10273277"/>
              <a:gd name="connsiteY2" fmla="*/ 6858000 h 6858000"/>
              <a:gd name="connsiteX3" fmla="*/ 10273276 w 10273277"/>
              <a:gd name="connsiteY3" fmla="*/ 6858000 h 6858000"/>
              <a:gd name="connsiteX4" fmla="*/ 10273276 w 10273277"/>
              <a:gd name="connsiteY4" fmla="*/ 3947601 h 6858000"/>
              <a:gd name="connsiteX5" fmla="*/ 7362877 w 10273277"/>
              <a:gd name="connsiteY5" fmla="*/ 6858000 h 6858000"/>
              <a:gd name="connsiteX6" fmla="*/ 0 w 102732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73277" h="6858000">
                <a:moveTo>
                  <a:pt x="6858000" y="0"/>
                </a:moveTo>
                <a:lnTo>
                  <a:pt x="10273277" y="0"/>
                </a:lnTo>
                <a:lnTo>
                  <a:pt x="10273277" y="6858000"/>
                </a:lnTo>
                <a:lnTo>
                  <a:pt x="10273276" y="6858000"/>
                </a:lnTo>
                <a:lnTo>
                  <a:pt x="10273276" y="3947601"/>
                </a:lnTo>
                <a:lnTo>
                  <a:pt x="7362877" y="6858000"/>
                </a:lnTo>
                <a:lnTo>
                  <a:pt x="0" y="6858000"/>
                </a:lnTo>
                <a:close/>
              </a:path>
            </a:pathLst>
          </a:custGeom>
          <a:pattFill prst="dkVert">
            <a:fgClr>
              <a:schemeClr val="bg1">
                <a:lumMod val="85000"/>
              </a:schemeClr>
            </a:fgClr>
            <a:bgClr>
              <a:schemeClr val="bg1"/>
            </a:bgClr>
          </a:pattFill>
        </p:spPr>
        <p:txBody>
          <a:bodyPr vert="horz" wrap="square" lIns="0" tIns="0" rIns="0" bIns="0" rtlCol="0">
            <a:noAutofit/>
          </a:bodyPr>
          <a:lstStyle>
            <a:lvl1pPr>
              <a:defRPr lang="en-GB"/>
            </a:lvl1pPr>
          </a:lstStyle>
          <a:p>
            <a:pPr lvl="0"/>
            <a:r>
              <a:rPr lang="it-IT"/>
              <a:t>Fare clic sull'icona per inserire un'immagine</a:t>
            </a:r>
            <a:endParaRPr lang="en-GB"/>
          </a:p>
        </p:txBody>
      </p:sp>
      <p:sp>
        <p:nvSpPr>
          <p:cNvPr id="5" name="Classification">
            <a:extLst>
              <a:ext uri="{FF2B5EF4-FFF2-40B4-BE49-F238E27FC236}">
                <a16:creationId xmlns:a16="http://schemas.microsoft.com/office/drawing/2014/main" id="{A2DBDE31-A0D1-C0E0-CFCE-D83929DAC7B6}"/>
              </a:ext>
              <a:ext uri="{C183D7F6-B498-43B3-948B-1728B52AA6E4}">
                <adec:decorative xmlns:adec="http://schemas.microsoft.com/office/drawing/2017/decorative" val="1"/>
              </a:ext>
            </a:extLst>
          </p:cNvPr>
          <p:cNvSpPr txBox="1">
            <a:spLocks/>
          </p:cNvSpPr>
          <p:nvPr/>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pic>
        <p:nvPicPr>
          <p:cNvPr id="3" name="Ipsos Logo">
            <a:extLst>
              <a:ext uri="{FF2B5EF4-FFF2-40B4-BE49-F238E27FC236}">
                <a16:creationId xmlns:a16="http://schemas.microsoft.com/office/drawing/2014/main" id="{C738F64B-9716-3D49-6390-B27B601A90A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2395945358"/>
      </p:ext>
    </p:extLst>
  </p:cSld>
  <p:clrMapOvr>
    <a:masterClrMapping/>
  </p:clrMapOvr>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Divider 3">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024DFEA-2014-1751-E480-8A66CDCDA552}"/>
              </a:ext>
            </a:extLst>
          </p:cNvPr>
          <p:cNvSpPr>
            <a:spLocks noGrp="1"/>
          </p:cNvSpPr>
          <p:nvPr>
            <p:ph type="title"/>
          </p:nvPr>
        </p:nvSpPr>
        <p:spPr>
          <a:xfrm>
            <a:off x="432000" y="1350000"/>
            <a:ext cx="6095800" cy="1610016"/>
          </a:xfrm>
        </p:spPr>
        <p:txBody>
          <a:bodyPr/>
          <a:lstStyle>
            <a:lvl1pPr>
              <a:defRPr sz="4800" cap="all" baseline="0">
                <a:solidFill>
                  <a:schemeClr val="bg1"/>
                </a:solidFill>
                <a:latin typeface="+mj-lt"/>
              </a:defRPr>
            </a:lvl1pPr>
          </a:lstStyle>
          <a:p>
            <a:r>
              <a:rPr lang="it-IT"/>
              <a:t>Fare clic per modificare lo stile del titolo dello schema</a:t>
            </a:r>
            <a:endParaRPr lang="en-GB" dirty="0"/>
          </a:p>
        </p:txBody>
      </p:sp>
      <p:sp>
        <p:nvSpPr>
          <p:cNvPr id="17" name="Subtitle">
            <a:extLst>
              <a:ext uri="{FF2B5EF4-FFF2-40B4-BE49-F238E27FC236}">
                <a16:creationId xmlns:a16="http://schemas.microsoft.com/office/drawing/2014/main" id="{1C3EC48E-82FF-AD78-A375-4569D055911C}"/>
              </a:ext>
            </a:extLst>
          </p:cNvPr>
          <p:cNvSpPr>
            <a:spLocks noGrp="1"/>
          </p:cNvSpPr>
          <p:nvPr>
            <p:ph type="body" sz="quarter" idx="11" hasCustomPrompt="1"/>
          </p:nvPr>
        </p:nvSpPr>
        <p:spPr>
          <a:xfrm>
            <a:off x="431800" y="3494989"/>
            <a:ext cx="6096000"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11" name="Chapter Number">
            <a:extLst>
              <a:ext uri="{FF2B5EF4-FFF2-40B4-BE49-F238E27FC236}">
                <a16:creationId xmlns:a16="http://schemas.microsoft.com/office/drawing/2014/main" id="{7066FE41-55CD-1D44-7ED7-B1E742AF1832}"/>
              </a:ext>
              <a:ext uri="{C183D7F6-B498-43B3-948B-1728B52AA6E4}">
                <adec:decorative xmlns:adec="http://schemas.microsoft.com/office/drawing/2017/decorative" val="1"/>
              </a:ext>
            </a:extLst>
          </p:cNvPr>
          <p:cNvSpPr>
            <a:spLocks noGrp="1"/>
          </p:cNvSpPr>
          <p:nvPr>
            <p:ph type="body" sz="quarter" idx="10" hasCustomPrompt="1"/>
          </p:nvPr>
        </p:nvSpPr>
        <p:spPr>
          <a:xfrm>
            <a:off x="9148762" y="1032463"/>
            <a:ext cx="2600325" cy="1820863"/>
          </a:xfrm>
          <a:prstGeom prst="rect">
            <a:avLst/>
          </a:prstGeom>
        </p:spPr>
        <p:txBody>
          <a:bodyPr/>
          <a:lstStyle>
            <a:lvl1pPr algn="ctr">
              <a:lnSpc>
                <a:spcPct val="100000"/>
              </a:lnSpc>
              <a:spcBef>
                <a:spcPts val="0"/>
              </a:spcBef>
              <a:spcAft>
                <a:spcPts val="0"/>
              </a:spcAft>
              <a:defRPr sz="11700" b="1">
                <a:solidFill>
                  <a:schemeClr val="bg1"/>
                </a:solidFill>
              </a:defRPr>
            </a:lvl1pPr>
          </a:lstStyle>
          <a:p>
            <a:pPr lvl="0"/>
            <a:r>
              <a:rPr lang="en-US" dirty="0"/>
              <a:t>##</a:t>
            </a:r>
          </a:p>
        </p:txBody>
      </p:sp>
      <p:sp>
        <p:nvSpPr>
          <p:cNvPr id="3" name="Triangle">
            <a:extLst>
              <a:ext uri="{FF2B5EF4-FFF2-40B4-BE49-F238E27FC236}">
                <a16:creationId xmlns:a16="http://schemas.microsoft.com/office/drawing/2014/main" id="{A47BBA45-30B2-1AE1-4D29-166B974CDEE5}"/>
              </a:ext>
              <a:ext uri="{C183D7F6-B498-43B3-948B-1728B52AA6E4}">
                <adec:decorative xmlns:adec="http://schemas.microsoft.com/office/drawing/2017/decorative" val="1"/>
              </a:ext>
            </a:extLst>
          </p:cNvPr>
          <p:cNvSpPr/>
          <p:nvPr/>
        </p:nvSpPr>
        <p:spPr>
          <a:xfrm rot="16200000">
            <a:off x="9281601" y="3947601"/>
            <a:ext cx="2910399" cy="2910399"/>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16" name="Classification">
            <a:extLst>
              <a:ext uri="{FF2B5EF4-FFF2-40B4-BE49-F238E27FC236}">
                <a16:creationId xmlns:a16="http://schemas.microsoft.com/office/drawing/2014/main" id="{FDD80340-4635-16C0-216B-A823C681F101}"/>
              </a:ext>
              <a:ext uri="{C183D7F6-B498-43B3-948B-1728B52AA6E4}">
                <adec:decorative xmlns:adec="http://schemas.microsoft.com/office/drawing/2017/decorative" val="1"/>
              </a:ext>
            </a:extLst>
          </p:cNvPr>
          <p:cNvSpPr txBox="1">
            <a:spLocks/>
          </p:cNvSpPr>
          <p:nvPr userDrawn="1"/>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14" name="Slide Number">
            <a:extLst>
              <a:ext uri="{FF2B5EF4-FFF2-40B4-BE49-F238E27FC236}">
                <a16:creationId xmlns:a16="http://schemas.microsoft.com/office/drawing/2014/main" id="{72396438-1F17-18D4-E6ED-2C81438578DE}"/>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5" name="Ipsos Logo">
            <a:extLst>
              <a:ext uri="{FF2B5EF4-FFF2-40B4-BE49-F238E27FC236}">
                <a16:creationId xmlns:a16="http://schemas.microsoft.com/office/drawing/2014/main" id="{0B670EF9-49DC-A59C-6B97-BFCFA58E2722}"/>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0910048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Divider 4">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2000" y="1350000"/>
            <a:ext cx="6797676" cy="715669"/>
          </a:xfrm>
        </p:spPr>
        <p:txBody>
          <a:bodyPr vert="horz" wrap="square" lIns="0" tIns="0" rIns="0" bIns="0" rtlCol="0" anchor="t">
            <a:noAutofit/>
          </a:bodyPr>
          <a:lstStyle>
            <a:lvl1pPr>
              <a:defRPr lang="en-GB" sz="4800" b="0" cap="all" baseline="0" dirty="0">
                <a:solidFill>
                  <a:schemeClr val="bg1"/>
                </a:solidFill>
                <a:latin typeface="+mj-lt"/>
              </a:defRPr>
            </a:lvl1pPr>
          </a:lstStyle>
          <a:p>
            <a:pPr lvl="0"/>
            <a:r>
              <a:rPr lang="en-US" dirty="0"/>
              <a:t>CLICK TO EDIT MASTER TITLE STYLE</a:t>
            </a:r>
            <a:endParaRPr lang="en-GB" dirty="0"/>
          </a:p>
        </p:txBody>
      </p:sp>
      <p:sp>
        <p:nvSpPr>
          <p:cNvPr id="8" name="Subtitle">
            <a:extLst>
              <a:ext uri="{FF2B5EF4-FFF2-40B4-BE49-F238E27FC236}">
                <a16:creationId xmlns:a16="http://schemas.microsoft.com/office/drawing/2014/main" id="{29E5EE94-2CAC-A691-BCF2-845687798E3E}"/>
              </a:ext>
            </a:extLst>
          </p:cNvPr>
          <p:cNvSpPr>
            <a:spLocks noGrp="1"/>
          </p:cNvSpPr>
          <p:nvPr>
            <p:ph type="body" sz="quarter" idx="11" hasCustomPrompt="1"/>
          </p:nvPr>
        </p:nvSpPr>
        <p:spPr>
          <a:xfrm>
            <a:off x="432000" y="3494989"/>
            <a:ext cx="6096000"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10" name="Picture Placeholder">
            <a:extLst>
              <a:ext uri="{FF2B5EF4-FFF2-40B4-BE49-F238E27FC236}">
                <a16:creationId xmlns:a16="http://schemas.microsoft.com/office/drawing/2014/main" id="{92B650A8-9C21-DC86-F471-38B40FC6D582}"/>
              </a:ext>
              <a:ext uri="{C183D7F6-B498-43B3-948B-1728B52AA6E4}">
                <adec:decorative xmlns:adec="http://schemas.microsoft.com/office/drawing/2017/decorative" val="1"/>
              </a:ext>
            </a:extLst>
          </p:cNvPr>
          <p:cNvSpPr>
            <a:spLocks noGrp="1"/>
          </p:cNvSpPr>
          <p:nvPr>
            <p:ph type="pic" sz="quarter" idx="10"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3975100 h 6858000"/>
              <a:gd name="connsiteX3" fmla="*/ 93091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3975100"/>
                </a:lnTo>
                <a:lnTo>
                  <a:pt x="9309100" y="6858000"/>
                </a:lnTo>
                <a:lnTo>
                  <a:pt x="0" y="6858000"/>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en-GB" dirty="0"/>
              <a:t>Click icon to insert image</a:t>
            </a:r>
          </a:p>
        </p:txBody>
      </p:sp>
      <p:sp>
        <p:nvSpPr>
          <p:cNvPr id="4" name="Classification">
            <a:extLst>
              <a:ext uri="{FF2B5EF4-FFF2-40B4-BE49-F238E27FC236}">
                <a16:creationId xmlns:a16="http://schemas.microsoft.com/office/drawing/2014/main" id="{F24B9245-8C3F-D9F1-7FC8-4D3768017B0D}"/>
              </a:ext>
              <a:ext uri="{C183D7F6-B498-43B3-948B-1728B52AA6E4}">
                <adec:decorative xmlns:adec="http://schemas.microsoft.com/office/drawing/2017/decorative" val="1"/>
              </a:ext>
            </a:extLst>
          </p:cNvPr>
          <p:cNvSpPr txBox="1">
            <a:spLocks/>
          </p:cNvSpPr>
          <p:nvPr userDrawn="1"/>
        </p:nvSpPr>
        <p:spPr>
          <a:xfrm>
            <a:off x="440938" y="6374219"/>
            <a:ext cx="260071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6" name="Slide Number">
            <a:extLst>
              <a:ext uri="{FF2B5EF4-FFF2-40B4-BE49-F238E27FC236}">
                <a16:creationId xmlns:a16="http://schemas.microsoft.com/office/drawing/2014/main" id="{202AE276-86A8-A521-58F1-3F84240A5B51}"/>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lumMod val="65000"/>
                  </a:schemeClr>
                </a:solidFill>
              </a:rPr>
              <a:pPr algn="ctr" rtl="0">
                <a:lnSpc>
                  <a:spcPct val="110000"/>
                </a:lnSpc>
                <a:spcBef>
                  <a:spcPts val="400"/>
                </a:spcBef>
                <a:spcAft>
                  <a:spcPts val="400"/>
                </a:spcAft>
              </a:pPr>
              <a:t>‹N›</a:t>
            </a:fld>
            <a:endParaRPr lang="en-GB" sz="900" dirty="0">
              <a:solidFill>
                <a:schemeClr val="bg1">
                  <a:lumMod val="65000"/>
                </a:schemeClr>
              </a:solidFill>
            </a:endParaRPr>
          </a:p>
        </p:txBody>
      </p:sp>
      <p:pic>
        <p:nvPicPr>
          <p:cNvPr id="12" name="Ipsos Logo">
            <a:extLst>
              <a:ext uri="{FF2B5EF4-FFF2-40B4-BE49-F238E27FC236}">
                <a16:creationId xmlns:a16="http://schemas.microsoft.com/office/drawing/2014/main" id="{BEC051CE-FCDB-2EBC-A53E-B4922F048E18}"/>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3014389090"/>
      </p:ext>
    </p:extLst>
  </p:cSld>
  <p:clrMapOvr>
    <a:masterClrMapping/>
  </p:clrMapOvr>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3011884-C2D5-14CD-9848-37C5CB013EB4}"/>
              </a:ext>
            </a:extLst>
          </p:cNvPr>
          <p:cNvSpPr>
            <a:spLocks noGrp="1"/>
          </p:cNvSpPr>
          <p:nvPr>
            <p:ph type="title"/>
          </p:nvPr>
        </p:nvSpPr>
        <p:spPr/>
        <p:txBody>
          <a:bodyPr/>
          <a:lstStyle/>
          <a:p>
            <a:r>
              <a:rPr lang="it-IT"/>
              <a:t>Fare clic per modificare lo stile del titolo dello schema</a:t>
            </a:r>
            <a:endParaRPr lang="en-GB" dirty="0"/>
          </a:p>
        </p:txBody>
      </p:sp>
    </p:spTree>
    <p:extLst>
      <p:ext uri="{BB962C8B-B14F-4D97-AF65-F5344CB8AC3E}">
        <p14:creationId xmlns:p14="http://schemas.microsoft.com/office/powerpoint/2010/main" val="810390602"/>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Double column layou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p:txBody>
          <a:bodyPr/>
          <a:lstStyle>
            <a:lvl1pPr>
              <a:defRPr/>
            </a:lvl1pPr>
          </a:lstStyle>
          <a:p>
            <a:r>
              <a:rPr lang="en-US" dirty="0"/>
              <a:t>Double column layout</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11299088" cy="3861312"/>
          </a:xfrm>
          <a:prstGeom prst="rect">
            <a:avLst/>
          </a:prstGeom>
        </p:spPr>
        <p:txBody>
          <a:bodyPr numCol="2" spcCol="288000">
            <a:noAutofit/>
          </a:bodyPr>
          <a:lstStyle>
            <a:lvl1pPr>
              <a:lnSpc>
                <a:spcPct val="115000"/>
              </a:lnSpc>
              <a:spcBef>
                <a:spcPts val="400"/>
              </a:spcBef>
              <a:defRPr sz="1200">
                <a:solidFill>
                  <a:schemeClr val="tx1"/>
                </a:solidFill>
              </a:defRPr>
            </a:lvl1pPr>
            <a:lvl2pPr marL="180975" indent="-180975">
              <a:lnSpc>
                <a:spcPct val="115000"/>
              </a:lnSpc>
              <a:spcBef>
                <a:spcPts val="400"/>
              </a:spcBef>
              <a:buSzPct val="100000"/>
              <a:defRPr lang="en-GB" sz="1200" kern="1200" dirty="0">
                <a:solidFill>
                  <a:schemeClr val="tx1"/>
                </a:solidFill>
                <a:latin typeface="+mn-lt"/>
                <a:ea typeface="+mn-ea"/>
                <a:cs typeface="+mn-cs"/>
              </a:defRPr>
            </a:lvl2pPr>
            <a:lvl3pPr>
              <a:lnSpc>
                <a:spcPct val="115000"/>
              </a:lnSpc>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1337918346"/>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4-column layou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p:txBody>
          <a:bodyPr/>
          <a:lstStyle>
            <a:lvl1pPr>
              <a:defRPr/>
            </a:lvl1pPr>
          </a:lstStyle>
          <a:p>
            <a:r>
              <a:rPr lang="en-US" dirty="0"/>
              <a:t>Four column layout</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11299088" cy="3861312"/>
          </a:xfrm>
          <a:prstGeom prst="rect">
            <a:avLst/>
          </a:prstGeom>
        </p:spPr>
        <p:txBody>
          <a:bodyPr numCol="4" spcCol="288000">
            <a:noAutofit/>
          </a:bodyPr>
          <a:lstStyle>
            <a:lvl1pPr>
              <a:spcBef>
                <a:spcPts val="400"/>
              </a:spcBef>
              <a:defRPr sz="1200">
                <a:solidFill>
                  <a:schemeClr val="tx1"/>
                </a:solidFill>
              </a:defRPr>
            </a:lvl1pPr>
            <a:lvl2pPr marL="180975" indent="-180975">
              <a:spcBef>
                <a:spcPts val="400"/>
              </a:spcBef>
              <a:buSzPct val="100000"/>
              <a:buFont typeface="Arial" panose="020B0604020202020204" pitchFamily="34" charset="0"/>
              <a:buChar char="•"/>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3438269579"/>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column image righ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a:xfrm>
            <a:off x="450000" y="701874"/>
            <a:ext cx="8398725" cy="715669"/>
          </a:xfrm>
        </p:spPr>
        <p:txBody>
          <a:bodyPr/>
          <a:lstStyle>
            <a:lvl1pPr>
              <a:defRPr/>
            </a:lvl1pPr>
          </a:lstStyle>
          <a:p>
            <a:r>
              <a:rPr lang="en-US" dirty="0"/>
              <a:t>3 column textbox</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8398725" cy="4140200"/>
          </a:xfrm>
          <a:prstGeom prst="rect">
            <a:avLst/>
          </a:prstGeom>
        </p:spPr>
        <p:txBody>
          <a:bodyPr numCol="3"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4" name="Picture Placeholder">
            <a:extLst>
              <a:ext uri="{FF2B5EF4-FFF2-40B4-BE49-F238E27FC236}">
                <a16:creationId xmlns:a16="http://schemas.microsoft.com/office/drawing/2014/main" id="{556ABC33-C372-AF5C-2E2E-D41F4EF2DF98}"/>
              </a:ext>
              <a:ext uri="{C183D7F6-B498-43B3-948B-1728B52AA6E4}">
                <adec:decorative xmlns:adec="http://schemas.microsoft.com/office/drawing/2017/decorative" val="1"/>
              </a:ext>
            </a:extLst>
          </p:cNvPr>
          <p:cNvSpPr>
            <a:spLocks noGrp="1"/>
          </p:cNvSpPr>
          <p:nvPr>
            <p:ph type="pic" sz="quarter" idx="10"/>
          </p:nvPr>
        </p:nvSpPr>
        <p:spPr>
          <a:xfrm>
            <a:off x="9160365" y="0"/>
            <a:ext cx="2591650" cy="5948363"/>
          </a:xfrm>
          <a:custGeom>
            <a:avLst/>
            <a:gdLst>
              <a:gd name="connsiteX0" fmla="*/ 0 w 2591650"/>
              <a:gd name="connsiteY0" fmla="*/ 0 h 5948363"/>
              <a:gd name="connsiteX1" fmla="*/ 2591650 w 2591650"/>
              <a:gd name="connsiteY1" fmla="*/ 0 h 5948363"/>
              <a:gd name="connsiteX2" fmla="*/ 2591650 w 2591650"/>
              <a:gd name="connsiteY2" fmla="*/ 5583497 h 5948363"/>
              <a:gd name="connsiteX3" fmla="*/ 2226784 w 2591650"/>
              <a:gd name="connsiteY3" fmla="*/ 5948363 h 5948363"/>
              <a:gd name="connsiteX4" fmla="*/ 0 w 2591650"/>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1650" h="5948363">
                <a:moveTo>
                  <a:pt x="0" y="0"/>
                </a:moveTo>
                <a:lnTo>
                  <a:pt x="2591650" y="0"/>
                </a:lnTo>
                <a:lnTo>
                  <a:pt x="2591650" y="5583497"/>
                </a:lnTo>
                <a:lnTo>
                  <a:pt x="2226784"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2266942965"/>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column image lef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a:xfrm>
            <a:off x="3370476" y="701874"/>
            <a:ext cx="8398725" cy="715669"/>
          </a:xfrm>
        </p:spPr>
        <p:txBody>
          <a:bodyPr/>
          <a:lstStyle>
            <a:lvl1pPr>
              <a:defRPr/>
            </a:lvl1pPr>
          </a:lstStyle>
          <a:p>
            <a:r>
              <a:rPr lang="en-US" dirty="0"/>
              <a:t>3 column textbox</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3370476" y="1808163"/>
            <a:ext cx="8398725" cy="4140200"/>
          </a:xfrm>
          <a:prstGeom prst="rect">
            <a:avLst/>
          </a:prstGeom>
        </p:spPr>
        <p:txBody>
          <a:bodyPr numCol="3"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2" name="Picture Placeholder">
            <a:extLst>
              <a:ext uri="{FF2B5EF4-FFF2-40B4-BE49-F238E27FC236}">
                <a16:creationId xmlns:a16="http://schemas.microsoft.com/office/drawing/2014/main" id="{F3960A8C-54BB-8626-EFC5-24884A3D9000}"/>
              </a:ext>
              <a:ext uri="{C183D7F6-B498-43B3-948B-1728B52AA6E4}">
                <adec:decorative xmlns:adec="http://schemas.microsoft.com/office/drawing/2017/decorative" val="1"/>
              </a:ext>
            </a:extLst>
          </p:cNvPr>
          <p:cNvSpPr>
            <a:spLocks noGrp="1"/>
          </p:cNvSpPr>
          <p:nvPr>
            <p:ph type="pic" sz="quarter" idx="10"/>
          </p:nvPr>
        </p:nvSpPr>
        <p:spPr>
          <a:xfrm>
            <a:off x="450001" y="0"/>
            <a:ext cx="2591650" cy="5948363"/>
          </a:xfrm>
          <a:custGeom>
            <a:avLst/>
            <a:gdLst>
              <a:gd name="connsiteX0" fmla="*/ 0 w 2591650"/>
              <a:gd name="connsiteY0" fmla="*/ 0 h 5948363"/>
              <a:gd name="connsiteX1" fmla="*/ 2591650 w 2591650"/>
              <a:gd name="connsiteY1" fmla="*/ 0 h 5948363"/>
              <a:gd name="connsiteX2" fmla="*/ 2591650 w 2591650"/>
              <a:gd name="connsiteY2" fmla="*/ 5583497 h 5948363"/>
              <a:gd name="connsiteX3" fmla="*/ 2226784 w 2591650"/>
              <a:gd name="connsiteY3" fmla="*/ 5948363 h 5948363"/>
              <a:gd name="connsiteX4" fmla="*/ 0 w 2591650"/>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1650" h="5948363">
                <a:moveTo>
                  <a:pt x="0" y="0"/>
                </a:moveTo>
                <a:lnTo>
                  <a:pt x="2591650" y="0"/>
                </a:lnTo>
                <a:lnTo>
                  <a:pt x="2591650" y="5583497"/>
                </a:lnTo>
                <a:lnTo>
                  <a:pt x="2226784"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3903826390"/>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 images with text">
    <p:spTree>
      <p:nvGrpSpPr>
        <p:cNvPr id="1" name=""/>
        <p:cNvGrpSpPr/>
        <p:nvPr/>
      </p:nvGrpSpPr>
      <p:grpSpPr>
        <a:xfrm>
          <a:off x="0" y="0"/>
          <a:ext cx="0" cy="0"/>
          <a:chOff x="0" y="0"/>
          <a:chExt cx="0" cy="0"/>
        </a:xfrm>
      </p:grpSpPr>
      <p:sp>
        <p:nvSpPr>
          <p:cNvPr id="2" name="Title" descr="Header">
            <a:extLst>
              <a:ext uri="{FF2B5EF4-FFF2-40B4-BE49-F238E27FC236}">
                <a16:creationId xmlns:a16="http://schemas.microsoft.com/office/drawing/2014/main" id="{A87C81DC-5176-4847-8B6F-B68FF50589B8}"/>
              </a:ext>
            </a:extLst>
          </p:cNvPr>
          <p:cNvSpPr>
            <a:spLocks noGrp="1"/>
          </p:cNvSpPr>
          <p:nvPr>
            <p:ph type="title"/>
          </p:nvPr>
        </p:nvSpPr>
        <p:spPr/>
        <p:txBody>
          <a:bodyPr/>
          <a:lstStyle/>
          <a:p>
            <a:r>
              <a:rPr lang="it-IT"/>
              <a:t>Fare clic per modificare lo stile del titolo dello schema</a:t>
            </a:r>
            <a:endParaRPr lang="en-GB"/>
          </a:p>
        </p:txBody>
      </p:sp>
      <p:sp>
        <p:nvSpPr>
          <p:cNvPr id="23" name="Picture Placeholder 1">
            <a:extLst>
              <a:ext uri="{FF2B5EF4-FFF2-40B4-BE49-F238E27FC236}">
                <a16:creationId xmlns:a16="http://schemas.microsoft.com/office/drawing/2014/main" id="{D9563778-0759-A3C7-2077-55D205685E9A}"/>
              </a:ext>
              <a:ext uri="{C183D7F6-B498-43B3-948B-1728B52AA6E4}">
                <adec:decorative xmlns:adec="http://schemas.microsoft.com/office/drawing/2017/decorative" val="1"/>
              </a:ext>
            </a:extLst>
          </p:cNvPr>
          <p:cNvSpPr>
            <a:spLocks noGrp="1"/>
          </p:cNvSpPr>
          <p:nvPr>
            <p:ph type="pic" sz="quarter" idx="21" hasCustomPrompt="1"/>
          </p:nvPr>
        </p:nvSpPr>
        <p:spPr>
          <a:xfrm>
            <a:off x="450000"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710166 h 2060179"/>
              <a:gd name="connsiteX3" fmla="*/ 2213187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710166"/>
                </a:lnTo>
                <a:lnTo>
                  <a:pt x="2213187"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8" name="Placeholder 1">
            <a:extLst>
              <a:ext uri="{FF2B5EF4-FFF2-40B4-BE49-F238E27FC236}">
                <a16:creationId xmlns:a16="http://schemas.microsoft.com/office/drawing/2014/main" id="{1F8BA170-026C-4B90-B5B2-B245369E3B17}"/>
              </a:ext>
            </a:extLst>
          </p:cNvPr>
          <p:cNvSpPr>
            <a:spLocks noGrp="1"/>
          </p:cNvSpPr>
          <p:nvPr>
            <p:ph idx="1" hasCustomPrompt="1"/>
          </p:nvPr>
        </p:nvSpPr>
        <p:spPr>
          <a:xfrm>
            <a:off x="450000"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4" name="Picture Placeholder 2">
            <a:extLst>
              <a:ext uri="{FF2B5EF4-FFF2-40B4-BE49-F238E27FC236}">
                <a16:creationId xmlns:a16="http://schemas.microsoft.com/office/drawing/2014/main" id="{FB1AC80C-DFEB-8A6B-FAF6-4387D370320D}"/>
              </a:ext>
              <a:ext uri="{C183D7F6-B498-43B3-948B-1728B52AA6E4}">
                <adec:decorative xmlns:adec="http://schemas.microsoft.com/office/drawing/2017/decorative" val="1"/>
              </a:ext>
            </a:extLst>
          </p:cNvPr>
          <p:cNvSpPr>
            <a:spLocks noGrp="1"/>
          </p:cNvSpPr>
          <p:nvPr>
            <p:ph type="pic" sz="quarter" idx="23" hasCustomPrompt="1"/>
          </p:nvPr>
        </p:nvSpPr>
        <p:spPr>
          <a:xfrm>
            <a:off x="335215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9" name="Placeholder 2">
            <a:extLst>
              <a:ext uri="{FF2B5EF4-FFF2-40B4-BE49-F238E27FC236}">
                <a16:creationId xmlns:a16="http://schemas.microsoft.com/office/drawing/2014/main" id="{3E6D404C-1B2B-4D62-A705-92420C5E0B10}"/>
              </a:ext>
            </a:extLst>
          </p:cNvPr>
          <p:cNvSpPr>
            <a:spLocks noGrp="1"/>
          </p:cNvSpPr>
          <p:nvPr>
            <p:ph idx="20" hasCustomPrompt="1"/>
          </p:nvPr>
        </p:nvSpPr>
        <p:spPr>
          <a:xfrm>
            <a:off x="3353284"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5" name="Picture Placeholder 3">
            <a:extLst>
              <a:ext uri="{FF2B5EF4-FFF2-40B4-BE49-F238E27FC236}">
                <a16:creationId xmlns:a16="http://schemas.microsoft.com/office/drawing/2014/main" id="{004EB87B-CDC2-8FD8-CC85-2C6F84F137A5}"/>
              </a:ext>
              <a:ext uri="{C183D7F6-B498-43B3-948B-1728B52AA6E4}">
                <adec:decorative xmlns:adec="http://schemas.microsoft.com/office/drawing/2017/decorative" val="1"/>
              </a:ext>
            </a:extLst>
          </p:cNvPr>
          <p:cNvSpPr>
            <a:spLocks noGrp="1"/>
          </p:cNvSpPr>
          <p:nvPr>
            <p:ph type="pic" sz="quarter" idx="24" hasCustomPrompt="1"/>
          </p:nvPr>
        </p:nvSpPr>
        <p:spPr>
          <a:xfrm>
            <a:off x="626139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10" name="Placeholder 3">
            <a:extLst>
              <a:ext uri="{FF2B5EF4-FFF2-40B4-BE49-F238E27FC236}">
                <a16:creationId xmlns:a16="http://schemas.microsoft.com/office/drawing/2014/main" id="{923258DA-B24D-4726-BEDE-A9FF5A9B32FF}"/>
              </a:ext>
            </a:extLst>
          </p:cNvPr>
          <p:cNvSpPr>
            <a:spLocks noGrp="1"/>
          </p:cNvSpPr>
          <p:nvPr>
            <p:ph idx="26" hasCustomPrompt="1"/>
          </p:nvPr>
        </p:nvSpPr>
        <p:spPr>
          <a:xfrm>
            <a:off x="6276263"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6" name="Picture Placeholder 4">
            <a:extLst>
              <a:ext uri="{FF2B5EF4-FFF2-40B4-BE49-F238E27FC236}">
                <a16:creationId xmlns:a16="http://schemas.microsoft.com/office/drawing/2014/main" id="{A79420B5-3D8F-CDB3-2EEE-E20638F61C99}"/>
              </a:ext>
              <a:ext uri="{C183D7F6-B498-43B3-948B-1728B52AA6E4}">
                <adec:decorative xmlns:adec="http://schemas.microsoft.com/office/drawing/2017/decorative" val="1"/>
              </a:ext>
            </a:extLst>
          </p:cNvPr>
          <p:cNvSpPr>
            <a:spLocks noGrp="1"/>
          </p:cNvSpPr>
          <p:nvPr>
            <p:ph type="pic" sz="quarter" idx="25" hasCustomPrompt="1"/>
          </p:nvPr>
        </p:nvSpPr>
        <p:spPr>
          <a:xfrm>
            <a:off x="917063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11" name="Placeholder 4">
            <a:extLst>
              <a:ext uri="{FF2B5EF4-FFF2-40B4-BE49-F238E27FC236}">
                <a16:creationId xmlns:a16="http://schemas.microsoft.com/office/drawing/2014/main" id="{7729A41C-F3D0-4276-AF16-6EBB4FA68499}"/>
              </a:ext>
            </a:extLst>
          </p:cNvPr>
          <p:cNvSpPr>
            <a:spLocks noGrp="1"/>
          </p:cNvSpPr>
          <p:nvPr>
            <p:ph idx="22" hasCustomPrompt="1"/>
          </p:nvPr>
        </p:nvSpPr>
        <p:spPr>
          <a:xfrm>
            <a:off x="9174577"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Tree>
    <p:extLst>
      <p:ext uri="{BB962C8B-B14F-4D97-AF65-F5344CB8AC3E}">
        <p14:creationId xmlns:p14="http://schemas.microsoft.com/office/powerpoint/2010/main" val="307269905"/>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ontent x 4 boxes">
    <p:spTree>
      <p:nvGrpSpPr>
        <p:cNvPr id="1" name=""/>
        <p:cNvGrpSpPr/>
        <p:nvPr/>
      </p:nvGrpSpPr>
      <p:grpSpPr>
        <a:xfrm>
          <a:off x="0" y="0"/>
          <a:ext cx="0" cy="0"/>
          <a:chOff x="0" y="0"/>
          <a:chExt cx="0" cy="0"/>
        </a:xfrm>
      </p:grpSpPr>
      <p:sp>
        <p:nvSpPr>
          <p:cNvPr id="7" name="Title" descr="Header">
            <a:extLst>
              <a:ext uri="{FF2B5EF4-FFF2-40B4-BE49-F238E27FC236}">
                <a16:creationId xmlns:a16="http://schemas.microsoft.com/office/drawing/2014/main" id="{5245E30C-ACBC-4426-8962-C03D3DB3F088}"/>
              </a:ext>
            </a:extLst>
          </p:cNvPr>
          <p:cNvSpPr>
            <a:spLocks noGrp="1"/>
          </p:cNvSpPr>
          <p:nvPr>
            <p:ph type="title"/>
          </p:nvPr>
        </p:nvSpPr>
        <p:spPr/>
        <p:txBody>
          <a:bodyPr/>
          <a:lstStyle/>
          <a:p>
            <a:r>
              <a:rPr lang="it-IT"/>
              <a:t>Fare clic per modificare lo stile del titolo dello schema</a:t>
            </a:r>
            <a:endParaRPr lang="en-GB" dirty="0"/>
          </a:p>
        </p:txBody>
      </p:sp>
      <p:sp>
        <p:nvSpPr>
          <p:cNvPr id="3" name="Placeholder 1">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5" name="Placeholder 2">
            <a:extLst>
              <a:ext uri="{FF2B5EF4-FFF2-40B4-BE49-F238E27FC236}">
                <a16:creationId xmlns:a16="http://schemas.microsoft.com/office/drawing/2014/main" id="{FED60B5C-31E2-4ABE-BB94-6CC89A3FD7F2}"/>
              </a:ext>
            </a:extLst>
          </p:cNvPr>
          <p:cNvSpPr>
            <a:spLocks noGrp="1"/>
          </p:cNvSpPr>
          <p:nvPr>
            <p:ph idx="20" hasCustomPrompt="1"/>
          </p:nvPr>
        </p:nvSpPr>
        <p:spPr>
          <a:xfrm>
            <a:off x="3353284"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7" name="Placeholder 3">
            <a:extLst>
              <a:ext uri="{FF2B5EF4-FFF2-40B4-BE49-F238E27FC236}">
                <a16:creationId xmlns:a16="http://schemas.microsoft.com/office/drawing/2014/main" id="{F0AC0C8B-24FF-433E-9C4D-B350C449B331}"/>
              </a:ext>
            </a:extLst>
          </p:cNvPr>
          <p:cNvSpPr>
            <a:spLocks noGrp="1"/>
          </p:cNvSpPr>
          <p:nvPr>
            <p:ph idx="21" hasCustomPrompt="1"/>
          </p:nvPr>
        </p:nvSpPr>
        <p:spPr>
          <a:xfrm>
            <a:off x="6276263"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8" name="Placeholder 4">
            <a:extLst>
              <a:ext uri="{FF2B5EF4-FFF2-40B4-BE49-F238E27FC236}">
                <a16:creationId xmlns:a16="http://schemas.microsoft.com/office/drawing/2014/main" id="{2293604D-A39C-4151-970A-A0EBEBFE9FBE}"/>
              </a:ext>
            </a:extLst>
          </p:cNvPr>
          <p:cNvSpPr>
            <a:spLocks noGrp="1"/>
          </p:cNvSpPr>
          <p:nvPr>
            <p:ph idx="22" hasCustomPrompt="1"/>
          </p:nvPr>
        </p:nvSpPr>
        <p:spPr>
          <a:xfrm>
            <a:off x="9174577"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2850186117"/>
      </p:ext>
    </p:extLst>
  </p:cSld>
  <p:clrMapOvr>
    <a:masterClrMapping/>
  </p:clrMapOvr>
  <p:hf hdr="0" ftr="0" dt="0"/>
  <p:extLst>
    <p:ext uri="{DCECCB84-F9BA-43D5-87BE-67443E8EF086}">
      <p15:sldGuideLst xmlns:p15="http://schemas.microsoft.com/office/powerpoint/2012/main">
        <p15:guide id="8" orient="horz" pos="4320">
          <p15:clr>
            <a:srgbClr val="F26B43"/>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3011884-C2D5-14CD-9848-37C5CB013EB4}"/>
              </a:ext>
            </a:extLst>
          </p:cNvPr>
          <p:cNvSpPr>
            <a:spLocks noGrp="1"/>
          </p:cNvSpPr>
          <p:nvPr>
            <p:ph type="title"/>
          </p:nvPr>
        </p:nvSpPr>
        <p:spPr/>
        <p:txBody>
          <a:bodyPr/>
          <a:lstStyle/>
          <a:p>
            <a:r>
              <a:rPr lang="it-IT" dirty="0"/>
              <a:t>Fare clic per modificare lo stile del titolo dello schema</a:t>
            </a:r>
            <a:endParaRPr lang="en-GB" dirty="0"/>
          </a:p>
        </p:txBody>
      </p:sp>
    </p:spTree>
    <p:extLst>
      <p:ext uri="{BB962C8B-B14F-4D97-AF65-F5344CB8AC3E}">
        <p14:creationId xmlns:p14="http://schemas.microsoft.com/office/powerpoint/2010/main" val="1196428569"/>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Hanging Image Left">
    <p:spTree>
      <p:nvGrpSpPr>
        <p:cNvPr id="1" name=""/>
        <p:cNvGrpSpPr/>
        <p:nvPr/>
      </p:nvGrpSpPr>
      <p:grpSpPr>
        <a:xfrm>
          <a:off x="0" y="0"/>
          <a:ext cx="0" cy="0"/>
          <a:chOff x="0" y="0"/>
          <a:chExt cx="0" cy="0"/>
        </a:xfrm>
      </p:grpSpPr>
      <p:sp>
        <p:nvSpPr>
          <p:cNvPr id="5" name="Title">
            <a:extLst>
              <a:ext uri="{FF2B5EF4-FFF2-40B4-BE49-F238E27FC236}">
                <a16:creationId xmlns:a16="http://schemas.microsoft.com/office/drawing/2014/main" id="{0E9919A9-E10C-40B2-4E9E-9822C6505A93}"/>
              </a:ext>
            </a:extLst>
          </p:cNvPr>
          <p:cNvSpPr>
            <a:spLocks noGrp="1"/>
          </p:cNvSpPr>
          <p:nvPr>
            <p:ph type="title"/>
          </p:nvPr>
        </p:nvSpPr>
        <p:spPr>
          <a:xfrm>
            <a:off x="6264000" y="701874"/>
            <a:ext cx="5481636" cy="715669"/>
          </a:xfrm>
        </p:spPr>
        <p:txBody>
          <a:bodyPr/>
          <a:lstStyle/>
          <a:p>
            <a:r>
              <a:rPr lang="it-IT"/>
              <a:t>Fare clic per modificare lo stile del titolo dello schema</a:t>
            </a:r>
            <a:endParaRPr lang="en-GB"/>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6264000" y="1792800"/>
            <a:ext cx="5456880"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9" name="Picture Placeholder">
            <a:extLst>
              <a:ext uri="{FF2B5EF4-FFF2-40B4-BE49-F238E27FC236}">
                <a16:creationId xmlns:a16="http://schemas.microsoft.com/office/drawing/2014/main" id="{B46C10D5-25FF-ADE9-303F-74E74487A02F}"/>
              </a:ext>
              <a:ext uri="{C183D7F6-B498-43B3-948B-1728B52AA6E4}">
                <adec:decorative xmlns:adec="http://schemas.microsoft.com/office/drawing/2017/decorative" val="1"/>
              </a:ext>
            </a:extLst>
          </p:cNvPr>
          <p:cNvSpPr>
            <a:spLocks noGrp="1"/>
          </p:cNvSpPr>
          <p:nvPr>
            <p:ph type="pic" sz="quarter" idx="21"/>
          </p:nvPr>
        </p:nvSpPr>
        <p:spPr>
          <a:xfrm>
            <a:off x="442912" y="0"/>
            <a:ext cx="5481637" cy="5948363"/>
          </a:xfrm>
          <a:custGeom>
            <a:avLst/>
            <a:gdLst>
              <a:gd name="connsiteX0" fmla="*/ 0 w 5481637"/>
              <a:gd name="connsiteY0" fmla="*/ 0 h 5948363"/>
              <a:gd name="connsiteX1" fmla="*/ 5481637 w 5481637"/>
              <a:gd name="connsiteY1" fmla="*/ 0 h 5948363"/>
              <a:gd name="connsiteX2" fmla="*/ 5481637 w 5481637"/>
              <a:gd name="connsiteY2" fmla="*/ 5267325 h 5948363"/>
              <a:gd name="connsiteX3" fmla="*/ 4800599 w 5481637"/>
              <a:gd name="connsiteY3" fmla="*/ 5948363 h 5948363"/>
              <a:gd name="connsiteX4" fmla="*/ 0 w 5481637"/>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37" h="5948363">
                <a:moveTo>
                  <a:pt x="0" y="0"/>
                </a:moveTo>
                <a:lnTo>
                  <a:pt x="5481637" y="0"/>
                </a:lnTo>
                <a:lnTo>
                  <a:pt x="5481637" y="5267325"/>
                </a:lnTo>
                <a:lnTo>
                  <a:pt x="4800599"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2058222576"/>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Hanging Image Righ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450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49999"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5" name="Picture Placeholder">
            <a:extLst>
              <a:ext uri="{FF2B5EF4-FFF2-40B4-BE49-F238E27FC236}">
                <a16:creationId xmlns:a16="http://schemas.microsoft.com/office/drawing/2014/main" id="{7DB11690-8C83-E885-3A76-8A5F9425F007}"/>
              </a:ext>
              <a:ext uri="{C183D7F6-B498-43B3-948B-1728B52AA6E4}">
                <adec:decorative xmlns:adec="http://schemas.microsoft.com/office/drawing/2017/decorative" val="1"/>
              </a:ext>
            </a:extLst>
          </p:cNvPr>
          <p:cNvSpPr>
            <a:spLocks noGrp="1"/>
          </p:cNvSpPr>
          <p:nvPr>
            <p:ph type="pic" sz="quarter" idx="21"/>
          </p:nvPr>
        </p:nvSpPr>
        <p:spPr>
          <a:xfrm>
            <a:off x="6262687" y="0"/>
            <a:ext cx="5481637" cy="5948363"/>
          </a:xfrm>
          <a:custGeom>
            <a:avLst/>
            <a:gdLst>
              <a:gd name="connsiteX0" fmla="*/ 0 w 5481637"/>
              <a:gd name="connsiteY0" fmla="*/ 0 h 5948363"/>
              <a:gd name="connsiteX1" fmla="*/ 5481637 w 5481637"/>
              <a:gd name="connsiteY1" fmla="*/ 0 h 5948363"/>
              <a:gd name="connsiteX2" fmla="*/ 5481637 w 5481637"/>
              <a:gd name="connsiteY2" fmla="*/ 5267325 h 5948363"/>
              <a:gd name="connsiteX3" fmla="*/ 4800599 w 5481637"/>
              <a:gd name="connsiteY3" fmla="*/ 5948363 h 5948363"/>
              <a:gd name="connsiteX4" fmla="*/ 0 w 5481637"/>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37" h="5948363">
                <a:moveTo>
                  <a:pt x="0" y="0"/>
                </a:moveTo>
                <a:lnTo>
                  <a:pt x="5481637" y="0"/>
                </a:lnTo>
                <a:lnTo>
                  <a:pt x="5481637" y="5267325"/>
                </a:lnTo>
                <a:lnTo>
                  <a:pt x="4800599"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dirty="0"/>
          </a:p>
        </p:txBody>
      </p:sp>
    </p:spTree>
    <p:extLst>
      <p:ext uri="{BB962C8B-B14F-4D97-AF65-F5344CB8AC3E}">
        <p14:creationId xmlns:p14="http://schemas.microsoft.com/office/powerpoint/2010/main" val="1210316855"/>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Right half hanging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450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49999"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69203339"/>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Left half hanging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6264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6264000"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4257127704"/>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arge Image right minimal text">
    <p:spTree>
      <p:nvGrpSpPr>
        <p:cNvPr id="1" name=""/>
        <p:cNvGrpSpPr/>
        <p:nvPr/>
      </p:nvGrpSpPr>
      <p:grpSpPr>
        <a:xfrm>
          <a:off x="0" y="0"/>
          <a:ext cx="0" cy="0"/>
          <a:chOff x="0" y="0"/>
          <a:chExt cx="0" cy="0"/>
        </a:xfrm>
      </p:grpSpPr>
      <p:sp>
        <p:nvSpPr>
          <p:cNvPr id="8" name="Title">
            <a:extLst>
              <a:ext uri="{FF2B5EF4-FFF2-40B4-BE49-F238E27FC236}">
                <a16:creationId xmlns:a16="http://schemas.microsoft.com/office/drawing/2014/main" id="{54E27D68-304E-2851-A717-EC07EC07CA87}"/>
              </a:ext>
            </a:extLst>
          </p:cNvPr>
          <p:cNvSpPr>
            <a:spLocks noGrp="1"/>
          </p:cNvSpPr>
          <p:nvPr>
            <p:ph type="title"/>
          </p:nvPr>
        </p:nvSpPr>
        <p:spPr>
          <a:xfrm>
            <a:off x="450000" y="701874"/>
            <a:ext cx="2598737" cy="715669"/>
          </a:xfrm>
        </p:spPr>
        <p:txBody>
          <a:bodyPr/>
          <a:lstStyle/>
          <a:p>
            <a:r>
              <a:rPr lang="it-IT"/>
              <a:t>Fare clic per modificare lo stile del titolo dello schema</a:t>
            </a:r>
            <a:endParaRPr lang="en-GB" dirty="0"/>
          </a:p>
        </p:txBody>
      </p:sp>
      <p:sp>
        <p:nvSpPr>
          <p:cNvPr id="7" name="Placeholder">
            <a:extLst>
              <a:ext uri="{FF2B5EF4-FFF2-40B4-BE49-F238E27FC236}">
                <a16:creationId xmlns:a16="http://schemas.microsoft.com/office/drawing/2014/main" id="{65919DFD-5216-47CC-A2D5-A0B970BE9632}"/>
              </a:ext>
            </a:extLst>
          </p:cNvPr>
          <p:cNvSpPr>
            <a:spLocks noGrp="1"/>
          </p:cNvSpPr>
          <p:nvPr>
            <p:ph type="body" sz="quarter" idx="12"/>
          </p:nvPr>
        </p:nvSpPr>
        <p:spPr>
          <a:xfrm>
            <a:off x="442913" y="2133600"/>
            <a:ext cx="2598737" cy="3814763"/>
          </a:xfrm>
          <a:prstGeom prst="rect">
            <a:avLst/>
          </a:prstGeom>
        </p:spPr>
        <p:txBody>
          <a:bodyPr/>
          <a:lstStyle>
            <a:lvl2pPr marL="180975" indent="-180975">
              <a:defRPr lang="en-US" sz="1200" kern="1200" dirty="0">
                <a:solidFill>
                  <a:schemeClr val="tx1"/>
                </a:solidFill>
                <a:latin typeface="+mn-lt"/>
                <a:ea typeface="+mn-ea"/>
                <a:cs typeface="+mn-cs"/>
              </a:defRPr>
            </a:lvl2pPr>
          </a:lstStyle>
          <a:p>
            <a:pPr lvl="0"/>
            <a:r>
              <a:rPr lang="it-IT"/>
              <a:t>Fare clic per modificare gli stili del testo dello schema</a:t>
            </a:r>
          </a:p>
          <a:p>
            <a:pPr lvl="1"/>
            <a:r>
              <a:rPr lang="it-IT"/>
              <a:t>Secondo livello</a:t>
            </a:r>
          </a:p>
          <a:p>
            <a:pPr lvl="2"/>
            <a:r>
              <a:rPr lang="it-IT"/>
              <a:t>Terzo livello</a:t>
            </a:r>
          </a:p>
        </p:txBody>
      </p:sp>
      <p:sp>
        <p:nvSpPr>
          <p:cNvPr id="3" name="Picture Placeholder">
            <a:extLst>
              <a:ext uri="{FF2B5EF4-FFF2-40B4-BE49-F238E27FC236}">
                <a16:creationId xmlns:a16="http://schemas.microsoft.com/office/drawing/2014/main" id="{B940E09C-FB56-2356-82CD-53290C1A10A0}"/>
              </a:ext>
              <a:ext uri="{C183D7F6-B498-43B3-948B-1728B52AA6E4}">
                <adec:decorative xmlns:adec="http://schemas.microsoft.com/office/drawing/2017/decorative" val="1"/>
              </a:ext>
            </a:extLst>
          </p:cNvPr>
          <p:cNvSpPr>
            <a:spLocks noGrp="1"/>
          </p:cNvSpPr>
          <p:nvPr>
            <p:ph type="pic" sz="quarter" idx="11" hasCustomPrompt="1"/>
          </p:nvPr>
        </p:nvSpPr>
        <p:spPr>
          <a:xfrm>
            <a:off x="3355975" y="0"/>
            <a:ext cx="8386763" cy="5948363"/>
          </a:xfrm>
          <a:custGeom>
            <a:avLst/>
            <a:gdLst>
              <a:gd name="connsiteX0" fmla="*/ 0 w 8386763"/>
              <a:gd name="connsiteY0" fmla="*/ 0 h 5948363"/>
              <a:gd name="connsiteX1" fmla="*/ 8386763 w 8386763"/>
              <a:gd name="connsiteY1" fmla="*/ 0 h 5948363"/>
              <a:gd name="connsiteX2" fmla="*/ 8386763 w 8386763"/>
              <a:gd name="connsiteY2" fmla="*/ 4779992 h 5948363"/>
              <a:gd name="connsiteX3" fmla="*/ 7218392 w 8386763"/>
              <a:gd name="connsiteY3" fmla="*/ 5948363 h 5948363"/>
              <a:gd name="connsiteX4" fmla="*/ 0 w 8386763"/>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6763" h="5948363">
                <a:moveTo>
                  <a:pt x="0" y="0"/>
                </a:moveTo>
                <a:lnTo>
                  <a:pt x="8386763" y="0"/>
                </a:lnTo>
                <a:lnTo>
                  <a:pt x="8386763" y="4779992"/>
                </a:lnTo>
                <a:lnTo>
                  <a:pt x="7218392"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to insert image</a:t>
            </a:r>
          </a:p>
        </p:txBody>
      </p:sp>
    </p:spTree>
    <p:extLst>
      <p:ext uri="{BB962C8B-B14F-4D97-AF65-F5344CB8AC3E}">
        <p14:creationId xmlns:p14="http://schemas.microsoft.com/office/powerpoint/2010/main" val="2535723088"/>
      </p:ext>
    </p:extLst>
  </p:cSld>
  <p:clrMapOvr>
    <a:masterClrMapping/>
  </p:clrMapOvr>
  <p:hf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Large Image Left minimal Layout">
    <p:spTree>
      <p:nvGrpSpPr>
        <p:cNvPr id="1" name=""/>
        <p:cNvGrpSpPr/>
        <p:nvPr/>
      </p:nvGrpSpPr>
      <p:grpSpPr>
        <a:xfrm>
          <a:off x="0" y="0"/>
          <a:ext cx="0" cy="0"/>
          <a:chOff x="0" y="0"/>
          <a:chExt cx="0" cy="0"/>
        </a:xfrm>
      </p:grpSpPr>
      <p:sp>
        <p:nvSpPr>
          <p:cNvPr id="6" name="Title">
            <a:extLst>
              <a:ext uri="{FF2B5EF4-FFF2-40B4-BE49-F238E27FC236}">
                <a16:creationId xmlns:a16="http://schemas.microsoft.com/office/drawing/2014/main" id="{A647BE65-B969-B69D-209F-96B62E40F087}"/>
              </a:ext>
            </a:extLst>
          </p:cNvPr>
          <p:cNvSpPr>
            <a:spLocks noGrp="1"/>
          </p:cNvSpPr>
          <p:nvPr>
            <p:ph type="title"/>
          </p:nvPr>
        </p:nvSpPr>
        <p:spPr>
          <a:xfrm>
            <a:off x="9148762" y="701874"/>
            <a:ext cx="2600325" cy="715669"/>
          </a:xfrm>
        </p:spPr>
        <p:txBody>
          <a:bodyPr/>
          <a:lstStyle/>
          <a:p>
            <a:r>
              <a:rPr lang="it-IT"/>
              <a:t>Fare clic per modificare lo stile del titolo dello schema</a:t>
            </a:r>
            <a:endParaRPr lang="en-GB" dirty="0"/>
          </a:p>
        </p:txBody>
      </p:sp>
      <p:sp>
        <p:nvSpPr>
          <p:cNvPr id="7" name="Placeholder">
            <a:extLst>
              <a:ext uri="{FF2B5EF4-FFF2-40B4-BE49-F238E27FC236}">
                <a16:creationId xmlns:a16="http://schemas.microsoft.com/office/drawing/2014/main" id="{65919DFD-5216-47CC-A2D5-A0B970BE9632}"/>
              </a:ext>
            </a:extLst>
          </p:cNvPr>
          <p:cNvSpPr>
            <a:spLocks noGrp="1"/>
          </p:cNvSpPr>
          <p:nvPr>
            <p:ph type="body" sz="quarter" idx="12"/>
          </p:nvPr>
        </p:nvSpPr>
        <p:spPr>
          <a:xfrm>
            <a:off x="9148763" y="2162629"/>
            <a:ext cx="2562158" cy="3785734"/>
          </a:xfrm>
          <a:prstGeom prst="rect">
            <a:avLst/>
          </a:prstGeom>
        </p:spPr>
        <p:txBody>
          <a:bodyPr/>
          <a:lstStyle>
            <a:lvl2pPr marL="180975" indent="-180975">
              <a:defRPr lang="en-US" sz="1200" kern="1200" dirty="0">
                <a:solidFill>
                  <a:schemeClr val="tx1"/>
                </a:solidFill>
                <a:latin typeface="+mn-lt"/>
                <a:ea typeface="+mn-ea"/>
                <a:cs typeface="+mn-cs"/>
              </a:defRPr>
            </a:lvl2pPr>
          </a:lstStyle>
          <a:p>
            <a:pPr lvl="0"/>
            <a:r>
              <a:rPr lang="it-IT"/>
              <a:t>Fare clic per modificare gli stili del testo dello schema</a:t>
            </a:r>
          </a:p>
          <a:p>
            <a:pPr lvl="1"/>
            <a:r>
              <a:rPr lang="it-IT"/>
              <a:t>Secondo livello</a:t>
            </a:r>
          </a:p>
          <a:p>
            <a:pPr lvl="2"/>
            <a:r>
              <a:rPr lang="it-IT"/>
              <a:t>Terzo livello</a:t>
            </a:r>
          </a:p>
        </p:txBody>
      </p:sp>
      <p:sp>
        <p:nvSpPr>
          <p:cNvPr id="3" name="Picture Placeholder">
            <a:extLst>
              <a:ext uri="{FF2B5EF4-FFF2-40B4-BE49-F238E27FC236}">
                <a16:creationId xmlns:a16="http://schemas.microsoft.com/office/drawing/2014/main" id="{925894C0-F0A5-92C3-CA5E-CC0E9E19210A}"/>
              </a:ext>
              <a:ext uri="{C183D7F6-B498-43B3-948B-1728B52AA6E4}">
                <adec:decorative xmlns:adec="http://schemas.microsoft.com/office/drawing/2017/decorative" val="1"/>
              </a:ext>
            </a:extLst>
          </p:cNvPr>
          <p:cNvSpPr>
            <a:spLocks noGrp="1"/>
          </p:cNvSpPr>
          <p:nvPr>
            <p:ph type="pic" sz="quarter" idx="11" hasCustomPrompt="1"/>
          </p:nvPr>
        </p:nvSpPr>
        <p:spPr>
          <a:xfrm>
            <a:off x="454930" y="0"/>
            <a:ext cx="8386763" cy="5948363"/>
          </a:xfrm>
          <a:custGeom>
            <a:avLst/>
            <a:gdLst>
              <a:gd name="connsiteX0" fmla="*/ 0 w 8386763"/>
              <a:gd name="connsiteY0" fmla="*/ 0 h 5948363"/>
              <a:gd name="connsiteX1" fmla="*/ 8386763 w 8386763"/>
              <a:gd name="connsiteY1" fmla="*/ 0 h 5948363"/>
              <a:gd name="connsiteX2" fmla="*/ 8386763 w 8386763"/>
              <a:gd name="connsiteY2" fmla="*/ 4798847 h 5948363"/>
              <a:gd name="connsiteX3" fmla="*/ 7237247 w 8386763"/>
              <a:gd name="connsiteY3" fmla="*/ 5948363 h 5948363"/>
              <a:gd name="connsiteX4" fmla="*/ 0 w 8386763"/>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6763" h="5948363">
                <a:moveTo>
                  <a:pt x="0" y="0"/>
                </a:moveTo>
                <a:lnTo>
                  <a:pt x="8386763" y="0"/>
                </a:lnTo>
                <a:lnTo>
                  <a:pt x="8386763" y="4798847"/>
                </a:lnTo>
                <a:lnTo>
                  <a:pt x="7237247"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to insert image</a:t>
            </a:r>
          </a:p>
        </p:txBody>
      </p:sp>
    </p:spTree>
    <p:extLst>
      <p:ext uri="{BB962C8B-B14F-4D97-AF65-F5344CB8AC3E}">
        <p14:creationId xmlns:p14="http://schemas.microsoft.com/office/powerpoint/2010/main" val="30995438"/>
      </p:ext>
    </p:extLst>
  </p:cSld>
  <p:clrMapOvr>
    <a:masterClrMapping/>
  </p:clrMapOvr>
  <p:hf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Detailed Layout 1">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D2372C9-E215-1003-F25D-B5AE1F568920}"/>
              </a:ext>
            </a:extLst>
          </p:cNvPr>
          <p:cNvSpPr>
            <a:spLocks noGrp="1"/>
          </p:cNvSpPr>
          <p:nvPr>
            <p:ph type="title" hasCustomPrompt="1"/>
          </p:nvPr>
        </p:nvSpPr>
        <p:spPr>
          <a:xfrm>
            <a:off x="559292" y="701874"/>
            <a:ext cx="2450237" cy="715669"/>
          </a:xfrm>
        </p:spPr>
        <p:txBody>
          <a:bodyPr/>
          <a:lstStyle>
            <a:lvl1pPr>
              <a:defRPr>
                <a:solidFill>
                  <a:schemeClr val="bg1"/>
                </a:solidFill>
              </a:defRPr>
            </a:lvl1pPr>
          </a:lstStyle>
          <a:p>
            <a:r>
              <a:rPr lang="en-US" dirty="0"/>
              <a:t>Layout template for detailed charts</a:t>
            </a:r>
            <a:endParaRPr lang="en-GB" dirty="0"/>
          </a:p>
        </p:txBody>
      </p:sp>
    </p:spTree>
    <p:extLst>
      <p:ext uri="{BB962C8B-B14F-4D97-AF65-F5344CB8AC3E}">
        <p14:creationId xmlns:p14="http://schemas.microsoft.com/office/powerpoint/2010/main" val="378088271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Detailed layout tex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D2372C9-E215-1003-F25D-B5AE1F568920}"/>
              </a:ext>
            </a:extLst>
          </p:cNvPr>
          <p:cNvSpPr>
            <a:spLocks noGrp="1"/>
          </p:cNvSpPr>
          <p:nvPr>
            <p:ph type="title" hasCustomPrompt="1"/>
          </p:nvPr>
        </p:nvSpPr>
        <p:spPr>
          <a:xfrm>
            <a:off x="558000" y="701874"/>
            <a:ext cx="2451600" cy="715669"/>
          </a:xfrm>
        </p:spPr>
        <p:txBody>
          <a:bodyPr/>
          <a:lstStyle>
            <a:lvl1pPr>
              <a:defRPr>
                <a:solidFill>
                  <a:schemeClr val="bg1"/>
                </a:solidFill>
              </a:defRPr>
            </a:lvl1pPr>
          </a:lstStyle>
          <a:p>
            <a:r>
              <a:rPr lang="en-US" dirty="0"/>
              <a:t>Layout template for detailed charts</a:t>
            </a:r>
            <a:endParaRPr lang="en-GB" dirty="0"/>
          </a:p>
        </p:txBody>
      </p:sp>
      <p:sp>
        <p:nvSpPr>
          <p:cNvPr id="3" name="Placeholder">
            <a:extLst>
              <a:ext uri="{FF2B5EF4-FFF2-40B4-BE49-F238E27FC236}">
                <a16:creationId xmlns:a16="http://schemas.microsoft.com/office/drawing/2014/main" id="{98D0F1BA-16E4-EAD4-97CD-9005E8F027D2}"/>
              </a:ext>
            </a:extLst>
          </p:cNvPr>
          <p:cNvSpPr>
            <a:spLocks noGrp="1"/>
          </p:cNvSpPr>
          <p:nvPr>
            <p:ph type="body" sz="quarter" idx="10" hasCustomPrompt="1"/>
          </p:nvPr>
        </p:nvSpPr>
        <p:spPr>
          <a:xfrm>
            <a:off x="3355975" y="701675"/>
            <a:ext cx="8393113" cy="4959350"/>
          </a:xfrm>
          <a:prstGeom prst="rect">
            <a:avLst/>
          </a:prstGeom>
        </p:spPr>
        <p:txBody>
          <a:bodyPr numCol="3" spcCol="288000"/>
          <a:lstStyle>
            <a:lvl1pPr>
              <a:lnSpc>
                <a:spcPct val="120000"/>
              </a:lnSpc>
              <a:spcBef>
                <a:spcPts val="400"/>
              </a:spcBef>
              <a:spcAft>
                <a:spcPts val="400"/>
              </a:spcAft>
              <a:defRPr/>
            </a:lvl1pPr>
            <a:lvl2pPr marL="180975" indent="-180975">
              <a:lnSpc>
                <a:spcPct val="120000"/>
              </a:lnSpc>
              <a:spcBef>
                <a:spcPts val="400"/>
              </a:spcBef>
              <a:spcAft>
                <a:spcPts val="400"/>
              </a:spcAft>
              <a:defRPr lang="en-US" sz="1200" kern="1200" dirty="0">
                <a:solidFill>
                  <a:schemeClr val="tx1"/>
                </a:solidFill>
                <a:latin typeface="+mn-lt"/>
                <a:ea typeface="+mn-ea"/>
                <a:cs typeface="+mn-cs"/>
              </a:defRPr>
            </a:lvl2pPr>
            <a:lvl3pPr>
              <a:lnSpc>
                <a:spcPct val="120000"/>
              </a:lnSpc>
              <a:spcBef>
                <a:spcPts val="400"/>
              </a:spcBef>
              <a:spcAft>
                <a:spcPts val="400"/>
              </a:spcAft>
              <a:defRPr/>
            </a:lvl3pPr>
            <a:lvl4pPr>
              <a:lnSpc>
                <a:spcPct val="120000"/>
              </a:lnSpc>
              <a:spcBef>
                <a:spcPts val="400"/>
              </a:spcBef>
              <a:spcAft>
                <a:spcPts val="400"/>
              </a:spcAft>
              <a:defRPr sz="1200"/>
            </a:lvl4pPr>
            <a:lvl5pPr>
              <a:lnSpc>
                <a:spcPct val="120000"/>
              </a:lnSpc>
              <a:spcBef>
                <a:spcPts val="400"/>
              </a:spcBef>
              <a:spcAft>
                <a:spcPts val="400"/>
              </a:spcAft>
              <a:defRPr sz="1200"/>
            </a:lvl5pPr>
          </a:lstStyle>
          <a:p>
            <a:pPr lvl="0"/>
            <a:r>
              <a:rPr lang="en-US" dirty="0"/>
              <a:t>Three column continuous text box</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US" dirty="0"/>
              <a:t>Second level</a:t>
            </a:r>
          </a:p>
          <a:p>
            <a:pPr lvl="2"/>
            <a:r>
              <a:rPr lang="en-US" dirty="0"/>
              <a:t>Third level</a:t>
            </a:r>
          </a:p>
        </p:txBody>
      </p:sp>
    </p:spTree>
    <p:extLst>
      <p:ext uri="{BB962C8B-B14F-4D97-AF65-F5344CB8AC3E}">
        <p14:creationId xmlns:p14="http://schemas.microsoft.com/office/powerpoint/2010/main" val="122884150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p:cSld name="Image strip with text">
    <p:bg>
      <p:bgPr>
        <a:solidFill>
          <a:schemeClr val="bg1"/>
        </a:solidFill>
        <a:effectLst/>
      </p:bgPr>
    </p:bg>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4C05822E-F8EF-0B26-EE8C-294CF585952F}"/>
              </a:ext>
            </a:extLst>
          </p:cNvPr>
          <p:cNvSpPr>
            <a:spLocks noGrp="1"/>
          </p:cNvSpPr>
          <p:nvPr>
            <p:ph type="title"/>
          </p:nvPr>
        </p:nvSpPr>
        <p:spPr>
          <a:xfrm>
            <a:off x="449263" y="701874"/>
            <a:ext cx="7051812" cy="715669"/>
          </a:xfrm>
        </p:spPr>
        <p:txBody>
          <a:bodyPr/>
          <a:lstStyle/>
          <a:p>
            <a:r>
              <a:rPr lang="it-IT"/>
              <a:t>Fare clic per modificare lo stile del titolo dello schema</a:t>
            </a:r>
            <a:endParaRPr lang="en-GB" dirty="0"/>
          </a:p>
        </p:txBody>
      </p:sp>
      <p:sp>
        <p:nvSpPr>
          <p:cNvPr id="5" name="Placeholder">
            <a:extLst>
              <a:ext uri="{FF2B5EF4-FFF2-40B4-BE49-F238E27FC236}">
                <a16:creationId xmlns:a16="http://schemas.microsoft.com/office/drawing/2014/main" id="{65EFF5B5-9A6C-6AFB-ABBA-564B4F8855CF}"/>
              </a:ext>
            </a:extLst>
          </p:cNvPr>
          <p:cNvSpPr>
            <a:spLocks noGrp="1"/>
          </p:cNvSpPr>
          <p:nvPr>
            <p:ph type="body" sz="quarter" idx="11"/>
          </p:nvPr>
        </p:nvSpPr>
        <p:spPr>
          <a:xfrm>
            <a:off x="449263" y="1809749"/>
            <a:ext cx="5499100" cy="4138613"/>
          </a:xfrm>
          <a:prstGeom prst="rect">
            <a:avLst/>
          </a:prstGeom>
        </p:spPr>
        <p:txBody>
          <a:bodyPr numCol="2" spcCol="288000"/>
          <a:lstStyle>
            <a:lvl1pPr marL="0" indent="0">
              <a:lnSpc>
                <a:spcPct val="115000"/>
              </a:lnSpc>
              <a:spcBef>
                <a:spcPts val="400"/>
              </a:spcBef>
              <a:spcAft>
                <a:spcPts val="400"/>
              </a:spcAft>
              <a:buFont typeface="Wingdings 2" panose="05020102010507070707" pitchFamily="18" charset="2"/>
              <a:buNone/>
              <a:defRPr sz="1200"/>
            </a:lvl1pPr>
            <a:lvl2pPr marL="180975" indent="-180975">
              <a:lnSpc>
                <a:spcPct val="115000"/>
              </a:lnSpc>
              <a:spcBef>
                <a:spcPts val="400"/>
              </a:spcBef>
              <a:spcAft>
                <a:spcPts val="400"/>
              </a:spcAft>
              <a:defRPr lang="en-US" sz="1200" kern="1200" dirty="0">
                <a:solidFill>
                  <a:schemeClr val="tx1"/>
                </a:solidFill>
                <a:latin typeface="+mn-lt"/>
                <a:ea typeface="+mn-ea"/>
                <a:cs typeface="+mn-cs"/>
              </a:defRPr>
            </a:lvl2pPr>
            <a:lvl3pPr>
              <a:lnSpc>
                <a:spcPct val="115000"/>
              </a:lnSpc>
              <a:spcBef>
                <a:spcPts val="400"/>
              </a:spcBef>
              <a:spcAft>
                <a:spcPts val="400"/>
              </a:spcAft>
              <a:defRPr sz="1200"/>
            </a:lvl3pPr>
            <a:lvl4pPr>
              <a:lnSpc>
                <a:spcPct val="120000"/>
              </a:lnSpc>
              <a:spcBef>
                <a:spcPts val="400"/>
              </a:spcBef>
              <a:spcAft>
                <a:spcPts val="400"/>
              </a:spcAft>
              <a:defRPr sz="1200"/>
            </a:lvl4pPr>
            <a:lvl5pPr>
              <a:lnSpc>
                <a:spcPct val="120000"/>
              </a:lnSpc>
              <a:spcBef>
                <a:spcPts val="400"/>
              </a:spcBef>
              <a:spcAft>
                <a:spcPts val="400"/>
              </a:spcAft>
              <a:defRPr sz="1200"/>
            </a:lvl5pPr>
          </a:lstStyle>
          <a:p>
            <a:pPr lvl="0"/>
            <a:r>
              <a:rPr lang="it-IT"/>
              <a:t>Fare clic per modificare gli stili del testo dello schema</a:t>
            </a:r>
          </a:p>
          <a:p>
            <a:pPr lvl="1"/>
            <a:r>
              <a:rPr lang="it-IT"/>
              <a:t>Secondo livello</a:t>
            </a:r>
          </a:p>
          <a:p>
            <a:pPr lvl="2"/>
            <a:r>
              <a:rPr lang="it-IT"/>
              <a:t>Terzo livello</a:t>
            </a:r>
          </a:p>
        </p:txBody>
      </p:sp>
      <p:sp>
        <p:nvSpPr>
          <p:cNvPr id="16" name="Picture Placeholder">
            <a:extLst>
              <a:ext uri="{FF2B5EF4-FFF2-40B4-BE49-F238E27FC236}">
                <a16:creationId xmlns:a16="http://schemas.microsoft.com/office/drawing/2014/main" id="{1F1C54D2-D2EE-04BE-5F32-CEBA48FF0D37}"/>
              </a:ext>
              <a:ext uri="{C183D7F6-B498-43B3-948B-1728B52AA6E4}">
                <adec:decorative xmlns:adec="http://schemas.microsoft.com/office/drawing/2017/decorative" val="1"/>
              </a:ext>
            </a:extLst>
          </p:cNvPr>
          <p:cNvSpPr>
            <a:spLocks noGrp="1"/>
          </p:cNvSpPr>
          <p:nvPr>
            <p:ph type="pic" sz="quarter" idx="10"/>
          </p:nvPr>
        </p:nvSpPr>
        <p:spPr>
          <a:xfrm>
            <a:off x="3600450" y="1"/>
            <a:ext cx="8591550" cy="6858000"/>
          </a:xfrm>
          <a:custGeom>
            <a:avLst/>
            <a:gdLst>
              <a:gd name="connsiteX0" fmla="*/ 6857996 w 8591550"/>
              <a:gd name="connsiteY0" fmla="*/ 0 h 6858000"/>
              <a:gd name="connsiteX1" fmla="*/ 8591550 w 8591550"/>
              <a:gd name="connsiteY1" fmla="*/ 0 h 6858000"/>
              <a:gd name="connsiteX2" fmla="*/ 8591550 w 8591550"/>
              <a:gd name="connsiteY2" fmla="*/ 3852860 h 6858000"/>
              <a:gd name="connsiteX3" fmla="*/ 5586410 w 8591550"/>
              <a:gd name="connsiteY3" fmla="*/ 6858000 h 6858000"/>
              <a:gd name="connsiteX4" fmla="*/ 0 w 8591550"/>
              <a:gd name="connsiteY4" fmla="*/ 6858000 h 6858000"/>
              <a:gd name="connsiteX5" fmla="*/ 0 w 8591550"/>
              <a:gd name="connsiteY5" fmla="*/ 685799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91550" h="6858000">
                <a:moveTo>
                  <a:pt x="6857996" y="0"/>
                </a:moveTo>
                <a:lnTo>
                  <a:pt x="8591550" y="0"/>
                </a:lnTo>
                <a:lnTo>
                  <a:pt x="8591550" y="3852860"/>
                </a:lnTo>
                <a:lnTo>
                  <a:pt x="5586410" y="6858000"/>
                </a:lnTo>
                <a:lnTo>
                  <a:pt x="0" y="6858000"/>
                </a:lnTo>
                <a:lnTo>
                  <a:pt x="0" y="6857996"/>
                </a:lnTo>
                <a:close/>
              </a:path>
            </a:pathLst>
          </a:custGeom>
          <a:pattFill prst="dkVert">
            <a:fgClr>
              <a:schemeClr val="bg1">
                <a:lumMod val="85000"/>
              </a:schemeClr>
            </a:fgClr>
            <a:bgClr>
              <a:schemeClr val="bg1"/>
            </a:bgClr>
          </a:pattFill>
        </p:spPr>
        <p:txBody>
          <a:bodyPr vert="horz" wrap="square" lIns="0" tIns="0" rIns="0" bIns="2520000" rtlCol="0" anchor="b">
            <a:noAutofit/>
          </a:bodyPr>
          <a:lstStyle>
            <a:lvl1pPr algn="ctr">
              <a:defRPr lang="en-GB"/>
            </a:lvl1pPr>
          </a:lstStyle>
          <a:p>
            <a:pPr lvl="0"/>
            <a:r>
              <a:rPr lang="it-IT"/>
              <a:t>Fare clic sull'icona per inserire un'immagine</a:t>
            </a:r>
            <a:endParaRPr lang="en-GB" dirty="0"/>
          </a:p>
        </p:txBody>
      </p:sp>
      <p:sp>
        <p:nvSpPr>
          <p:cNvPr id="4" name="Classification">
            <a:extLst>
              <a:ext uri="{FF2B5EF4-FFF2-40B4-BE49-F238E27FC236}">
                <a16:creationId xmlns:a16="http://schemas.microsoft.com/office/drawing/2014/main" id="{2A357368-6911-F108-4C72-BC6BCD6C22E2}"/>
              </a:ext>
              <a:ext uri="{C183D7F6-B498-43B3-948B-1728B52AA6E4}">
                <adec:decorative xmlns:adec="http://schemas.microsoft.com/office/drawing/2017/decorative" val="1"/>
              </a:ext>
            </a:extLst>
          </p:cNvPr>
          <p:cNvSpPr txBox="1">
            <a:spLocks/>
          </p:cNvSpPr>
          <p:nvPr/>
        </p:nvSpPr>
        <p:spPr>
          <a:xfrm>
            <a:off x="440938" y="6497329"/>
            <a:ext cx="3159511"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tx1"/>
                </a:solidFill>
                <a:effectLst/>
              </a:rPr>
              <a:t>© Ipsos | Il ruolo di Fondazione LGH nel territorio lombardo</a:t>
            </a:r>
            <a:endParaRPr lang="en-GB" sz="800" dirty="0">
              <a:solidFill>
                <a:schemeClr val="tx1"/>
              </a:solidFill>
              <a:effectLst/>
            </a:endParaRPr>
          </a:p>
        </p:txBody>
      </p:sp>
      <p:pic>
        <p:nvPicPr>
          <p:cNvPr id="2" name="Ipsos Logo">
            <a:extLst>
              <a:ext uri="{FF2B5EF4-FFF2-40B4-BE49-F238E27FC236}">
                <a16:creationId xmlns:a16="http://schemas.microsoft.com/office/drawing/2014/main" id="{5736C387-1E30-3967-00C5-67A2D4B1A6FD}"/>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284293104"/>
      </p:ext>
    </p:extLst>
  </p:cSld>
  <p:clrMapOvr>
    <a:masterClrMapping/>
  </p:clrMapOvr>
  <p:hf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eam Biographi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4ADF9F4-0984-90BB-D24E-468E60FF06E5}"/>
              </a:ext>
            </a:extLst>
          </p:cNvPr>
          <p:cNvSpPr>
            <a:spLocks noGrp="1"/>
          </p:cNvSpPr>
          <p:nvPr>
            <p:ph type="title" hasCustomPrompt="1"/>
          </p:nvPr>
        </p:nvSpPr>
        <p:spPr/>
        <p:txBody>
          <a:bodyPr/>
          <a:lstStyle>
            <a:lvl1pPr>
              <a:defRPr/>
            </a:lvl1pPr>
          </a:lstStyle>
          <a:p>
            <a:r>
              <a:rPr lang="en-US" dirty="0"/>
              <a:t>Biographies / Team Slide</a:t>
            </a:r>
            <a:endParaRPr lang="en-GB" dirty="0"/>
          </a:p>
        </p:txBody>
      </p:sp>
      <p:sp>
        <p:nvSpPr>
          <p:cNvPr id="16" name="Name 1">
            <a:extLst>
              <a:ext uri="{FF2B5EF4-FFF2-40B4-BE49-F238E27FC236}">
                <a16:creationId xmlns:a16="http://schemas.microsoft.com/office/drawing/2014/main" id="{41154020-330A-4307-8B18-1E1750724F82}"/>
              </a:ext>
            </a:extLst>
          </p:cNvPr>
          <p:cNvSpPr>
            <a:spLocks noGrp="1"/>
          </p:cNvSpPr>
          <p:nvPr>
            <p:ph type="body" sz="quarter" idx="22" hasCustomPrompt="1"/>
          </p:nvPr>
        </p:nvSpPr>
        <p:spPr>
          <a:xfrm>
            <a:off x="442913"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6" name="Picture Placeholder 1">
            <a:extLst>
              <a:ext uri="{FF2B5EF4-FFF2-40B4-BE49-F238E27FC236}">
                <a16:creationId xmlns:a16="http://schemas.microsoft.com/office/drawing/2014/main" id="{1D022528-6EBA-C4A0-BEB6-F9204610C897}"/>
              </a:ext>
              <a:ext uri="{C183D7F6-B498-43B3-948B-1728B52AA6E4}">
                <adec:decorative xmlns:adec="http://schemas.microsoft.com/office/drawing/2017/decorative" val="1"/>
              </a:ext>
            </a:extLst>
          </p:cNvPr>
          <p:cNvSpPr>
            <a:spLocks noGrp="1"/>
          </p:cNvSpPr>
          <p:nvPr>
            <p:ph type="pic" sz="quarter" idx="19"/>
          </p:nvPr>
        </p:nvSpPr>
        <p:spPr>
          <a:xfrm>
            <a:off x="455613" y="232385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15" name="Placeholder 1">
            <a:extLst>
              <a:ext uri="{FF2B5EF4-FFF2-40B4-BE49-F238E27FC236}">
                <a16:creationId xmlns:a16="http://schemas.microsoft.com/office/drawing/2014/main" id="{A81DA3D4-EF88-48E1-A722-44D4D0FA10B6}"/>
              </a:ext>
            </a:extLst>
          </p:cNvPr>
          <p:cNvSpPr>
            <a:spLocks noGrp="1"/>
          </p:cNvSpPr>
          <p:nvPr>
            <p:ph type="body" sz="quarter" idx="23" hasCustomPrompt="1"/>
          </p:nvPr>
        </p:nvSpPr>
        <p:spPr>
          <a:xfrm>
            <a:off x="442913"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0" name="Name 2">
            <a:extLst>
              <a:ext uri="{FF2B5EF4-FFF2-40B4-BE49-F238E27FC236}">
                <a16:creationId xmlns:a16="http://schemas.microsoft.com/office/drawing/2014/main" id="{71613F17-97E2-4491-9EF3-F01FFDE6E863}"/>
              </a:ext>
            </a:extLst>
          </p:cNvPr>
          <p:cNvSpPr>
            <a:spLocks noGrp="1"/>
          </p:cNvSpPr>
          <p:nvPr>
            <p:ph type="body" sz="quarter" idx="25" hasCustomPrompt="1"/>
          </p:nvPr>
        </p:nvSpPr>
        <p:spPr>
          <a:xfrm>
            <a:off x="2379122"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7" name="Picture Placeholder 2">
            <a:extLst>
              <a:ext uri="{FF2B5EF4-FFF2-40B4-BE49-F238E27FC236}">
                <a16:creationId xmlns:a16="http://schemas.microsoft.com/office/drawing/2014/main" id="{BCAD9EA5-E736-4B69-C6BA-B70AA49A3DC7}"/>
              </a:ext>
              <a:ext uri="{C183D7F6-B498-43B3-948B-1728B52AA6E4}">
                <adec:decorative xmlns:adec="http://schemas.microsoft.com/office/drawing/2017/decorative" val="1"/>
              </a:ext>
            </a:extLst>
          </p:cNvPr>
          <p:cNvSpPr>
            <a:spLocks noGrp="1"/>
          </p:cNvSpPr>
          <p:nvPr>
            <p:ph type="pic" sz="quarter" idx="39"/>
          </p:nvPr>
        </p:nvSpPr>
        <p:spPr>
          <a:xfrm>
            <a:off x="2390052"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1" name="Placeholder 2">
            <a:extLst>
              <a:ext uri="{FF2B5EF4-FFF2-40B4-BE49-F238E27FC236}">
                <a16:creationId xmlns:a16="http://schemas.microsoft.com/office/drawing/2014/main" id="{6F22912B-7D36-4077-8BFB-FDA6B7BA0EA9}"/>
              </a:ext>
            </a:extLst>
          </p:cNvPr>
          <p:cNvSpPr>
            <a:spLocks noGrp="1"/>
          </p:cNvSpPr>
          <p:nvPr>
            <p:ph type="body" sz="quarter" idx="26" hasCustomPrompt="1"/>
          </p:nvPr>
        </p:nvSpPr>
        <p:spPr>
          <a:xfrm>
            <a:off x="2379892"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4" name="Name 3">
            <a:extLst>
              <a:ext uri="{FF2B5EF4-FFF2-40B4-BE49-F238E27FC236}">
                <a16:creationId xmlns:a16="http://schemas.microsoft.com/office/drawing/2014/main" id="{4ACD92D7-D8E5-4F1B-8FF3-A92BC817BD5B}"/>
              </a:ext>
            </a:extLst>
          </p:cNvPr>
          <p:cNvSpPr>
            <a:spLocks noGrp="1"/>
          </p:cNvSpPr>
          <p:nvPr>
            <p:ph type="body" sz="quarter" idx="28" hasCustomPrompt="1"/>
          </p:nvPr>
        </p:nvSpPr>
        <p:spPr>
          <a:xfrm>
            <a:off x="4315331"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8" name="Picture Placeholder 3">
            <a:extLst>
              <a:ext uri="{FF2B5EF4-FFF2-40B4-BE49-F238E27FC236}">
                <a16:creationId xmlns:a16="http://schemas.microsoft.com/office/drawing/2014/main" id="{357D52C6-2870-E30F-D4E4-6FE20FD88ED3}"/>
              </a:ext>
              <a:ext uri="{C183D7F6-B498-43B3-948B-1728B52AA6E4}">
                <adec:decorative xmlns:adec="http://schemas.microsoft.com/office/drawing/2017/decorative" val="1"/>
              </a:ext>
            </a:extLst>
          </p:cNvPr>
          <p:cNvSpPr>
            <a:spLocks noGrp="1"/>
          </p:cNvSpPr>
          <p:nvPr>
            <p:ph type="pic" sz="quarter" idx="40"/>
          </p:nvPr>
        </p:nvSpPr>
        <p:spPr>
          <a:xfrm>
            <a:off x="4324491"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5" name="Placeholder 3">
            <a:extLst>
              <a:ext uri="{FF2B5EF4-FFF2-40B4-BE49-F238E27FC236}">
                <a16:creationId xmlns:a16="http://schemas.microsoft.com/office/drawing/2014/main" id="{459EAA34-4CBD-4836-8FB9-E4972A4D4702}"/>
              </a:ext>
            </a:extLst>
          </p:cNvPr>
          <p:cNvSpPr>
            <a:spLocks noGrp="1"/>
          </p:cNvSpPr>
          <p:nvPr>
            <p:ph type="body" sz="quarter" idx="29" hasCustomPrompt="1"/>
          </p:nvPr>
        </p:nvSpPr>
        <p:spPr>
          <a:xfrm>
            <a:off x="4316871"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7" name="Name 4">
            <a:extLst>
              <a:ext uri="{FF2B5EF4-FFF2-40B4-BE49-F238E27FC236}">
                <a16:creationId xmlns:a16="http://schemas.microsoft.com/office/drawing/2014/main" id="{95119930-DF3D-4F95-9821-DD803BEC06B8}"/>
              </a:ext>
            </a:extLst>
          </p:cNvPr>
          <p:cNvSpPr>
            <a:spLocks noGrp="1"/>
          </p:cNvSpPr>
          <p:nvPr>
            <p:ph type="body" sz="quarter" idx="31" hasCustomPrompt="1"/>
          </p:nvPr>
        </p:nvSpPr>
        <p:spPr>
          <a:xfrm>
            <a:off x="6251540" y="1748727"/>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9" name="Picture Placeholder 4">
            <a:extLst>
              <a:ext uri="{FF2B5EF4-FFF2-40B4-BE49-F238E27FC236}">
                <a16:creationId xmlns:a16="http://schemas.microsoft.com/office/drawing/2014/main" id="{074A36C6-E21E-40D7-90B6-E4EE4ED33126}"/>
              </a:ext>
              <a:ext uri="{C183D7F6-B498-43B3-948B-1728B52AA6E4}">
                <adec:decorative xmlns:adec="http://schemas.microsoft.com/office/drawing/2017/decorative" val="1"/>
              </a:ext>
            </a:extLst>
          </p:cNvPr>
          <p:cNvSpPr>
            <a:spLocks noGrp="1"/>
          </p:cNvSpPr>
          <p:nvPr>
            <p:ph type="pic" sz="quarter" idx="41"/>
          </p:nvPr>
        </p:nvSpPr>
        <p:spPr>
          <a:xfrm>
            <a:off x="6258930"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8" name="Placeholder 4">
            <a:extLst>
              <a:ext uri="{FF2B5EF4-FFF2-40B4-BE49-F238E27FC236}">
                <a16:creationId xmlns:a16="http://schemas.microsoft.com/office/drawing/2014/main" id="{F1EC47F3-3364-4097-9549-A48AAC2F5219}"/>
              </a:ext>
            </a:extLst>
          </p:cNvPr>
          <p:cNvSpPr>
            <a:spLocks noGrp="1"/>
          </p:cNvSpPr>
          <p:nvPr>
            <p:ph type="body" sz="quarter" idx="32" hasCustomPrompt="1"/>
          </p:nvPr>
        </p:nvSpPr>
        <p:spPr>
          <a:xfrm>
            <a:off x="6253850" y="4058000"/>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30" name="Name 5">
            <a:extLst>
              <a:ext uri="{FF2B5EF4-FFF2-40B4-BE49-F238E27FC236}">
                <a16:creationId xmlns:a16="http://schemas.microsoft.com/office/drawing/2014/main" id="{8BC3BB59-8297-4139-8EEB-7AA6A362059C}"/>
              </a:ext>
            </a:extLst>
          </p:cNvPr>
          <p:cNvSpPr>
            <a:spLocks noGrp="1"/>
          </p:cNvSpPr>
          <p:nvPr>
            <p:ph type="body" sz="quarter" idx="34" hasCustomPrompt="1"/>
          </p:nvPr>
        </p:nvSpPr>
        <p:spPr>
          <a:xfrm>
            <a:off x="8187749" y="1748727"/>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19" name="Picture Placeholder 5">
            <a:extLst>
              <a:ext uri="{FF2B5EF4-FFF2-40B4-BE49-F238E27FC236}">
                <a16:creationId xmlns:a16="http://schemas.microsoft.com/office/drawing/2014/main" id="{F63214CF-5EA4-B6FC-063D-D3496667EF2D}"/>
              </a:ext>
              <a:ext uri="{C183D7F6-B498-43B3-948B-1728B52AA6E4}">
                <adec:decorative xmlns:adec="http://schemas.microsoft.com/office/drawing/2017/decorative" val="1"/>
              </a:ext>
            </a:extLst>
          </p:cNvPr>
          <p:cNvSpPr>
            <a:spLocks noGrp="1"/>
          </p:cNvSpPr>
          <p:nvPr>
            <p:ph type="pic" sz="quarter" idx="42"/>
          </p:nvPr>
        </p:nvSpPr>
        <p:spPr>
          <a:xfrm>
            <a:off x="8193369"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31" name="Placeholder 5">
            <a:extLst>
              <a:ext uri="{FF2B5EF4-FFF2-40B4-BE49-F238E27FC236}">
                <a16:creationId xmlns:a16="http://schemas.microsoft.com/office/drawing/2014/main" id="{3539E75B-AA24-4E49-B21A-8AAB8E62C410}"/>
              </a:ext>
            </a:extLst>
          </p:cNvPr>
          <p:cNvSpPr>
            <a:spLocks noGrp="1"/>
          </p:cNvSpPr>
          <p:nvPr>
            <p:ph type="body" sz="quarter" idx="35" hasCustomPrompt="1"/>
          </p:nvPr>
        </p:nvSpPr>
        <p:spPr>
          <a:xfrm>
            <a:off x="8190829" y="4058000"/>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33" name="Name 6">
            <a:extLst>
              <a:ext uri="{FF2B5EF4-FFF2-40B4-BE49-F238E27FC236}">
                <a16:creationId xmlns:a16="http://schemas.microsoft.com/office/drawing/2014/main" id="{3F21806D-0731-464D-A660-3F50C5CAF670}"/>
              </a:ext>
            </a:extLst>
          </p:cNvPr>
          <p:cNvSpPr>
            <a:spLocks noGrp="1"/>
          </p:cNvSpPr>
          <p:nvPr>
            <p:ph type="body" sz="quarter" idx="37" hasCustomPrompt="1"/>
          </p:nvPr>
        </p:nvSpPr>
        <p:spPr>
          <a:xfrm>
            <a:off x="10123957" y="1735212"/>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23" name="Picture Placeholder 6">
            <a:extLst>
              <a:ext uri="{FF2B5EF4-FFF2-40B4-BE49-F238E27FC236}">
                <a16:creationId xmlns:a16="http://schemas.microsoft.com/office/drawing/2014/main" id="{95C42D8A-99F6-7643-7FD4-13CD14652A53}"/>
              </a:ext>
              <a:ext uri="{C183D7F6-B498-43B3-948B-1728B52AA6E4}">
                <adec:decorative xmlns:adec="http://schemas.microsoft.com/office/drawing/2017/decorative" val="1"/>
              </a:ext>
            </a:extLst>
          </p:cNvPr>
          <p:cNvSpPr>
            <a:spLocks noGrp="1"/>
          </p:cNvSpPr>
          <p:nvPr>
            <p:ph type="pic" sz="quarter" idx="43"/>
          </p:nvPr>
        </p:nvSpPr>
        <p:spPr>
          <a:xfrm>
            <a:off x="10127809"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34" name="Placeholder 6">
            <a:extLst>
              <a:ext uri="{FF2B5EF4-FFF2-40B4-BE49-F238E27FC236}">
                <a16:creationId xmlns:a16="http://schemas.microsoft.com/office/drawing/2014/main" id="{E534BACD-3BA5-4149-ABE3-6C66E16EC23C}"/>
              </a:ext>
            </a:extLst>
          </p:cNvPr>
          <p:cNvSpPr>
            <a:spLocks noGrp="1"/>
          </p:cNvSpPr>
          <p:nvPr>
            <p:ph type="body" sz="quarter" idx="38" hasCustomPrompt="1"/>
          </p:nvPr>
        </p:nvSpPr>
        <p:spPr>
          <a:xfrm>
            <a:off x="10127809" y="4044485"/>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Tree>
    <p:extLst>
      <p:ext uri="{BB962C8B-B14F-4D97-AF65-F5344CB8AC3E}">
        <p14:creationId xmlns:p14="http://schemas.microsoft.com/office/powerpoint/2010/main" val="3096497500"/>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Double column layou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p:txBody>
          <a:bodyPr/>
          <a:lstStyle>
            <a:lvl1pPr>
              <a:defRPr/>
            </a:lvl1pPr>
          </a:lstStyle>
          <a:p>
            <a:r>
              <a:rPr lang="en-US" dirty="0"/>
              <a:t>Double column layout</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11299088" cy="3861312"/>
          </a:xfrm>
          <a:prstGeom prst="rect">
            <a:avLst/>
          </a:prstGeom>
        </p:spPr>
        <p:txBody>
          <a:bodyPr numCol="2" spcCol="288000">
            <a:noAutofit/>
          </a:bodyPr>
          <a:lstStyle>
            <a:lvl1pPr>
              <a:lnSpc>
                <a:spcPct val="115000"/>
              </a:lnSpc>
              <a:spcBef>
                <a:spcPts val="400"/>
              </a:spcBef>
              <a:defRPr sz="1200">
                <a:solidFill>
                  <a:schemeClr val="tx1"/>
                </a:solidFill>
              </a:defRPr>
            </a:lvl1pPr>
            <a:lvl2pPr marL="180975" indent="-180975">
              <a:lnSpc>
                <a:spcPct val="115000"/>
              </a:lnSpc>
              <a:spcBef>
                <a:spcPts val="400"/>
              </a:spcBef>
              <a:buSzPct val="100000"/>
              <a:defRPr lang="en-GB" sz="1200" kern="1200" dirty="0">
                <a:solidFill>
                  <a:schemeClr val="tx1"/>
                </a:solidFill>
                <a:latin typeface="+mn-lt"/>
                <a:ea typeface="+mn-ea"/>
                <a:cs typeface="+mn-cs"/>
              </a:defRPr>
            </a:lvl2pPr>
            <a:lvl3pPr>
              <a:lnSpc>
                <a:spcPct val="115000"/>
              </a:lnSpc>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3371838602"/>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p:cSld name="Quote/Statement slide">
    <p:bg>
      <p:bgPr>
        <a:solidFill>
          <a:schemeClr val="tx2"/>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024DFEA-2014-1751-E480-8A66CDCDA552}"/>
              </a:ext>
            </a:extLst>
          </p:cNvPr>
          <p:cNvSpPr>
            <a:spLocks noGrp="1"/>
          </p:cNvSpPr>
          <p:nvPr>
            <p:ph type="title" hasCustomPrompt="1"/>
          </p:nvPr>
        </p:nvSpPr>
        <p:spPr>
          <a:xfrm>
            <a:off x="431999" y="1898850"/>
            <a:ext cx="7010201" cy="715669"/>
          </a:xfrm>
        </p:spPr>
        <p:txBody>
          <a:bodyPr/>
          <a:lstStyle>
            <a:lvl1pPr>
              <a:lnSpc>
                <a:spcPct val="100000"/>
              </a:lnSpc>
              <a:defRPr sz="3200" b="1" cap="none" baseline="0">
                <a:solidFill>
                  <a:schemeClr val="tx1"/>
                </a:solidFill>
                <a:latin typeface="+mn-lt"/>
              </a:defRPr>
            </a:lvl1pPr>
          </a:lstStyle>
          <a:p>
            <a:r>
              <a:rPr lang="en-US" dirty="0"/>
              <a:t>Quote or statement here – </a:t>
            </a:r>
            <a:br>
              <a:rPr lang="en-US" dirty="0"/>
            </a:br>
            <a:r>
              <a:rPr lang="en-US" dirty="0"/>
              <a:t>only black text is fully accessible on teal, green or orange</a:t>
            </a:r>
            <a:endParaRPr lang="en-GB" dirty="0"/>
          </a:p>
        </p:txBody>
      </p:sp>
      <p:sp>
        <p:nvSpPr>
          <p:cNvPr id="4" name="Triangle">
            <a:extLst>
              <a:ext uri="{FF2B5EF4-FFF2-40B4-BE49-F238E27FC236}">
                <a16:creationId xmlns:a16="http://schemas.microsoft.com/office/drawing/2014/main" id="{AE7DDF0E-41B4-9738-7FF8-6113726879FE}"/>
              </a:ext>
              <a:ext uri="{C183D7F6-B498-43B3-948B-1728B52AA6E4}">
                <adec:decorative xmlns:adec="http://schemas.microsoft.com/office/drawing/2017/decorative" val="1"/>
              </a:ext>
            </a:extLst>
          </p:cNvPr>
          <p:cNvSpPr/>
          <p:nvPr userDrawn="1"/>
        </p:nvSpPr>
        <p:spPr>
          <a:xfrm rot="16200000">
            <a:off x="9281601" y="3947601"/>
            <a:ext cx="2910399" cy="2910399"/>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12" name="Classification">
            <a:extLst>
              <a:ext uri="{FF2B5EF4-FFF2-40B4-BE49-F238E27FC236}">
                <a16:creationId xmlns:a16="http://schemas.microsoft.com/office/drawing/2014/main" id="{1C5B0F71-0889-8AA3-1424-358FEF2E8AF4}"/>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11" name="Slide Number">
            <a:extLst>
              <a:ext uri="{FF2B5EF4-FFF2-40B4-BE49-F238E27FC236}">
                <a16:creationId xmlns:a16="http://schemas.microsoft.com/office/drawing/2014/main" id="{BE4B9BBA-B9E4-5FF2-9CD0-5259512082F0}"/>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5" name="Ipsos Logo">
            <a:extLst>
              <a:ext uri="{FF2B5EF4-FFF2-40B4-BE49-F238E27FC236}">
                <a16:creationId xmlns:a16="http://schemas.microsoft.com/office/drawing/2014/main" id="{C8313A58-2212-9452-4CBE-3D4E7E92AA44}"/>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41671095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Side by side">
    <p:spTree>
      <p:nvGrpSpPr>
        <p:cNvPr id="1" name=""/>
        <p:cNvGrpSpPr/>
        <p:nvPr/>
      </p:nvGrpSpPr>
      <p:grpSpPr>
        <a:xfrm>
          <a:off x="0" y="0"/>
          <a:ext cx="0" cy="0"/>
          <a:chOff x="0" y="0"/>
          <a:chExt cx="0" cy="0"/>
        </a:xfrm>
      </p:grpSpPr>
      <p:sp>
        <p:nvSpPr>
          <p:cNvPr id="7" name="Title" descr="Header">
            <a:extLst>
              <a:ext uri="{FF2B5EF4-FFF2-40B4-BE49-F238E27FC236}">
                <a16:creationId xmlns:a16="http://schemas.microsoft.com/office/drawing/2014/main" id="{B80FCDC1-4ADD-40AF-8A4F-44573B1258DA}"/>
              </a:ext>
            </a:extLst>
          </p:cNvPr>
          <p:cNvSpPr>
            <a:spLocks noGrp="1"/>
          </p:cNvSpPr>
          <p:nvPr>
            <p:ph type="title"/>
          </p:nvPr>
        </p:nvSpPr>
        <p:spPr/>
        <p:txBody>
          <a:bodyPr/>
          <a:lstStyle/>
          <a:p>
            <a:r>
              <a:rPr lang="it-IT"/>
              <a:t>Fare clic per modificare lo stile del titolo dello schema</a:t>
            </a:r>
            <a:endParaRPr lang="en-GB"/>
          </a:p>
        </p:txBody>
      </p:sp>
      <p:sp>
        <p:nvSpPr>
          <p:cNvPr id="3" name="Placeholder 1">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5456880" cy="3861312"/>
          </a:xfrm>
          <a:prstGeom prst="rect">
            <a:avLst/>
          </a:prstGeom>
        </p:spPr>
        <p:txBody>
          <a:bodyPr>
            <a:noAutofit/>
          </a:bodyPr>
          <a:lstStyle>
            <a:lvl1pPr>
              <a:spcBef>
                <a:spcPts val="400"/>
              </a:spcBef>
              <a:defRPr sz="1400">
                <a:solidFill>
                  <a:schemeClr val="tx1"/>
                </a:solidFill>
              </a:defRPr>
            </a:lvl1pPr>
            <a:lvl2pPr marL="180975" indent="-180975">
              <a:spcBef>
                <a:spcPts val="400"/>
              </a:spcBef>
              <a:buSzPct val="110000"/>
              <a:buFont typeface="Arial" panose="020B0604020202020204" pitchFamily="34" charset="0"/>
              <a:buChar char="•"/>
              <a:defRPr sz="1400">
                <a:solidFill>
                  <a:schemeClr val="tx1"/>
                </a:solidFill>
              </a:defRPr>
            </a:lvl2pPr>
            <a:lvl3pPr>
              <a:spcBef>
                <a:spcPts val="400"/>
              </a:spcBef>
              <a:defRPr sz="1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a:t>
            </a:r>
          </a:p>
        </p:txBody>
      </p:sp>
      <p:sp>
        <p:nvSpPr>
          <p:cNvPr id="10" name="Placeholder 2">
            <a:extLst>
              <a:ext uri="{FF2B5EF4-FFF2-40B4-BE49-F238E27FC236}">
                <a16:creationId xmlns:a16="http://schemas.microsoft.com/office/drawing/2014/main" id="{58EBDB8A-A132-411F-B6B9-59DC085B79E1}"/>
              </a:ext>
            </a:extLst>
          </p:cNvPr>
          <p:cNvSpPr>
            <a:spLocks noGrp="1"/>
          </p:cNvSpPr>
          <p:nvPr>
            <p:ph idx="15" hasCustomPrompt="1"/>
          </p:nvPr>
        </p:nvSpPr>
        <p:spPr>
          <a:xfrm>
            <a:off x="6273992" y="1808163"/>
            <a:ext cx="5456880" cy="3861312"/>
          </a:xfrm>
          <a:prstGeom prst="rect">
            <a:avLst/>
          </a:prstGeom>
        </p:spPr>
        <p:txBody>
          <a:bodyPr>
            <a:noAutofit/>
          </a:bodyPr>
          <a:lstStyle>
            <a:lvl1pPr>
              <a:spcBef>
                <a:spcPts val="400"/>
              </a:spcBef>
              <a:defRPr sz="1400">
                <a:solidFill>
                  <a:schemeClr val="tx1"/>
                </a:solidFill>
              </a:defRPr>
            </a:lvl1pPr>
            <a:lvl2pPr marL="180975" indent="-180975">
              <a:spcBef>
                <a:spcPts val="400"/>
              </a:spcBef>
              <a:defRPr lang="en-GB" sz="1400" kern="1200" dirty="0">
                <a:solidFill>
                  <a:schemeClr val="tx1"/>
                </a:solidFill>
                <a:latin typeface="+mn-lt"/>
                <a:ea typeface="+mn-ea"/>
                <a:cs typeface="+mn-cs"/>
              </a:defRPr>
            </a:lvl2pPr>
            <a:lvl3pPr>
              <a:spcBef>
                <a:spcPts val="400"/>
              </a:spcBef>
              <a:defRPr sz="1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3232566338"/>
      </p:ext>
    </p:extLst>
  </p:cSld>
  <p:clrMapOvr>
    <a:masterClrMapping/>
  </p:clrMapOvr>
  <p:extLst>
    <p:ext uri="{DCECCB84-F9BA-43D5-87BE-67443E8EF086}">
      <p15:sldGuideLst xmlns:p15="http://schemas.microsoft.com/office/powerpoint/2012/main">
        <p15:guide id="1" orient="horz" pos="4320">
          <p15:clr>
            <a:srgbClr val="F26B43"/>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p:cSld name="Quote style 1">
    <p:bg>
      <p:bgPr>
        <a:gradFill>
          <a:gsLst>
            <a:gs pos="24000">
              <a:schemeClr val="accent1">
                <a:lumMod val="35000"/>
              </a:schemeClr>
            </a:gs>
            <a:gs pos="100000">
              <a:schemeClr val="accent1"/>
            </a:gs>
          </a:gsLst>
          <a:lin ang="13500000" scaled="0"/>
        </a:gradFill>
        <a:effectLst/>
      </p:bgPr>
    </p:bg>
    <p:spTree>
      <p:nvGrpSpPr>
        <p:cNvPr id="1" name=""/>
        <p:cNvGrpSpPr/>
        <p:nvPr/>
      </p:nvGrpSpPr>
      <p:grpSpPr>
        <a:xfrm>
          <a:off x="0" y="0"/>
          <a:ext cx="0" cy="0"/>
          <a:chOff x="0" y="0"/>
          <a:chExt cx="0" cy="0"/>
        </a:xfrm>
      </p:grpSpPr>
      <p:sp>
        <p:nvSpPr>
          <p:cNvPr id="21" name="Quote">
            <a:extLst>
              <a:ext uri="{FF2B5EF4-FFF2-40B4-BE49-F238E27FC236}">
                <a16:creationId xmlns:a16="http://schemas.microsoft.com/office/drawing/2014/main" id="{04EB49EF-74A2-4A31-99CF-80E2BAF35EC6}"/>
              </a:ext>
            </a:extLst>
          </p:cNvPr>
          <p:cNvSpPr>
            <a:spLocks noGrp="1"/>
          </p:cNvSpPr>
          <p:nvPr>
            <p:ph type="body" sz="quarter" idx="15" hasCustomPrompt="1"/>
          </p:nvPr>
        </p:nvSpPr>
        <p:spPr>
          <a:xfrm>
            <a:off x="3008550" y="2313873"/>
            <a:ext cx="7524198" cy="2636591"/>
          </a:xfrm>
          <a:prstGeom prst="rect">
            <a:avLst/>
          </a:prstGeom>
        </p:spPr>
        <p:txBody>
          <a:bodyPr anchor="t">
            <a:normAutofit/>
          </a:bodyPr>
          <a:lstStyle>
            <a:lvl1pPr marL="0" indent="0">
              <a:buNone/>
              <a:defRPr sz="3200">
                <a:solidFill>
                  <a:schemeClr val="bg1"/>
                </a:solidFill>
              </a:defRPr>
            </a:lvl1pPr>
          </a:lstStyle>
          <a:p>
            <a:pPr lvl="0"/>
            <a:r>
              <a:rPr lang="en-GB" dirty="0"/>
              <a:t>Insert your quote here</a:t>
            </a:r>
          </a:p>
        </p:txBody>
      </p:sp>
      <p:sp>
        <p:nvSpPr>
          <p:cNvPr id="5" name="Triangle">
            <a:extLst>
              <a:ext uri="{FF2B5EF4-FFF2-40B4-BE49-F238E27FC236}">
                <a16:creationId xmlns:a16="http://schemas.microsoft.com/office/drawing/2014/main" id="{92369341-2A1C-B6BE-3FEC-A2BEC04F6AA8}"/>
              </a:ext>
              <a:ext uri="{C183D7F6-B498-43B3-948B-1728B52AA6E4}">
                <adec:decorative xmlns:adec="http://schemas.microsoft.com/office/drawing/2017/decorative" val="1"/>
              </a:ext>
            </a:extLst>
          </p:cNvPr>
          <p:cNvSpPr/>
          <p:nvPr userDrawn="1"/>
        </p:nvSpPr>
        <p:spPr bwMode="auto">
          <a:xfrm rot="5400000">
            <a:off x="0" y="0"/>
            <a:ext cx="3124200" cy="3124200"/>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9" name="Classification">
            <a:extLst>
              <a:ext uri="{FF2B5EF4-FFF2-40B4-BE49-F238E27FC236}">
                <a16:creationId xmlns:a16="http://schemas.microsoft.com/office/drawing/2014/main" id="{87AAF9A5-97ED-3121-02DE-E041C61DC066}"/>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8" name="Slide Number">
            <a:extLst>
              <a:ext uri="{FF2B5EF4-FFF2-40B4-BE49-F238E27FC236}">
                <a16:creationId xmlns:a16="http://schemas.microsoft.com/office/drawing/2014/main" id="{D37E2842-3D57-CC10-EC4F-9181EFE34C2A}"/>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3" name="Ipsos Logo">
            <a:extLst>
              <a:ext uri="{FF2B5EF4-FFF2-40B4-BE49-F238E27FC236}">
                <a16:creationId xmlns:a16="http://schemas.microsoft.com/office/drawing/2014/main" id="{2B071C74-0F19-EA2F-036E-1B05F328FC73}"/>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963977003"/>
      </p:ext>
    </p:extLst>
  </p:cSld>
  <p:clrMapOvr>
    <a:masterClrMapping/>
  </p:clrMapOvr>
  <p:extLst>
    <p:ext uri="{DCECCB84-F9BA-43D5-87BE-67443E8EF086}">
      <p15:sldGuideLst xmlns:p15="http://schemas.microsoft.com/office/powerpoint/2012/main">
        <p15:guide id="4" orient="horz" pos="600">
          <p15:clr>
            <a:srgbClr val="F26B43"/>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cSld name="Quote Style 2">
    <p:bg>
      <p:bgPr>
        <a:solidFill>
          <a:schemeClr val="accent4"/>
        </a:solidFill>
        <a:effectLst/>
      </p:bgPr>
    </p:bg>
    <p:spTree>
      <p:nvGrpSpPr>
        <p:cNvPr id="1" name=""/>
        <p:cNvGrpSpPr/>
        <p:nvPr/>
      </p:nvGrpSpPr>
      <p:grpSpPr>
        <a:xfrm>
          <a:off x="0" y="0"/>
          <a:ext cx="0" cy="0"/>
          <a:chOff x="0" y="0"/>
          <a:chExt cx="0" cy="0"/>
        </a:xfrm>
      </p:grpSpPr>
      <p:sp>
        <p:nvSpPr>
          <p:cNvPr id="21" name="Quote">
            <a:extLst>
              <a:ext uri="{FF2B5EF4-FFF2-40B4-BE49-F238E27FC236}">
                <a16:creationId xmlns:a16="http://schemas.microsoft.com/office/drawing/2014/main" id="{04EB49EF-74A2-4A31-99CF-80E2BAF35EC6}"/>
              </a:ext>
            </a:extLst>
          </p:cNvPr>
          <p:cNvSpPr>
            <a:spLocks noGrp="1"/>
          </p:cNvSpPr>
          <p:nvPr>
            <p:ph type="body" sz="quarter" idx="15" hasCustomPrompt="1"/>
          </p:nvPr>
        </p:nvSpPr>
        <p:spPr>
          <a:xfrm>
            <a:off x="1117571" y="2110704"/>
            <a:ext cx="7731153" cy="2636591"/>
          </a:xfrm>
          <a:prstGeom prst="rect">
            <a:avLst/>
          </a:prstGeom>
        </p:spPr>
        <p:txBody>
          <a:bodyPr anchor="t">
            <a:normAutofit/>
          </a:bodyPr>
          <a:lstStyle>
            <a:lvl1pPr marL="0" indent="0">
              <a:buNone/>
              <a:defRPr sz="2800">
                <a:solidFill>
                  <a:schemeClr val="bg1"/>
                </a:solidFill>
              </a:defRPr>
            </a:lvl1pPr>
          </a:lstStyle>
          <a:p>
            <a:pPr lvl="0"/>
            <a:r>
              <a:rPr lang="en-GB" dirty="0"/>
              <a:t>Insert your quote here</a:t>
            </a:r>
          </a:p>
        </p:txBody>
      </p:sp>
      <p:sp>
        <p:nvSpPr>
          <p:cNvPr id="5" name="Triangle">
            <a:extLst>
              <a:ext uri="{FF2B5EF4-FFF2-40B4-BE49-F238E27FC236}">
                <a16:creationId xmlns:a16="http://schemas.microsoft.com/office/drawing/2014/main" id="{5E6CCB16-8027-823A-186E-7DACFA70762B}"/>
              </a:ext>
              <a:ext uri="{C183D7F6-B498-43B3-948B-1728B52AA6E4}">
                <adec:decorative xmlns:adec="http://schemas.microsoft.com/office/drawing/2017/decorative" val="1"/>
              </a:ext>
            </a:extLst>
          </p:cNvPr>
          <p:cNvSpPr/>
          <p:nvPr userDrawn="1"/>
        </p:nvSpPr>
        <p:spPr>
          <a:xfrm rot="16200000">
            <a:off x="9086850" y="3733800"/>
            <a:ext cx="3124200" cy="3124200"/>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9" name="Classification">
            <a:extLst>
              <a:ext uri="{FF2B5EF4-FFF2-40B4-BE49-F238E27FC236}">
                <a16:creationId xmlns:a16="http://schemas.microsoft.com/office/drawing/2014/main" id="{9A7F0732-5FE1-1906-422A-09BFADEA9DDC}"/>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8" name="Slide Number">
            <a:extLst>
              <a:ext uri="{FF2B5EF4-FFF2-40B4-BE49-F238E27FC236}">
                <a16:creationId xmlns:a16="http://schemas.microsoft.com/office/drawing/2014/main" id="{92A9A7B3-31B0-9E04-B931-0D35E84DED68}"/>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3" name="Ipsos Logo">
            <a:extLst>
              <a:ext uri="{FF2B5EF4-FFF2-40B4-BE49-F238E27FC236}">
                <a16:creationId xmlns:a16="http://schemas.microsoft.com/office/drawing/2014/main" id="{3E29EF74-455B-BB39-180E-E2AFABF3D4B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169476403"/>
      </p:ext>
    </p:extLst>
  </p:cSld>
  <p:clrMapOvr>
    <a:masterClrMapping/>
  </p:clrMapOvr>
  <p:extLst>
    <p:ext uri="{DCECCB84-F9BA-43D5-87BE-67443E8EF086}">
      <p15:sldGuideLst xmlns:p15="http://schemas.microsoft.com/office/powerpoint/2012/main">
        <p15:guide id="4" orient="horz" pos="600">
          <p15:clr>
            <a:srgbClr val="F26B43"/>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p:cSld name="Quote style 3">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6838E746-8C0D-4144-AC8E-FA9CF117C223}"/>
              </a:ext>
            </a:extLst>
          </p:cNvPr>
          <p:cNvSpPr>
            <a:spLocks noGrp="1"/>
          </p:cNvSpPr>
          <p:nvPr>
            <p:ph type="title" hasCustomPrompt="1"/>
          </p:nvPr>
        </p:nvSpPr>
        <p:spPr bwMode="white">
          <a:xfrm>
            <a:off x="450000" y="811950"/>
            <a:ext cx="5407103" cy="3742438"/>
          </a:xfrm>
        </p:spPr>
        <p:txBody>
          <a:bodyPr anchor="t"/>
          <a:lstStyle>
            <a:lvl1pPr>
              <a:defRPr sz="3600" cap="none" spc="0" baseline="0">
                <a:solidFill>
                  <a:schemeClr val="bg1"/>
                </a:solidFill>
                <a:latin typeface="+mn-lt"/>
              </a:defRPr>
            </a:lvl1pPr>
          </a:lstStyle>
          <a:p>
            <a:r>
              <a:rPr lang="en-GB" dirty="0"/>
              <a:t>Summary text background image (text can be recoloured depending on image colour)</a:t>
            </a:r>
            <a:endParaRPr lang="fr-FR" dirty="0"/>
          </a:p>
        </p:txBody>
      </p:sp>
      <p:sp>
        <p:nvSpPr>
          <p:cNvPr id="4" name="Picture Placeholder">
            <a:extLst>
              <a:ext uri="{FF2B5EF4-FFF2-40B4-BE49-F238E27FC236}">
                <a16:creationId xmlns:a16="http://schemas.microsoft.com/office/drawing/2014/main" id="{A8B69072-8F91-57EB-1C5E-B1807F844055}"/>
              </a:ext>
              <a:ext uri="{C183D7F6-B498-43B3-948B-1728B52AA6E4}">
                <adec:decorative xmlns:adec="http://schemas.microsoft.com/office/drawing/2017/decorative" val="1"/>
              </a:ext>
            </a:extLst>
          </p:cNvPr>
          <p:cNvSpPr>
            <a:spLocks noGrp="1"/>
          </p:cNvSpPr>
          <p:nvPr>
            <p:ph type="pic" sz="quarter" idx="15"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3733800 h 6858000"/>
              <a:gd name="connsiteX3" fmla="*/ 90678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3733800"/>
                </a:lnTo>
                <a:lnTo>
                  <a:pt x="9067800" y="6858000"/>
                </a:lnTo>
                <a:lnTo>
                  <a:pt x="0" y="6858000"/>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icon in centre to add image</a:t>
            </a:r>
            <a:br>
              <a:rPr lang="en-GB" dirty="0"/>
            </a:br>
            <a:r>
              <a:rPr lang="en-GB" dirty="0"/>
              <a:t>Send image to back so elements show on the page</a:t>
            </a:r>
          </a:p>
          <a:p>
            <a:pPr lvl="0" algn="ctr"/>
            <a:endParaRPr lang="en-GB" dirty="0"/>
          </a:p>
          <a:p>
            <a:pPr lvl="0" algn="ctr"/>
            <a:endParaRPr lang="en-GB" dirty="0"/>
          </a:p>
          <a:p>
            <a:pPr lvl="0" algn="ctr"/>
            <a:endParaRPr lang="en-GB" dirty="0"/>
          </a:p>
        </p:txBody>
      </p:sp>
      <p:pic>
        <p:nvPicPr>
          <p:cNvPr id="6" name="Ipsos Logo">
            <a:extLst>
              <a:ext uri="{FF2B5EF4-FFF2-40B4-BE49-F238E27FC236}">
                <a16:creationId xmlns:a16="http://schemas.microsoft.com/office/drawing/2014/main" id="{52B28BDF-4159-E6C3-47E8-C045FBADA50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319056674"/>
      </p:ext>
    </p:extLst>
  </p:cSld>
  <p:clrMapOvr>
    <a:masterClrMapping/>
  </p:clrMapOvr>
  <p:hf hdr="0" ftr="0" dt="0"/>
  <p:extLst>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p:cSld name="Full bleed image layout">
    <p:spTree>
      <p:nvGrpSpPr>
        <p:cNvPr id="1" name=""/>
        <p:cNvGrpSpPr/>
        <p:nvPr/>
      </p:nvGrpSpPr>
      <p:grpSpPr>
        <a:xfrm>
          <a:off x="0" y="0"/>
          <a:ext cx="0" cy="0"/>
          <a:chOff x="0" y="0"/>
          <a:chExt cx="0" cy="0"/>
        </a:xfrm>
      </p:grpSpPr>
      <p:sp>
        <p:nvSpPr>
          <p:cNvPr id="3" name="Picture Placeholder">
            <a:extLst>
              <a:ext uri="{FF2B5EF4-FFF2-40B4-BE49-F238E27FC236}">
                <a16:creationId xmlns:a16="http://schemas.microsoft.com/office/drawing/2014/main" id="{A0EF3274-3DAF-E90F-9AC0-22CB0B64614D}"/>
              </a:ext>
              <a:ext uri="{C183D7F6-B498-43B3-948B-1728B52AA6E4}">
                <adec:decorative xmlns:adec="http://schemas.microsoft.com/office/drawing/2017/decorative" val="1"/>
              </a:ext>
            </a:extLst>
          </p:cNvPr>
          <p:cNvSpPr>
            <a:spLocks noGrp="1"/>
          </p:cNvSpPr>
          <p:nvPr>
            <p:ph type="pic" sz="quarter" idx="10" hasCustomPrompt="1"/>
          </p:nvPr>
        </p:nvSpPr>
        <p:spPr>
          <a:xfrm>
            <a:off x="0" y="0"/>
            <a:ext cx="12192000" cy="6858000"/>
          </a:xfrm>
          <a:prstGeom prst="rect">
            <a:avLst/>
          </a:prstGeom>
          <a:pattFill prst="wdUpDiag">
            <a:fgClr>
              <a:schemeClr val="bg1">
                <a:lumMod val="95000"/>
              </a:schemeClr>
            </a:fgClr>
            <a:bgClr>
              <a:schemeClr val="bg1"/>
            </a:bgClr>
          </a:pattFill>
        </p:spPr>
        <p:txBody>
          <a:bodyPr vert="horz" lIns="0" tIns="0" rIns="0" bIns="0" rtlCol="0" anchor="ctr">
            <a:noAutofit/>
          </a:bodyPr>
          <a:lstStyle>
            <a:lvl1pPr algn="ctr">
              <a:defRPr lang="en-GB"/>
            </a:lvl1pPr>
          </a:lstStyle>
          <a:p>
            <a:pPr lvl="0"/>
            <a:br>
              <a:rPr lang="en-US" dirty="0"/>
            </a:br>
            <a:br>
              <a:rPr lang="en-US" dirty="0"/>
            </a:br>
            <a:br>
              <a:rPr lang="en-US" dirty="0"/>
            </a:br>
            <a:br>
              <a:rPr lang="en-US" dirty="0"/>
            </a:br>
            <a:br>
              <a:rPr lang="en-US" dirty="0"/>
            </a:br>
            <a:r>
              <a:rPr lang="en-US" dirty="0"/>
              <a:t>Click icon to add picture</a:t>
            </a:r>
            <a:endParaRPr lang="en-GB" dirty="0"/>
          </a:p>
        </p:txBody>
      </p:sp>
    </p:spTree>
    <p:extLst>
      <p:ext uri="{BB962C8B-B14F-4D97-AF65-F5344CB8AC3E}">
        <p14:creationId xmlns:p14="http://schemas.microsoft.com/office/powerpoint/2010/main" val="225990725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Full bleed video layout">
    <p:spTree>
      <p:nvGrpSpPr>
        <p:cNvPr id="1" name=""/>
        <p:cNvGrpSpPr/>
        <p:nvPr/>
      </p:nvGrpSpPr>
      <p:grpSpPr>
        <a:xfrm>
          <a:off x="0" y="0"/>
          <a:ext cx="0" cy="0"/>
          <a:chOff x="0" y="0"/>
          <a:chExt cx="0" cy="0"/>
        </a:xfrm>
      </p:grpSpPr>
      <p:sp>
        <p:nvSpPr>
          <p:cNvPr id="4" name="Media Placeholder">
            <a:extLst>
              <a:ext uri="{FF2B5EF4-FFF2-40B4-BE49-F238E27FC236}">
                <a16:creationId xmlns:a16="http://schemas.microsoft.com/office/drawing/2014/main" id="{F33785E0-DBDC-A691-50F6-D30517E18DC3}"/>
              </a:ext>
              <a:ext uri="{C183D7F6-B498-43B3-948B-1728B52AA6E4}">
                <adec:decorative xmlns:adec="http://schemas.microsoft.com/office/drawing/2017/decorative" val="1"/>
              </a:ext>
            </a:extLst>
          </p:cNvPr>
          <p:cNvSpPr>
            <a:spLocks noGrp="1"/>
          </p:cNvSpPr>
          <p:nvPr>
            <p:ph type="media" sz="quarter" idx="10" hasCustomPrompt="1"/>
          </p:nvPr>
        </p:nvSpPr>
        <p:spPr>
          <a:xfrm>
            <a:off x="0" y="0"/>
            <a:ext cx="12192000" cy="6858000"/>
          </a:xfrm>
          <a:prstGeom prst="rect">
            <a:avLst/>
          </a:prstGeom>
          <a:pattFill prst="wdUpDiag">
            <a:fgClr>
              <a:schemeClr val="bg1">
                <a:lumMod val="95000"/>
              </a:schemeClr>
            </a:fgClr>
            <a:bgClr>
              <a:schemeClr val="bg1"/>
            </a:bgClr>
          </a:pattFill>
        </p:spPr>
        <p:txBody>
          <a:bodyPr vert="horz" lIns="0" tIns="0" rIns="0" bIns="0" rtlCol="0" anchor="ctr">
            <a:noAutofit/>
          </a:bodyPr>
          <a:lstStyle>
            <a:lvl1pPr>
              <a:defRPr lang="en-GB"/>
            </a:lvl1pPr>
          </a:lstStyle>
          <a:p>
            <a:pPr lvl="0" algn="ctr"/>
            <a:br>
              <a:rPr lang="en-GB" dirty="0"/>
            </a:br>
            <a:br>
              <a:rPr lang="en-GB" dirty="0"/>
            </a:br>
            <a:br>
              <a:rPr lang="en-GB" dirty="0"/>
            </a:br>
            <a:br>
              <a:rPr lang="en-GB" dirty="0"/>
            </a:br>
            <a:br>
              <a:rPr lang="en-GB" dirty="0"/>
            </a:br>
            <a:br>
              <a:rPr lang="en-GB" dirty="0"/>
            </a:br>
            <a:r>
              <a:rPr lang="en-GB" dirty="0"/>
              <a:t>Full bleed video layout</a:t>
            </a:r>
          </a:p>
        </p:txBody>
      </p:sp>
    </p:spTree>
    <p:extLst>
      <p:ext uri="{BB962C8B-B14F-4D97-AF65-F5344CB8AC3E}">
        <p14:creationId xmlns:p14="http://schemas.microsoft.com/office/powerpoint/2010/main" val="308160153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ext and diagram">
    <p:spTree>
      <p:nvGrpSpPr>
        <p:cNvPr id="1" name=""/>
        <p:cNvGrpSpPr/>
        <p:nvPr/>
      </p:nvGrpSpPr>
      <p:grpSpPr>
        <a:xfrm>
          <a:off x="0" y="0"/>
          <a:ext cx="0" cy="0"/>
          <a:chOff x="0" y="0"/>
          <a:chExt cx="0" cy="0"/>
        </a:xfrm>
      </p:grpSpPr>
      <p:sp>
        <p:nvSpPr>
          <p:cNvPr id="5" name="Title" descr="Header">
            <a:extLst>
              <a:ext uri="{FF2B5EF4-FFF2-40B4-BE49-F238E27FC236}">
                <a16:creationId xmlns:a16="http://schemas.microsoft.com/office/drawing/2014/main" id="{4E7DB10B-B766-4A3C-BABF-17B2D91DB2CE}"/>
              </a:ext>
              <a:ext uri="{C183D7F6-B498-43B3-948B-1728B52AA6E4}">
                <adec:decorative xmlns:adec="http://schemas.microsoft.com/office/drawing/2017/decorative" val="0"/>
              </a:ext>
            </a:extLst>
          </p:cNvPr>
          <p:cNvSpPr>
            <a:spLocks noGrp="1"/>
          </p:cNvSpPr>
          <p:nvPr>
            <p:ph type="title"/>
          </p:nvPr>
        </p:nvSpPr>
        <p:spPr/>
        <p:txBody>
          <a:bodyPr/>
          <a:lstStyle/>
          <a:p>
            <a:r>
              <a:rPr lang="it-IT"/>
              <a:t>Fare clic per modificare lo stile del titolo dello schema</a:t>
            </a:r>
            <a:endParaRPr lang="en-GB"/>
          </a:p>
        </p:txBody>
      </p:sp>
      <p:sp>
        <p:nvSpPr>
          <p:cNvPr id="3" name="Placeholder">
            <a:extLst>
              <a:ext uri="{FF2B5EF4-FFF2-40B4-BE49-F238E27FC236}">
                <a16:creationId xmlns:a16="http://schemas.microsoft.com/office/drawing/2014/main" id="{1703231E-4063-4D72-A4F3-5BF19050C303}"/>
              </a:ext>
              <a:ext uri="{C183D7F6-B498-43B3-948B-1728B52AA6E4}">
                <adec:decorative xmlns:adec="http://schemas.microsoft.com/office/drawing/2017/decorative" val="0"/>
              </a:ext>
            </a:extLst>
          </p:cNvPr>
          <p:cNvSpPr>
            <a:spLocks noGrp="1"/>
          </p:cNvSpPr>
          <p:nvPr>
            <p:ph idx="1" hasCustomPrompt="1"/>
          </p:nvPr>
        </p:nvSpPr>
        <p:spPr>
          <a:xfrm>
            <a:off x="450001" y="1792800"/>
            <a:ext cx="2591650" cy="3876675"/>
          </a:xfrm>
          <a:prstGeom prst="rect">
            <a:avLst/>
          </a:prstGeom>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8" name="Chart / Diagram">
            <a:extLst>
              <a:ext uri="{FF2B5EF4-FFF2-40B4-BE49-F238E27FC236}">
                <a16:creationId xmlns:a16="http://schemas.microsoft.com/office/drawing/2014/main" id="{08D894DB-FF91-4B8E-8C44-72A8DC9940DE}"/>
              </a:ext>
              <a:ext uri="{C183D7F6-B498-43B3-948B-1728B52AA6E4}">
                <adec:decorative xmlns:adec="http://schemas.microsoft.com/office/drawing/2017/decorative" val="0"/>
              </a:ext>
            </a:extLst>
          </p:cNvPr>
          <p:cNvSpPr>
            <a:spLocks noGrp="1"/>
          </p:cNvSpPr>
          <p:nvPr>
            <p:ph sz="quarter" idx="19" hasCustomPrompt="1"/>
          </p:nvPr>
        </p:nvSpPr>
        <p:spPr>
          <a:xfrm>
            <a:off x="3355975" y="1792800"/>
            <a:ext cx="8410071" cy="3877200"/>
          </a:xfrm>
          <a:prstGeom prst="rect">
            <a:avLst/>
          </a:prstGeom>
          <a:solidFill>
            <a:schemeClr val="bg1">
              <a:lumMod val="95000"/>
            </a:schemeClr>
          </a:solidFill>
        </p:spPr>
        <p:txBody>
          <a:bodyPr/>
          <a:lstStyle>
            <a:lvl1pPr>
              <a:defRPr sz="1400"/>
            </a:lvl1pPr>
            <a:lvl2pPr>
              <a:defRPr sz="1200"/>
            </a:lvl2pPr>
            <a:lvl3pPr>
              <a:defRPr sz="1200"/>
            </a:lvl3pPr>
            <a:lvl4pPr>
              <a:defRPr sz="1200"/>
            </a:lvl4pPr>
            <a:lvl5pPr>
              <a:defRPr sz="1200"/>
            </a:lvl5pPr>
          </a:lstStyle>
          <a:p>
            <a:pPr lvl="0"/>
            <a:r>
              <a:rPr lang="en-US" dirty="0"/>
              <a:t>Insert diagram or visual content here</a:t>
            </a:r>
          </a:p>
        </p:txBody>
      </p:sp>
      <p:sp>
        <p:nvSpPr>
          <p:cNvPr id="11" name="Base &amp; Source">
            <a:extLst>
              <a:ext uri="{FF2B5EF4-FFF2-40B4-BE49-F238E27FC236}">
                <a16:creationId xmlns:a16="http://schemas.microsoft.com/office/drawing/2014/main" id="{C52F8B06-1F56-44E1-9BCB-34E6B0549078}"/>
              </a:ext>
            </a:extLst>
          </p:cNvPr>
          <p:cNvSpPr>
            <a:spLocks noGrp="1"/>
          </p:cNvSpPr>
          <p:nvPr>
            <p:ph type="body" sz="quarter" idx="18" hasCustomPrompt="1"/>
          </p:nvPr>
        </p:nvSpPr>
        <p:spPr>
          <a:xfrm>
            <a:off x="452897" y="5823783"/>
            <a:ext cx="11277975" cy="124906"/>
          </a:xfrm>
          <a:prstGeom prst="rect">
            <a:avLst/>
          </a:prstGeom>
        </p:spPr>
        <p:txBody>
          <a:bodyPr wrap="square" lIns="0" anchor="b">
            <a:spAutoFit/>
          </a:bodyPr>
          <a:lstStyle>
            <a:lvl1pPr marL="0" indent="0" algn="r">
              <a:buNone/>
              <a:defRPr sz="800" b="0" i="1">
                <a:solidFill>
                  <a:schemeClr val="tx1">
                    <a:lumMod val="75000"/>
                    <a:lumOff val="25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Base and source info (delete if not necessary)</a:t>
            </a:r>
          </a:p>
        </p:txBody>
      </p:sp>
    </p:spTree>
    <p:extLst>
      <p:ext uri="{BB962C8B-B14F-4D97-AF65-F5344CB8AC3E}">
        <p14:creationId xmlns:p14="http://schemas.microsoft.com/office/powerpoint/2010/main" val="1009706765"/>
      </p:ext>
    </p:extLst>
  </p:cSld>
  <p:clrMapOvr>
    <a:masterClrMapping/>
  </p:clrMapOvr>
  <p:hf hdr="0" ftr="0" dt="0"/>
  <p:extLst>
    <p:ext uri="{DCECCB84-F9BA-43D5-87BE-67443E8EF086}">
      <p15:sldGuideLst xmlns:p15="http://schemas.microsoft.com/office/powerpoint/2012/main"/>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cSld name="THANK YOU SLIDE">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28624" y="1092494"/>
            <a:ext cx="5391605" cy="715669"/>
          </a:xfrm>
        </p:spPr>
        <p:txBody>
          <a:bodyPr/>
          <a:lstStyle>
            <a:lvl1pPr>
              <a:defRPr sz="4800">
                <a:solidFill>
                  <a:schemeClr val="bg1"/>
                </a:solidFill>
                <a:latin typeface="+mj-lt"/>
              </a:defRPr>
            </a:lvl1pPr>
          </a:lstStyle>
          <a:p>
            <a:r>
              <a:rPr lang="en-US" dirty="0"/>
              <a:t>CLICK TO EDIT MASTER TITLE STYLE</a:t>
            </a:r>
            <a:endParaRPr lang="en-GB" dirty="0"/>
          </a:p>
        </p:txBody>
      </p:sp>
      <p:sp>
        <p:nvSpPr>
          <p:cNvPr id="6" name="Subtitle">
            <a:extLst>
              <a:ext uri="{FF2B5EF4-FFF2-40B4-BE49-F238E27FC236}">
                <a16:creationId xmlns:a16="http://schemas.microsoft.com/office/drawing/2014/main" id="{D0EB7A7D-8D5E-F9FC-C8D3-285DE34876F7}"/>
              </a:ext>
            </a:extLst>
          </p:cNvPr>
          <p:cNvSpPr>
            <a:spLocks noGrp="1"/>
          </p:cNvSpPr>
          <p:nvPr>
            <p:ph type="body" sz="quarter" idx="12" hasCustomPrompt="1"/>
          </p:nvPr>
        </p:nvSpPr>
        <p:spPr>
          <a:xfrm>
            <a:off x="431800" y="3494989"/>
            <a:ext cx="3551238"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5" name="Classification">
            <a:extLst>
              <a:ext uri="{FF2B5EF4-FFF2-40B4-BE49-F238E27FC236}">
                <a16:creationId xmlns:a16="http://schemas.microsoft.com/office/drawing/2014/main" id="{A2DBDE31-A0D1-C0E0-CFCE-D83929DAC7B6}"/>
              </a:ext>
              <a:ext uri="{C183D7F6-B498-43B3-948B-1728B52AA6E4}">
                <adec:decorative xmlns:adec="http://schemas.microsoft.com/office/drawing/2017/decorative" val="1"/>
              </a:ext>
            </a:extLst>
          </p:cNvPr>
          <p:cNvSpPr txBox="1">
            <a:spLocks/>
          </p:cNvSpPr>
          <p:nvPr/>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3" name="Classification">
            <a:extLst>
              <a:ext uri="{FF2B5EF4-FFF2-40B4-BE49-F238E27FC236}">
                <a16:creationId xmlns:a16="http://schemas.microsoft.com/office/drawing/2014/main" id="{17D0DCBF-ACFF-8F0D-8623-B163A6852A26}"/>
              </a:ext>
              <a:ext uri="{C183D7F6-B498-43B3-948B-1728B52AA6E4}">
                <adec:decorative xmlns:adec="http://schemas.microsoft.com/office/drawing/2017/decorative" val="1"/>
              </a:ext>
            </a:extLst>
          </p:cNvPr>
          <p:cNvSpPr txBox="1">
            <a:spLocks/>
          </p:cNvSpPr>
          <p:nvPr userDrawn="1"/>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7" name="Parallelogram">
            <a:extLst>
              <a:ext uri="{FF2B5EF4-FFF2-40B4-BE49-F238E27FC236}">
                <a16:creationId xmlns:a16="http://schemas.microsoft.com/office/drawing/2014/main" id="{C86459C7-F324-154A-1F62-11C161E6B251}"/>
              </a:ext>
              <a:ext uri="{C183D7F6-B498-43B3-948B-1728B52AA6E4}">
                <adec:decorative xmlns:adec="http://schemas.microsoft.com/office/drawing/2017/decorative" val="1"/>
              </a:ext>
            </a:extLst>
          </p:cNvPr>
          <p:cNvSpPr/>
          <p:nvPr userDrawn="1"/>
        </p:nvSpPr>
        <p:spPr>
          <a:xfrm rot="16200000">
            <a:off x="3619500" y="-1714500"/>
            <a:ext cx="6858000" cy="10287000"/>
          </a:xfrm>
          <a:custGeom>
            <a:avLst/>
            <a:gdLst>
              <a:gd name="connsiteX0" fmla="*/ 6858000 w 6858000"/>
              <a:gd name="connsiteY0" fmla="*/ 6858000 h 10287000"/>
              <a:gd name="connsiteX1" fmla="*/ 6858000 w 6858000"/>
              <a:gd name="connsiteY1" fmla="*/ 10287000 h 10287000"/>
              <a:gd name="connsiteX2" fmla="*/ 3370139 w 6858000"/>
              <a:gd name="connsiteY2" fmla="*/ 10287000 h 10287000"/>
              <a:gd name="connsiteX3" fmla="*/ 0 w 6858000"/>
              <a:gd name="connsiteY3" fmla="*/ 6916861 h 10287000"/>
              <a:gd name="connsiteX4" fmla="*/ 0 w 68580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10287000">
                <a:moveTo>
                  <a:pt x="6858000" y="6858000"/>
                </a:moveTo>
                <a:lnTo>
                  <a:pt x="6858000" y="10287000"/>
                </a:lnTo>
                <a:lnTo>
                  <a:pt x="3370139" y="10287000"/>
                </a:lnTo>
                <a:lnTo>
                  <a:pt x="0" y="6916861"/>
                </a:lnTo>
                <a:lnTo>
                  <a:pt x="0" y="0"/>
                </a:lnTo>
                <a:close/>
              </a:path>
            </a:pathLst>
          </a:custGeom>
          <a:solidFill>
            <a:srgbClr val="000000">
              <a:alpha val="4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algn="l">
              <a:lnSpc>
                <a:spcPct val="112000"/>
              </a:lnSpc>
              <a:spcBef>
                <a:spcPts val="400"/>
              </a:spcBef>
              <a:spcAft>
                <a:spcPts val="400"/>
              </a:spcAft>
            </a:pPr>
            <a:endParaRPr lang="en-GB" sz="2400" dirty="0">
              <a:solidFill>
                <a:schemeClr val="tx1"/>
              </a:solidFill>
            </a:endParaRPr>
          </a:p>
        </p:txBody>
      </p:sp>
      <p:pic>
        <p:nvPicPr>
          <p:cNvPr id="9" name="Ipsos Logo">
            <a:extLst>
              <a:ext uri="{FF2B5EF4-FFF2-40B4-BE49-F238E27FC236}">
                <a16:creationId xmlns:a16="http://schemas.microsoft.com/office/drawing/2014/main" id="{E6892621-D909-ED6B-C812-2829C2183A8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205401567"/>
      </p:ext>
    </p:extLst>
  </p:cSld>
  <p:clrMapOvr>
    <a:masterClrMapping/>
  </p:clrMapOvr>
  <p:hf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cSld name="Display2">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p:nvPr>
        </p:nvSpPr>
        <p:spPr>
          <a:xfrm>
            <a:off x="428624" y="1092494"/>
            <a:ext cx="5391605" cy="715669"/>
          </a:xfrm>
        </p:spPr>
        <p:txBody>
          <a:bodyPr/>
          <a:lstStyle>
            <a:lvl1pPr>
              <a:defRPr sz="4800" cap="all" baseline="0">
                <a:solidFill>
                  <a:schemeClr val="bg1"/>
                </a:solidFill>
                <a:latin typeface="+mj-lt"/>
              </a:defRPr>
            </a:lvl1pPr>
          </a:lstStyle>
          <a:p>
            <a:r>
              <a:rPr lang="it-IT"/>
              <a:t>Fare clic per modificare lo stile del titolo dello schema</a:t>
            </a:r>
            <a:endParaRPr lang="en-GB" dirty="0"/>
          </a:p>
        </p:txBody>
      </p:sp>
      <p:sp>
        <p:nvSpPr>
          <p:cNvPr id="6" name="Subtitle">
            <a:extLst>
              <a:ext uri="{FF2B5EF4-FFF2-40B4-BE49-F238E27FC236}">
                <a16:creationId xmlns:a16="http://schemas.microsoft.com/office/drawing/2014/main" id="{433BB7AA-54DD-4BAB-0FD5-D287A85CE469}"/>
              </a:ext>
            </a:extLst>
          </p:cNvPr>
          <p:cNvSpPr>
            <a:spLocks noGrp="1"/>
          </p:cNvSpPr>
          <p:nvPr>
            <p:ph type="body" sz="quarter" idx="12" hasCustomPrompt="1"/>
          </p:nvPr>
        </p:nvSpPr>
        <p:spPr>
          <a:xfrm>
            <a:off x="431800" y="3494989"/>
            <a:ext cx="3551238"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7" name="Picture Placeholder">
            <a:extLst>
              <a:ext uri="{FF2B5EF4-FFF2-40B4-BE49-F238E27FC236}">
                <a16:creationId xmlns:a16="http://schemas.microsoft.com/office/drawing/2014/main" id="{67F8163F-D370-5C4C-500A-7D576C590BB1}"/>
              </a:ext>
              <a:ext uri="{C183D7F6-B498-43B3-948B-1728B52AA6E4}">
                <adec:decorative xmlns:adec="http://schemas.microsoft.com/office/drawing/2017/decorative" val="1"/>
              </a:ext>
            </a:extLst>
          </p:cNvPr>
          <p:cNvSpPr>
            <a:spLocks noGrp="1"/>
          </p:cNvSpPr>
          <p:nvPr>
            <p:ph type="pic" sz="quarter" idx="11"/>
          </p:nvPr>
        </p:nvSpPr>
        <p:spPr>
          <a:xfrm>
            <a:off x="1905000" y="0"/>
            <a:ext cx="10287001" cy="6858000"/>
          </a:xfrm>
          <a:custGeom>
            <a:avLst/>
            <a:gdLst>
              <a:gd name="connsiteX0" fmla="*/ 6858000 w 10287001"/>
              <a:gd name="connsiteY0" fmla="*/ 0 h 6858000"/>
              <a:gd name="connsiteX1" fmla="*/ 10287001 w 10287001"/>
              <a:gd name="connsiteY1" fmla="*/ 0 h 6858000"/>
              <a:gd name="connsiteX2" fmla="*/ 10287001 w 10287001"/>
              <a:gd name="connsiteY2" fmla="*/ 3467099 h 6858000"/>
              <a:gd name="connsiteX3" fmla="*/ 6896100 w 10287001"/>
              <a:gd name="connsiteY3" fmla="*/ 6858000 h 6858000"/>
              <a:gd name="connsiteX4" fmla="*/ 0 w 10287001"/>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7001" h="6858000">
                <a:moveTo>
                  <a:pt x="6858000" y="0"/>
                </a:moveTo>
                <a:lnTo>
                  <a:pt x="10287001" y="0"/>
                </a:lnTo>
                <a:lnTo>
                  <a:pt x="10287001" y="3467099"/>
                </a:lnTo>
                <a:lnTo>
                  <a:pt x="6896100" y="6858000"/>
                </a:lnTo>
                <a:lnTo>
                  <a:pt x="0" y="6858000"/>
                </a:lnTo>
                <a:close/>
              </a:path>
            </a:pathLst>
          </a:custGeom>
          <a:pattFill prst="dkVert">
            <a:fgClr>
              <a:schemeClr val="bg1">
                <a:lumMod val="85000"/>
              </a:schemeClr>
            </a:fgClr>
            <a:bgClr>
              <a:schemeClr val="bg1"/>
            </a:bgClr>
          </a:pattFill>
        </p:spPr>
        <p:txBody>
          <a:bodyPr vert="horz" wrap="square" lIns="0" tIns="0" rIns="0" bIns="0" rtlCol="0" anchor="ctr">
            <a:noAutofit/>
          </a:bodyPr>
          <a:lstStyle>
            <a:lvl1pPr algn="ctr">
              <a:defRPr lang="en-GB"/>
            </a:lvl1pPr>
          </a:lstStyle>
          <a:p>
            <a:pPr lvl="0"/>
            <a:r>
              <a:rPr lang="it-IT"/>
              <a:t>Fare clic sull'icona per inserire un'immagine</a:t>
            </a:r>
            <a:endParaRPr lang="en-GB" dirty="0"/>
          </a:p>
        </p:txBody>
      </p:sp>
      <p:sp>
        <p:nvSpPr>
          <p:cNvPr id="3" name="Classification">
            <a:extLst>
              <a:ext uri="{FF2B5EF4-FFF2-40B4-BE49-F238E27FC236}">
                <a16:creationId xmlns:a16="http://schemas.microsoft.com/office/drawing/2014/main" id="{5588E510-0F0D-A23C-EE3A-1E228E499C75}"/>
              </a:ext>
              <a:ext uri="{C183D7F6-B498-43B3-948B-1728B52AA6E4}">
                <adec:decorative xmlns:adec="http://schemas.microsoft.com/office/drawing/2017/decorative" val="1"/>
              </a:ext>
            </a:extLst>
          </p:cNvPr>
          <p:cNvSpPr txBox="1">
            <a:spLocks/>
          </p:cNvSpPr>
          <p:nvPr userDrawn="1"/>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pic>
        <p:nvPicPr>
          <p:cNvPr id="9" name="Ipsos Logo">
            <a:extLst>
              <a:ext uri="{FF2B5EF4-FFF2-40B4-BE49-F238E27FC236}">
                <a16:creationId xmlns:a16="http://schemas.microsoft.com/office/drawing/2014/main" id="{E803B6AF-24EF-018B-AE83-F9D716A42D9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33260613"/>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column layou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p:txBody>
          <a:bodyPr/>
          <a:lstStyle>
            <a:lvl1pPr>
              <a:defRPr/>
            </a:lvl1pPr>
          </a:lstStyle>
          <a:p>
            <a:r>
              <a:rPr lang="en-US" dirty="0"/>
              <a:t>Four column layout</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11299088" cy="3861312"/>
          </a:xfrm>
          <a:prstGeom prst="rect">
            <a:avLst/>
          </a:prstGeom>
        </p:spPr>
        <p:txBody>
          <a:bodyPr numCol="4" spcCol="288000">
            <a:noAutofit/>
          </a:bodyPr>
          <a:lstStyle>
            <a:lvl1pPr>
              <a:spcBef>
                <a:spcPts val="400"/>
              </a:spcBef>
              <a:defRPr sz="1200">
                <a:solidFill>
                  <a:schemeClr val="tx1"/>
                </a:solidFill>
              </a:defRPr>
            </a:lvl1pPr>
            <a:lvl2pPr marL="180975" indent="-180975">
              <a:spcBef>
                <a:spcPts val="400"/>
              </a:spcBef>
              <a:buSzPct val="100000"/>
              <a:buFont typeface="Arial" panose="020B0604020202020204" pitchFamily="34" charset="0"/>
              <a:buChar char="•"/>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1963124711"/>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cSld name="Cover1">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1999" y="1350000"/>
            <a:ext cx="5825926" cy="715669"/>
          </a:xfrm>
        </p:spPr>
        <p:txBody>
          <a:bodyPr/>
          <a:lstStyle>
            <a:lvl1pPr>
              <a:defRPr sz="4800" cap="all" baseline="0">
                <a:solidFill>
                  <a:schemeClr val="bg1"/>
                </a:solidFill>
                <a:latin typeface="+mj-lt"/>
              </a:defRPr>
            </a:lvl1pPr>
          </a:lstStyle>
          <a:p>
            <a:r>
              <a:rPr lang="en-US" dirty="0"/>
              <a:t>CLICK TO EDIT MASTER TITLE STYLE</a:t>
            </a:r>
            <a:endParaRPr lang="en-GB" dirty="0"/>
          </a:p>
        </p:txBody>
      </p:sp>
      <p:sp>
        <p:nvSpPr>
          <p:cNvPr id="5" name="Subtitle">
            <a:extLst>
              <a:ext uri="{FF2B5EF4-FFF2-40B4-BE49-F238E27FC236}">
                <a16:creationId xmlns:a16="http://schemas.microsoft.com/office/drawing/2014/main" id="{6C551072-26BC-6754-FFC3-623433564F20}"/>
              </a:ext>
            </a:extLst>
          </p:cNvPr>
          <p:cNvSpPr>
            <a:spLocks noGrp="1"/>
          </p:cNvSpPr>
          <p:nvPr>
            <p:ph type="body" sz="quarter" idx="12" hasCustomPrompt="1"/>
          </p:nvPr>
        </p:nvSpPr>
        <p:spPr>
          <a:xfrm>
            <a:off x="431800" y="3494989"/>
            <a:ext cx="3851275"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7" name="Picture Placeholder">
            <a:extLst>
              <a:ext uri="{FF2B5EF4-FFF2-40B4-BE49-F238E27FC236}">
                <a16:creationId xmlns:a16="http://schemas.microsoft.com/office/drawing/2014/main" id="{67F8163F-D370-5C4C-500A-7D576C590BB1}"/>
              </a:ext>
              <a:ext uri="{C183D7F6-B498-43B3-948B-1728B52AA6E4}">
                <adec:decorative xmlns:adec="http://schemas.microsoft.com/office/drawing/2017/decorative" val="1"/>
              </a:ext>
            </a:extLst>
          </p:cNvPr>
          <p:cNvSpPr>
            <a:spLocks noGrp="1"/>
          </p:cNvSpPr>
          <p:nvPr>
            <p:ph type="pic" sz="quarter" idx="11"/>
          </p:nvPr>
        </p:nvSpPr>
        <p:spPr>
          <a:xfrm>
            <a:off x="1905000" y="0"/>
            <a:ext cx="10300263" cy="6870700"/>
          </a:xfrm>
          <a:custGeom>
            <a:avLst/>
            <a:gdLst>
              <a:gd name="connsiteX0" fmla="*/ 6858000 w 10287001"/>
              <a:gd name="connsiteY0" fmla="*/ 0 h 6858000"/>
              <a:gd name="connsiteX1" fmla="*/ 10287001 w 10287001"/>
              <a:gd name="connsiteY1" fmla="*/ 0 h 6858000"/>
              <a:gd name="connsiteX2" fmla="*/ 10287001 w 10287001"/>
              <a:gd name="connsiteY2" fmla="*/ 3467099 h 6858000"/>
              <a:gd name="connsiteX3" fmla="*/ 6896100 w 10287001"/>
              <a:gd name="connsiteY3" fmla="*/ 6858000 h 6858000"/>
              <a:gd name="connsiteX4" fmla="*/ 0 w 10287001"/>
              <a:gd name="connsiteY4" fmla="*/ 6858000 h 6858000"/>
              <a:gd name="connsiteX0" fmla="*/ 6858000 w 10287001"/>
              <a:gd name="connsiteY0" fmla="*/ 0 h 6858000"/>
              <a:gd name="connsiteX1" fmla="*/ 10287001 w 10287001"/>
              <a:gd name="connsiteY1" fmla="*/ 0 h 6858000"/>
              <a:gd name="connsiteX2" fmla="*/ 10287001 w 10287001"/>
              <a:gd name="connsiteY2" fmla="*/ 3467099 h 6858000"/>
              <a:gd name="connsiteX3" fmla="*/ 8636000 w 10287001"/>
              <a:gd name="connsiteY3" fmla="*/ 5080000 h 6858000"/>
              <a:gd name="connsiteX4" fmla="*/ 6896100 w 10287001"/>
              <a:gd name="connsiteY4" fmla="*/ 6858000 h 6858000"/>
              <a:gd name="connsiteX5" fmla="*/ 0 w 10287001"/>
              <a:gd name="connsiteY5" fmla="*/ 6858000 h 6858000"/>
              <a:gd name="connsiteX6" fmla="*/ 6858000 w 10287001"/>
              <a:gd name="connsiteY6" fmla="*/ 0 h 6858000"/>
              <a:gd name="connsiteX0" fmla="*/ 6858000 w 10287001"/>
              <a:gd name="connsiteY0" fmla="*/ 0 h 6870700"/>
              <a:gd name="connsiteX1" fmla="*/ 10287001 w 10287001"/>
              <a:gd name="connsiteY1" fmla="*/ 0 h 6870700"/>
              <a:gd name="connsiteX2" fmla="*/ 10287001 w 10287001"/>
              <a:gd name="connsiteY2" fmla="*/ 3467099 h 6870700"/>
              <a:gd name="connsiteX3" fmla="*/ 10274300 w 10287001"/>
              <a:gd name="connsiteY3" fmla="*/ 6870700 h 6870700"/>
              <a:gd name="connsiteX4" fmla="*/ 6896100 w 10287001"/>
              <a:gd name="connsiteY4" fmla="*/ 6858000 h 6870700"/>
              <a:gd name="connsiteX5" fmla="*/ 0 w 10287001"/>
              <a:gd name="connsiteY5" fmla="*/ 6858000 h 6870700"/>
              <a:gd name="connsiteX6" fmla="*/ 6858000 w 10287001"/>
              <a:gd name="connsiteY6" fmla="*/ 0 h 6870700"/>
              <a:gd name="connsiteX0" fmla="*/ 6858000 w 10300263"/>
              <a:gd name="connsiteY0" fmla="*/ 0 h 6870700"/>
              <a:gd name="connsiteX1" fmla="*/ 10287001 w 10300263"/>
              <a:gd name="connsiteY1" fmla="*/ 0 h 6870700"/>
              <a:gd name="connsiteX2" fmla="*/ 10287001 w 10300263"/>
              <a:gd name="connsiteY2" fmla="*/ 3467099 h 6870700"/>
              <a:gd name="connsiteX3" fmla="*/ 10299700 w 10300263"/>
              <a:gd name="connsiteY3" fmla="*/ 6870700 h 6870700"/>
              <a:gd name="connsiteX4" fmla="*/ 6896100 w 10300263"/>
              <a:gd name="connsiteY4" fmla="*/ 6858000 h 6870700"/>
              <a:gd name="connsiteX5" fmla="*/ 0 w 10300263"/>
              <a:gd name="connsiteY5" fmla="*/ 6858000 h 6870700"/>
              <a:gd name="connsiteX6" fmla="*/ 6858000 w 10300263"/>
              <a:gd name="connsiteY6" fmla="*/ 0 h 687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00263" h="6870700">
                <a:moveTo>
                  <a:pt x="6858000" y="0"/>
                </a:moveTo>
                <a:lnTo>
                  <a:pt x="10287001" y="0"/>
                </a:lnTo>
                <a:lnTo>
                  <a:pt x="10287001" y="3467099"/>
                </a:lnTo>
                <a:cubicBezTo>
                  <a:pt x="10282767" y="4601633"/>
                  <a:pt x="10303934" y="5736166"/>
                  <a:pt x="10299700" y="6870700"/>
                </a:cubicBezTo>
                <a:lnTo>
                  <a:pt x="6896100" y="6858000"/>
                </a:lnTo>
                <a:lnTo>
                  <a:pt x="0" y="6858000"/>
                </a:lnTo>
                <a:lnTo>
                  <a:pt x="6858000" y="0"/>
                </a:lnTo>
                <a:close/>
              </a:path>
            </a:pathLst>
          </a:custGeom>
          <a:pattFill prst="dkUpDiag">
            <a:fgClr>
              <a:schemeClr val="bg1">
                <a:lumMod val="85000"/>
              </a:schemeClr>
            </a:fgClr>
            <a:bgClr>
              <a:schemeClr val="bg1"/>
            </a:bgClr>
          </a:pattFill>
        </p:spPr>
        <p:txBody>
          <a:bodyPr vert="horz" wrap="square" lIns="0" tIns="0" rIns="0" bIns="0" rtlCol="0">
            <a:noAutofit/>
          </a:bodyPr>
          <a:lstStyle>
            <a:lvl1pPr>
              <a:defRPr lang="en-GB"/>
            </a:lvl1pPr>
          </a:lstStyle>
          <a:p>
            <a:pPr lvl="0"/>
            <a:r>
              <a:rPr lang="it-IT"/>
              <a:t>Fare clic sull'icona per inserire un'immagine</a:t>
            </a:r>
            <a:endParaRPr lang="en-GB" dirty="0"/>
          </a:p>
        </p:txBody>
      </p:sp>
      <p:sp>
        <p:nvSpPr>
          <p:cNvPr id="3" name="Classification">
            <a:extLst>
              <a:ext uri="{FF2B5EF4-FFF2-40B4-BE49-F238E27FC236}">
                <a16:creationId xmlns:a16="http://schemas.microsoft.com/office/drawing/2014/main" id="{6A957CF6-0DF2-748E-CBF0-17B6B8878BA1}"/>
              </a:ext>
              <a:ext uri="{C183D7F6-B498-43B3-948B-1728B52AA6E4}">
                <adec:decorative xmlns:adec="http://schemas.microsoft.com/office/drawing/2017/decorative" val="1"/>
              </a:ext>
            </a:extLst>
          </p:cNvPr>
          <p:cNvSpPr txBox="1">
            <a:spLocks/>
          </p:cNvSpPr>
          <p:nvPr/>
        </p:nvSpPr>
        <p:spPr>
          <a:xfrm>
            <a:off x="440938" y="6251108"/>
            <a:ext cx="154026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Tree>
    <p:extLst>
      <p:ext uri="{BB962C8B-B14F-4D97-AF65-F5344CB8AC3E}">
        <p14:creationId xmlns:p14="http://schemas.microsoft.com/office/powerpoint/2010/main" val="3490519607"/>
      </p:ext>
    </p:extLst>
  </p:cSld>
  <p:clrMapOvr>
    <a:masterClrMapping/>
  </p:clrMapOvr>
  <p:hf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p:cSld name="Cover 1 (White)">
    <p:bg>
      <p:bgPr>
        <a:solidFill>
          <a:schemeClr val="bg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1999" y="1350000"/>
            <a:ext cx="5825925" cy="715669"/>
          </a:xfrm>
        </p:spPr>
        <p:txBody>
          <a:bodyPr/>
          <a:lstStyle>
            <a:lvl1pPr>
              <a:defRPr sz="4800" cap="all" baseline="0">
                <a:solidFill>
                  <a:schemeClr val="tx1"/>
                </a:solidFill>
                <a:latin typeface="+mj-lt"/>
              </a:defRPr>
            </a:lvl1pPr>
          </a:lstStyle>
          <a:p>
            <a:r>
              <a:rPr lang="en-US" dirty="0"/>
              <a:t>CLICK TO EDIT MASTER TITLE STYLE</a:t>
            </a:r>
            <a:endParaRPr lang="en-GB" dirty="0"/>
          </a:p>
        </p:txBody>
      </p:sp>
      <p:sp>
        <p:nvSpPr>
          <p:cNvPr id="5" name="Subtitle">
            <a:extLst>
              <a:ext uri="{FF2B5EF4-FFF2-40B4-BE49-F238E27FC236}">
                <a16:creationId xmlns:a16="http://schemas.microsoft.com/office/drawing/2014/main" id="{8CDCDA0A-C736-B40F-7E80-2D0FC7024AC3}"/>
              </a:ext>
            </a:extLst>
          </p:cNvPr>
          <p:cNvSpPr>
            <a:spLocks noGrp="1"/>
          </p:cNvSpPr>
          <p:nvPr>
            <p:ph type="body" sz="quarter" idx="12" hasCustomPrompt="1"/>
          </p:nvPr>
        </p:nvSpPr>
        <p:spPr>
          <a:xfrm>
            <a:off x="431799" y="3494989"/>
            <a:ext cx="3851275" cy="1274763"/>
          </a:xfrm>
          <a:prstGeom prst="rect">
            <a:avLst/>
          </a:prstGeom>
        </p:spPr>
        <p:txBody>
          <a:bodyPr/>
          <a:lstStyle>
            <a:lvl1pPr>
              <a:defRPr sz="2000">
                <a:solidFill>
                  <a:schemeClr val="tx1"/>
                </a:solidFill>
              </a:defRPr>
            </a:lvl1pPr>
            <a:lvl2pPr marL="0" indent="0">
              <a:buNone/>
              <a:defRPr/>
            </a:lvl2pPr>
          </a:lstStyle>
          <a:p>
            <a:pPr lvl="0"/>
            <a:r>
              <a:rPr lang="en-US" dirty="0"/>
              <a:t>Optional additional information</a:t>
            </a:r>
          </a:p>
        </p:txBody>
      </p:sp>
      <p:sp>
        <p:nvSpPr>
          <p:cNvPr id="7" name="Picture Placeholder">
            <a:extLst>
              <a:ext uri="{FF2B5EF4-FFF2-40B4-BE49-F238E27FC236}">
                <a16:creationId xmlns:a16="http://schemas.microsoft.com/office/drawing/2014/main" id="{67F8163F-D370-5C4C-500A-7D576C590BB1}"/>
              </a:ext>
              <a:ext uri="{C183D7F6-B498-43B3-948B-1728B52AA6E4}">
                <adec:decorative xmlns:adec="http://schemas.microsoft.com/office/drawing/2017/decorative" val="1"/>
              </a:ext>
            </a:extLst>
          </p:cNvPr>
          <p:cNvSpPr>
            <a:spLocks noGrp="1"/>
          </p:cNvSpPr>
          <p:nvPr>
            <p:ph type="pic" sz="quarter" idx="11"/>
          </p:nvPr>
        </p:nvSpPr>
        <p:spPr>
          <a:xfrm>
            <a:off x="1905000" y="0"/>
            <a:ext cx="10300263" cy="6870700"/>
          </a:xfrm>
          <a:custGeom>
            <a:avLst/>
            <a:gdLst>
              <a:gd name="connsiteX0" fmla="*/ 6858000 w 10287001"/>
              <a:gd name="connsiteY0" fmla="*/ 0 h 6858000"/>
              <a:gd name="connsiteX1" fmla="*/ 10287001 w 10287001"/>
              <a:gd name="connsiteY1" fmla="*/ 0 h 6858000"/>
              <a:gd name="connsiteX2" fmla="*/ 10287001 w 10287001"/>
              <a:gd name="connsiteY2" fmla="*/ 3467099 h 6858000"/>
              <a:gd name="connsiteX3" fmla="*/ 6896100 w 10287001"/>
              <a:gd name="connsiteY3" fmla="*/ 6858000 h 6858000"/>
              <a:gd name="connsiteX4" fmla="*/ 0 w 10287001"/>
              <a:gd name="connsiteY4" fmla="*/ 6858000 h 6858000"/>
              <a:gd name="connsiteX0" fmla="*/ 6858000 w 10287001"/>
              <a:gd name="connsiteY0" fmla="*/ 0 h 6858000"/>
              <a:gd name="connsiteX1" fmla="*/ 10287001 w 10287001"/>
              <a:gd name="connsiteY1" fmla="*/ 0 h 6858000"/>
              <a:gd name="connsiteX2" fmla="*/ 10287001 w 10287001"/>
              <a:gd name="connsiteY2" fmla="*/ 3467099 h 6858000"/>
              <a:gd name="connsiteX3" fmla="*/ 8636000 w 10287001"/>
              <a:gd name="connsiteY3" fmla="*/ 5080000 h 6858000"/>
              <a:gd name="connsiteX4" fmla="*/ 6896100 w 10287001"/>
              <a:gd name="connsiteY4" fmla="*/ 6858000 h 6858000"/>
              <a:gd name="connsiteX5" fmla="*/ 0 w 10287001"/>
              <a:gd name="connsiteY5" fmla="*/ 6858000 h 6858000"/>
              <a:gd name="connsiteX6" fmla="*/ 6858000 w 10287001"/>
              <a:gd name="connsiteY6" fmla="*/ 0 h 6858000"/>
              <a:gd name="connsiteX0" fmla="*/ 6858000 w 10287001"/>
              <a:gd name="connsiteY0" fmla="*/ 0 h 6870700"/>
              <a:gd name="connsiteX1" fmla="*/ 10287001 w 10287001"/>
              <a:gd name="connsiteY1" fmla="*/ 0 h 6870700"/>
              <a:gd name="connsiteX2" fmla="*/ 10287001 w 10287001"/>
              <a:gd name="connsiteY2" fmla="*/ 3467099 h 6870700"/>
              <a:gd name="connsiteX3" fmla="*/ 10274300 w 10287001"/>
              <a:gd name="connsiteY3" fmla="*/ 6870700 h 6870700"/>
              <a:gd name="connsiteX4" fmla="*/ 6896100 w 10287001"/>
              <a:gd name="connsiteY4" fmla="*/ 6858000 h 6870700"/>
              <a:gd name="connsiteX5" fmla="*/ 0 w 10287001"/>
              <a:gd name="connsiteY5" fmla="*/ 6858000 h 6870700"/>
              <a:gd name="connsiteX6" fmla="*/ 6858000 w 10287001"/>
              <a:gd name="connsiteY6" fmla="*/ 0 h 6870700"/>
              <a:gd name="connsiteX0" fmla="*/ 6858000 w 10300263"/>
              <a:gd name="connsiteY0" fmla="*/ 0 h 6870700"/>
              <a:gd name="connsiteX1" fmla="*/ 10287001 w 10300263"/>
              <a:gd name="connsiteY1" fmla="*/ 0 h 6870700"/>
              <a:gd name="connsiteX2" fmla="*/ 10287001 w 10300263"/>
              <a:gd name="connsiteY2" fmla="*/ 3467099 h 6870700"/>
              <a:gd name="connsiteX3" fmla="*/ 10299700 w 10300263"/>
              <a:gd name="connsiteY3" fmla="*/ 6870700 h 6870700"/>
              <a:gd name="connsiteX4" fmla="*/ 6896100 w 10300263"/>
              <a:gd name="connsiteY4" fmla="*/ 6858000 h 6870700"/>
              <a:gd name="connsiteX5" fmla="*/ 0 w 10300263"/>
              <a:gd name="connsiteY5" fmla="*/ 6858000 h 6870700"/>
              <a:gd name="connsiteX6" fmla="*/ 6858000 w 10300263"/>
              <a:gd name="connsiteY6" fmla="*/ 0 h 687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00263" h="6870700">
                <a:moveTo>
                  <a:pt x="6858000" y="0"/>
                </a:moveTo>
                <a:lnTo>
                  <a:pt x="10287001" y="0"/>
                </a:lnTo>
                <a:lnTo>
                  <a:pt x="10287001" y="3467099"/>
                </a:lnTo>
                <a:cubicBezTo>
                  <a:pt x="10282767" y="4601633"/>
                  <a:pt x="10303934" y="5736166"/>
                  <a:pt x="10299700" y="6870700"/>
                </a:cubicBezTo>
                <a:lnTo>
                  <a:pt x="6896100" y="6858000"/>
                </a:lnTo>
                <a:lnTo>
                  <a:pt x="0" y="6858000"/>
                </a:lnTo>
                <a:lnTo>
                  <a:pt x="6858000" y="0"/>
                </a:lnTo>
                <a:close/>
              </a:path>
            </a:pathLst>
          </a:custGeom>
          <a:pattFill prst="dkUpDiag">
            <a:fgClr>
              <a:schemeClr val="bg1">
                <a:lumMod val="85000"/>
              </a:schemeClr>
            </a:fgClr>
            <a:bgClr>
              <a:schemeClr val="bg1"/>
            </a:bgClr>
          </a:pattFill>
        </p:spPr>
        <p:txBody>
          <a:bodyPr vert="horz" wrap="square" lIns="0" tIns="0" rIns="0" bIns="0" rtlCol="0">
            <a:noAutofit/>
          </a:bodyPr>
          <a:lstStyle>
            <a:lvl1pPr>
              <a:defRPr lang="en-GB"/>
            </a:lvl1pPr>
          </a:lstStyle>
          <a:p>
            <a:pPr lvl="0"/>
            <a:r>
              <a:rPr lang="it-IT"/>
              <a:t>Fare clic sull'icona per inserire un'immagine</a:t>
            </a:r>
            <a:endParaRPr lang="en-GB" dirty="0"/>
          </a:p>
        </p:txBody>
      </p:sp>
      <p:sp>
        <p:nvSpPr>
          <p:cNvPr id="3" name="Classification">
            <a:extLst>
              <a:ext uri="{FF2B5EF4-FFF2-40B4-BE49-F238E27FC236}">
                <a16:creationId xmlns:a16="http://schemas.microsoft.com/office/drawing/2014/main" id="{268034F8-D9C2-8C58-D3F0-75FD7B94D914}"/>
              </a:ext>
              <a:ext uri="{C183D7F6-B498-43B3-948B-1728B52AA6E4}">
                <adec:decorative xmlns:adec="http://schemas.microsoft.com/office/drawing/2017/decorative" val="1"/>
              </a:ext>
            </a:extLst>
          </p:cNvPr>
          <p:cNvSpPr txBox="1">
            <a:spLocks/>
          </p:cNvSpPr>
          <p:nvPr/>
        </p:nvSpPr>
        <p:spPr>
          <a:xfrm>
            <a:off x="440938" y="6251108"/>
            <a:ext cx="154026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tx1"/>
                </a:solidFill>
                <a:effectLst/>
              </a:rPr>
              <a:t>© Ipsos | Doc Name | Month Year | Version # | Public | Internal/Client Use Only | Strictly Confidential</a:t>
            </a:r>
          </a:p>
        </p:txBody>
      </p:sp>
    </p:spTree>
    <p:extLst>
      <p:ext uri="{BB962C8B-B14F-4D97-AF65-F5344CB8AC3E}">
        <p14:creationId xmlns:p14="http://schemas.microsoft.com/office/powerpoint/2010/main" val="2972056271"/>
      </p:ext>
    </p:extLst>
  </p:cSld>
  <p:clrMapOvr>
    <a:masterClrMapping/>
  </p:clrMapOvr>
  <p:hf hdr="0" ftr="0" dt="0"/>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cSld name="Cover2">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2000" y="1350000"/>
            <a:ext cx="6797676" cy="715669"/>
          </a:xfrm>
        </p:spPr>
        <p:txBody>
          <a:bodyPr vert="horz" wrap="square" lIns="0" tIns="0" rIns="0" bIns="0" rtlCol="0" anchor="t">
            <a:noAutofit/>
          </a:bodyPr>
          <a:lstStyle>
            <a:lvl1pPr>
              <a:defRPr lang="en-GB" sz="4800" b="0" cap="all" baseline="0" dirty="0">
                <a:solidFill>
                  <a:schemeClr val="bg1"/>
                </a:solidFill>
                <a:latin typeface="+mj-lt"/>
              </a:defRPr>
            </a:lvl1pPr>
          </a:lstStyle>
          <a:p>
            <a:pPr lvl="0"/>
            <a:r>
              <a:rPr lang="en-US" dirty="0"/>
              <a:t>CLICK TO EDIT MASTER TITLE STYLE</a:t>
            </a:r>
            <a:endParaRPr lang="en-GB" dirty="0"/>
          </a:p>
        </p:txBody>
      </p:sp>
      <p:sp>
        <p:nvSpPr>
          <p:cNvPr id="4" name="Subtitle">
            <a:extLst>
              <a:ext uri="{FF2B5EF4-FFF2-40B4-BE49-F238E27FC236}">
                <a16:creationId xmlns:a16="http://schemas.microsoft.com/office/drawing/2014/main" id="{3C4CEC0F-4F4E-C628-E777-B49D1A8239A9}"/>
              </a:ext>
            </a:extLst>
          </p:cNvPr>
          <p:cNvSpPr>
            <a:spLocks noGrp="1"/>
          </p:cNvSpPr>
          <p:nvPr>
            <p:ph type="body" sz="quarter" idx="11" hasCustomPrompt="1"/>
          </p:nvPr>
        </p:nvSpPr>
        <p:spPr>
          <a:xfrm>
            <a:off x="431800" y="3494989"/>
            <a:ext cx="6096000"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5" name="Parallelogram">
            <a:extLst>
              <a:ext uri="{FF2B5EF4-FFF2-40B4-BE49-F238E27FC236}">
                <a16:creationId xmlns:a16="http://schemas.microsoft.com/office/drawing/2014/main" id="{FC6D638B-3FB9-6E86-FCF3-E91BAFA35721}"/>
              </a:ext>
              <a:ext uri="{C183D7F6-B498-43B3-948B-1728B52AA6E4}">
                <adec:decorative xmlns:adec="http://schemas.microsoft.com/office/drawing/2017/decorative" val="1"/>
              </a:ext>
            </a:extLst>
          </p:cNvPr>
          <p:cNvSpPr/>
          <p:nvPr userDrawn="1"/>
        </p:nvSpPr>
        <p:spPr>
          <a:xfrm rot="8100000">
            <a:off x="4274993" y="2748846"/>
            <a:ext cx="10227496" cy="3345332"/>
          </a:xfrm>
          <a:custGeom>
            <a:avLst/>
            <a:gdLst>
              <a:gd name="connsiteX0" fmla="*/ 0 w 10227496"/>
              <a:gd name="connsiteY0" fmla="*/ 2822007 h 3345332"/>
              <a:gd name="connsiteX1" fmla="*/ 2822008 w 10227496"/>
              <a:gd name="connsiteY1" fmla="*/ 0 h 3345332"/>
              <a:gd name="connsiteX2" fmla="*/ 6882164 w 10227496"/>
              <a:gd name="connsiteY2" fmla="*/ 0 h 3345332"/>
              <a:gd name="connsiteX3" fmla="*/ 10227496 w 10227496"/>
              <a:gd name="connsiteY3" fmla="*/ 3345332 h 3345332"/>
              <a:gd name="connsiteX4" fmla="*/ 523325 w 10227496"/>
              <a:gd name="connsiteY4" fmla="*/ 3345332 h 3345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7496" h="3345332">
                <a:moveTo>
                  <a:pt x="0" y="2822007"/>
                </a:moveTo>
                <a:lnTo>
                  <a:pt x="2822008" y="0"/>
                </a:lnTo>
                <a:lnTo>
                  <a:pt x="6882164" y="0"/>
                </a:lnTo>
                <a:lnTo>
                  <a:pt x="10227496" y="3345332"/>
                </a:lnTo>
                <a:lnTo>
                  <a:pt x="523325" y="3345332"/>
                </a:lnTo>
                <a:close/>
              </a:path>
            </a:pathLst>
          </a:custGeom>
          <a:solidFill>
            <a:srgbClr val="0000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10000"/>
              </a:lnSpc>
            </a:pPr>
            <a:endParaRPr lang="en-GB" sz="1400" dirty="0" err="1">
              <a:solidFill>
                <a:schemeClr val="tx1"/>
              </a:solidFill>
            </a:endParaRPr>
          </a:p>
        </p:txBody>
      </p:sp>
      <p:sp>
        <p:nvSpPr>
          <p:cNvPr id="3" name="Classification">
            <a:extLst>
              <a:ext uri="{FF2B5EF4-FFF2-40B4-BE49-F238E27FC236}">
                <a16:creationId xmlns:a16="http://schemas.microsoft.com/office/drawing/2014/main" id="{6B269EC5-8F47-12C3-1099-D5DEFDEAED46}"/>
              </a:ext>
              <a:ext uri="{C183D7F6-B498-43B3-948B-1728B52AA6E4}">
                <adec:decorative xmlns:adec="http://schemas.microsoft.com/office/drawing/2017/decorative" val="1"/>
              </a:ext>
            </a:extLst>
          </p:cNvPr>
          <p:cNvSpPr txBox="1">
            <a:spLocks/>
          </p:cNvSpPr>
          <p:nvPr/>
        </p:nvSpPr>
        <p:spPr>
          <a:xfrm>
            <a:off x="440938" y="6497329"/>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pic>
        <p:nvPicPr>
          <p:cNvPr id="7" name="Ipsos Logo">
            <a:extLst>
              <a:ext uri="{FF2B5EF4-FFF2-40B4-BE49-F238E27FC236}">
                <a16:creationId xmlns:a16="http://schemas.microsoft.com/office/drawing/2014/main" id="{7A2B175B-B946-04A7-B88B-99D866297583}"/>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238924874"/>
      </p:ext>
    </p:extLst>
  </p:cSld>
  <p:clrMapOvr>
    <a:masterClrMapping/>
  </p:clrMapOvr>
  <p:hf hdr="0" ftr="0" dt="0"/>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Divider 1">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28623" y="1350000"/>
            <a:ext cx="5536747" cy="715669"/>
          </a:xfrm>
        </p:spPr>
        <p:txBody>
          <a:bodyPr/>
          <a:lstStyle>
            <a:lvl1pPr>
              <a:defRPr sz="4800">
                <a:solidFill>
                  <a:schemeClr val="bg1"/>
                </a:solidFill>
                <a:latin typeface="+mj-lt"/>
              </a:defRPr>
            </a:lvl1pPr>
          </a:lstStyle>
          <a:p>
            <a:r>
              <a:rPr lang="en-US" dirty="0"/>
              <a:t>CLICK TO EDIT MASTER TITLE STYLE</a:t>
            </a:r>
            <a:endParaRPr lang="en-GB" dirty="0"/>
          </a:p>
        </p:txBody>
      </p:sp>
      <p:sp>
        <p:nvSpPr>
          <p:cNvPr id="6" name="Subtitle">
            <a:extLst>
              <a:ext uri="{FF2B5EF4-FFF2-40B4-BE49-F238E27FC236}">
                <a16:creationId xmlns:a16="http://schemas.microsoft.com/office/drawing/2014/main" id="{A1A0E186-5FCC-AF1B-9AB2-F4AB588ABD30}"/>
              </a:ext>
            </a:extLst>
          </p:cNvPr>
          <p:cNvSpPr>
            <a:spLocks noGrp="1"/>
          </p:cNvSpPr>
          <p:nvPr>
            <p:ph type="body" sz="quarter" idx="12" hasCustomPrompt="1"/>
          </p:nvPr>
        </p:nvSpPr>
        <p:spPr>
          <a:xfrm>
            <a:off x="431800" y="3494989"/>
            <a:ext cx="3551238"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9" name="Picture Placeholder">
            <a:extLst>
              <a:ext uri="{FF2B5EF4-FFF2-40B4-BE49-F238E27FC236}">
                <a16:creationId xmlns:a16="http://schemas.microsoft.com/office/drawing/2014/main" id="{8ED5220B-285D-EC14-D33F-B34A17FD9E27}"/>
              </a:ext>
              <a:ext uri="{C183D7F6-B498-43B3-948B-1728B52AA6E4}">
                <adec:decorative xmlns:adec="http://schemas.microsoft.com/office/drawing/2017/decorative" val="1"/>
              </a:ext>
            </a:extLst>
          </p:cNvPr>
          <p:cNvSpPr>
            <a:spLocks noGrp="1"/>
          </p:cNvSpPr>
          <p:nvPr>
            <p:ph type="pic" sz="quarter" idx="11"/>
          </p:nvPr>
        </p:nvSpPr>
        <p:spPr>
          <a:xfrm>
            <a:off x="1918724" y="0"/>
            <a:ext cx="10273277" cy="6858000"/>
          </a:xfrm>
          <a:custGeom>
            <a:avLst/>
            <a:gdLst>
              <a:gd name="connsiteX0" fmla="*/ 6858000 w 10273277"/>
              <a:gd name="connsiteY0" fmla="*/ 0 h 6858000"/>
              <a:gd name="connsiteX1" fmla="*/ 10273277 w 10273277"/>
              <a:gd name="connsiteY1" fmla="*/ 0 h 6858000"/>
              <a:gd name="connsiteX2" fmla="*/ 10273277 w 10273277"/>
              <a:gd name="connsiteY2" fmla="*/ 6858000 h 6858000"/>
              <a:gd name="connsiteX3" fmla="*/ 10273276 w 10273277"/>
              <a:gd name="connsiteY3" fmla="*/ 6858000 h 6858000"/>
              <a:gd name="connsiteX4" fmla="*/ 10273276 w 10273277"/>
              <a:gd name="connsiteY4" fmla="*/ 3947601 h 6858000"/>
              <a:gd name="connsiteX5" fmla="*/ 7362877 w 10273277"/>
              <a:gd name="connsiteY5" fmla="*/ 6858000 h 6858000"/>
              <a:gd name="connsiteX6" fmla="*/ 0 w 102732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73277" h="6858000">
                <a:moveTo>
                  <a:pt x="6858000" y="0"/>
                </a:moveTo>
                <a:lnTo>
                  <a:pt x="10273277" y="0"/>
                </a:lnTo>
                <a:lnTo>
                  <a:pt x="10273277" y="6858000"/>
                </a:lnTo>
                <a:lnTo>
                  <a:pt x="10273276" y="6858000"/>
                </a:lnTo>
                <a:lnTo>
                  <a:pt x="10273276" y="3947601"/>
                </a:lnTo>
                <a:lnTo>
                  <a:pt x="7362877" y="6858000"/>
                </a:lnTo>
                <a:lnTo>
                  <a:pt x="0" y="6858000"/>
                </a:lnTo>
                <a:close/>
              </a:path>
            </a:pathLst>
          </a:custGeom>
          <a:pattFill prst="dkVert">
            <a:fgClr>
              <a:schemeClr val="bg1">
                <a:lumMod val="85000"/>
              </a:schemeClr>
            </a:fgClr>
            <a:bgClr>
              <a:schemeClr val="bg1"/>
            </a:bgClr>
          </a:pattFill>
        </p:spPr>
        <p:txBody>
          <a:bodyPr vert="horz" wrap="square" lIns="0" tIns="0" rIns="0" bIns="0" rtlCol="0">
            <a:noAutofit/>
          </a:bodyPr>
          <a:lstStyle>
            <a:lvl1pPr>
              <a:defRPr lang="en-GB"/>
            </a:lvl1pPr>
          </a:lstStyle>
          <a:p>
            <a:pPr lvl="0"/>
            <a:r>
              <a:rPr lang="it-IT"/>
              <a:t>Fare clic sull'icona per inserire un'immagine</a:t>
            </a:r>
            <a:endParaRPr lang="en-GB"/>
          </a:p>
        </p:txBody>
      </p:sp>
      <p:sp>
        <p:nvSpPr>
          <p:cNvPr id="5" name="Classification">
            <a:extLst>
              <a:ext uri="{FF2B5EF4-FFF2-40B4-BE49-F238E27FC236}">
                <a16:creationId xmlns:a16="http://schemas.microsoft.com/office/drawing/2014/main" id="{A2DBDE31-A0D1-C0E0-CFCE-D83929DAC7B6}"/>
              </a:ext>
              <a:ext uri="{C183D7F6-B498-43B3-948B-1728B52AA6E4}">
                <adec:decorative xmlns:adec="http://schemas.microsoft.com/office/drawing/2017/decorative" val="1"/>
              </a:ext>
            </a:extLst>
          </p:cNvPr>
          <p:cNvSpPr txBox="1">
            <a:spLocks/>
          </p:cNvSpPr>
          <p:nvPr/>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pic>
        <p:nvPicPr>
          <p:cNvPr id="3" name="Ipsos Logo">
            <a:extLst>
              <a:ext uri="{FF2B5EF4-FFF2-40B4-BE49-F238E27FC236}">
                <a16:creationId xmlns:a16="http://schemas.microsoft.com/office/drawing/2014/main" id="{C738F64B-9716-3D49-6390-B27B601A90A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3736206582"/>
      </p:ext>
    </p:extLst>
  </p:cSld>
  <p:clrMapOvr>
    <a:masterClrMapping/>
  </p:clrMapOvr>
  <p:hf hdr="0" ftr="0" dt="0"/>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Divider 3">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024DFEA-2014-1751-E480-8A66CDCDA552}"/>
              </a:ext>
            </a:extLst>
          </p:cNvPr>
          <p:cNvSpPr>
            <a:spLocks noGrp="1"/>
          </p:cNvSpPr>
          <p:nvPr>
            <p:ph type="title"/>
          </p:nvPr>
        </p:nvSpPr>
        <p:spPr>
          <a:xfrm>
            <a:off x="432000" y="1350000"/>
            <a:ext cx="6095800" cy="1610016"/>
          </a:xfrm>
        </p:spPr>
        <p:txBody>
          <a:bodyPr/>
          <a:lstStyle>
            <a:lvl1pPr>
              <a:defRPr sz="4800" cap="all" baseline="0">
                <a:solidFill>
                  <a:schemeClr val="bg1"/>
                </a:solidFill>
                <a:latin typeface="+mj-lt"/>
              </a:defRPr>
            </a:lvl1pPr>
          </a:lstStyle>
          <a:p>
            <a:r>
              <a:rPr lang="it-IT"/>
              <a:t>Fare clic per modificare lo stile del titolo dello schema</a:t>
            </a:r>
            <a:endParaRPr lang="en-GB" dirty="0"/>
          </a:p>
        </p:txBody>
      </p:sp>
      <p:sp>
        <p:nvSpPr>
          <p:cNvPr id="17" name="Subtitle">
            <a:extLst>
              <a:ext uri="{FF2B5EF4-FFF2-40B4-BE49-F238E27FC236}">
                <a16:creationId xmlns:a16="http://schemas.microsoft.com/office/drawing/2014/main" id="{1C3EC48E-82FF-AD78-A375-4569D055911C}"/>
              </a:ext>
            </a:extLst>
          </p:cNvPr>
          <p:cNvSpPr>
            <a:spLocks noGrp="1"/>
          </p:cNvSpPr>
          <p:nvPr>
            <p:ph type="body" sz="quarter" idx="11" hasCustomPrompt="1"/>
          </p:nvPr>
        </p:nvSpPr>
        <p:spPr>
          <a:xfrm>
            <a:off x="431800" y="3494989"/>
            <a:ext cx="6096000"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11" name="Chapter Number">
            <a:extLst>
              <a:ext uri="{FF2B5EF4-FFF2-40B4-BE49-F238E27FC236}">
                <a16:creationId xmlns:a16="http://schemas.microsoft.com/office/drawing/2014/main" id="{7066FE41-55CD-1D44-7ED7-B1E742AF1832}"/>
              </a:ext>
              <a:ext uri="{C183D7F6-B498-43B3-948B-1728B52AA6E4}">
                <adec:decorative xmlns:adec="http://schemas.microsoft.com/office/drawing/2017/decorative" val="1"/>
              </a:ext>
            </a:extLst>
          </p:cNvPr>
          <p:cNvSpPr>
            <a:spLocks noGrp="1"/>
          </p:cNvSpPr>
          <p:nvPr>
            <p:ph type="body" sz="quarter" idx="10" hasCustomPrompt="1"/>
          </p:nvPr>
        </p:nvSpPr>
        <p:spPr>
          <a:xfrm>
            <a:off x="9148762" y="1032463"/>
            <a:ext cx="2600325" cy="1820863"/>
          </a:xfrm>
          <a:prstGeom prst="rect">
            <a:avLst/>
          </a:prstGeom>
        </p:spPr>
        <p:txBody>
          <a:bodyPr/>
          <a:lstStyle>
            <a:lvl1pPr algn="ctr">
              <a:lnSpc>
                <a:spcPct val="100000"/>
              </a:lnSpc>
              <a:spcBef>
                <a:spcPts val="0"/>
              </a:spcBef>
              <a:spcAft>
                <a:spcPts val="0"/>
              </a:spcAft>
              <a:defRPr sz="11700" b="1">
                <a:solidFill>
                  <a:schemeClr val="bg1"/>
                </a:solidFill>
              </a:defRPr>
            </a:lvl1pPr>
          </a:lstStyle>
          <a:p>
            <a:pPr lvl="0"/>
            <a:r>
              <a:rPr lang="en-US" dirty="0"/>
              <a:t>##</a:t>
            </a:r>
          </a:p>
        </p:txBody>
      </p:sp>
      <p:sp>
        <p:nvSpPr>
          <p:cNvPr id="3" name="Triangle">
            <a:extLst>
              <a:ext uri="{FF2B5EF4-FFF2-40B4-BE49-F238E27FC236}">
                <a16:creationId xmlns:a16="http://schemas.microsoft.com/office/drawing/2014/main" id="{A47BBA45-30B2-1AE1-4D29-166B974CDEE5}"/>
              </a:ext>
              <a:ext uri="{C183D7F6-B498-43B3-948B-1728B52AA6E4}">
                <adec:decorative xmlns:adec="http://schemas.microsoft.com/office/drawing/2017/decorative" val="1"/>
              </a:ext>
            </a:extLst>
          </p:cNvPr>
          <p:cNvSpPr/>
          <p:nvPr/>
        </p:nvSpPr>
        <p:spPr>
          <a:xfrm rot="16200000">
            <a:off x="9281601" y="3947601"/>
            <a:ext cx="2910399" cy="2910399"/>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16" name="Classification">
            <a:extLst>
              <a:ext uri="{FF2B5EF4-FFF2-40B4-BE49-F238E27FC236}">
                <a16:creationId xmlns:a16="http://schemas.microsoft.com/office/drawing/2014/main" id="{FDD80340-4635-16C0-216B-A823C681F101}"/>
              </a:ext>
              <a:ext uri="{C183D7F6-B498-43B3-948B-1728B52AA6E4}">
                <adec:decorative xmlns:adec="http://schemas.microsoft.com/office/drawing/2017/decorative" val="1"/>
              </a:ext>
            </a:extLst>
          </p:cNvPr>
          <p:cNvSpPr txBox="1">
            <a:spLocks/>
          </p:cNvSpPr>
          <p:nvPr userDrawn="1"/>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14" name="Slide Number">
            <a:extLst>
              <a:ext uri="{FF2B5EF4-FFF2-40B4-BE49-F238E27FC236}">
                <a16:creationId xmlns:a16="http://schemas.microsoft.com/office/drawing/2014/main" id="{72396438-1F17-18D4-E6ED-2C81438578DE}"/>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5" name="Ipsos Logo">
            <a:extLst>
              <a:ext uri="{FF2B5EF4-FFF2-40B4-BE49-F238E27FC236}">
                <a16:creationId xmlns:a16="http://schemas.microsoft.com/office/drawing/2014/main" id="{0B670EF9-49DC-A59C-6B97-BFCFA58E2722}"/>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666170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Divider 4">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2000" y="1350000"/>
            <a:ext cx="6797676" cy="715669"/>
          </a:xfrm>
        </p:spPr>
        <p:txBody>
          <a:bodyPr vert="horz" wrap="square" lIns="0" tIns="0" rIns="0" bIns="0" rtlCol="0" anchor="t">
            <a:noAutofit/>
          </a:bodyPr>
          <a:lstStyle>
            <a:lvl1pPr>
              <a:defRPr lang="en-GB" sz="4800" b="0" cap="all" baseline="0" dirty="0">
                <a:solidFill>
                  <a:schemeClr val="bg1"/>
                </a:solidFill>
                <a:latin typeface="+mj-lt"/>
              </a:defRPr>
            </a:lvl1pPr>
          </a:lstStyle>
          <a:p>
            <a:pPr lvl="0"/>
            <a:r>
              <a:rPr lang="en-US" dirty="0"/>
              <a:t>CLICK TO EDIT MASTER TITLE STYLE</a:t>
            </a:r>
            <a:endParaRPr lang="en-GB" dirty="0"/>
          </a:p>
        </p:txBody>
      </p:sp>
      <p:sp>
        <p:nvSpPr>
          <p:cNvPr id="8" name="Subtitle">
            <a:extLst>
              <a:ext uri="{FF2B5EF4-FFF2-40B4-BE49-F238E27FC236}">
                <a16:creationId xmlns:a16="http://schemas.microsoft.com/office/drawing/2014/main" id="{29E5EE94-2CAC-A691-BCF2-845687798E3E}"/>
              </a:ext>
            </a:extLst>
          </p:cNvPr>
          <p:cNvSpPr>
            <a:spLocks noGrp="1"/>
          </p:cNvSpPr>
          <p:nvPr>
            <p:ph type="body" sz="quarter" idx="11" hasCustomPrompt="1"/>
          </p:nvPr>
        </p:nvSpPr>
        <p:spPr>
          <a:xfrm>
            <a:off x="432000" y="3494989"/>
            <a:ext cx="6096000"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10" name="Picture Placeholder">
            <a:extLst>
              <a:ext uri="{FF2B5EF4-FFF2-40B4-BE49-F238E27FC236}">
                <a16:creationId xmlns:a16="http://schemas.microsoft.com/office/drawing/2014/main" id="{92B650A8-9C21-DC86-F471-38B40FC6D582}"/>
              </a:ext>
              <a:ext uri="{C183D7F6-B498-43B3-948B-1728B52AA6E4}">
                <adec:decorative xmlns:adec="http://schemas.microsoft.com/office/drawing/2017/decorative" val="1"/>
              </a:ext>
            </a:extLst>
          </p:cNvPr>
          <p:cNvSpPr>
            <a:spLocks noGrp="1"/>
          </p:cNvSpPr>
          <p:nvPr>
            <p:ph type="pic" sz="quarter" idx="10"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3975100 h 6858000"/>
              <a:gd name="connsiteX3" fmla="*/ 93091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3975100"/>
                </a:lnTo>
                <a:lnTo>
                  <a:pt x="9309100" y="6858000"/>
                </a:lnTo>
                <a:lnTo>
                  <a:pt x="0" y="6858000"/>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en-GB" dirty="0"/>
              <a:t>Click icon to insert image</a:t>
            </a:r>
          </a:p>
        </p:txBody>
      </p:sp>
      <p:sp>
        <p:nvSpPr>
          <p:cNvPr id="4" name="Classification">
            <a:extLst>
              <a:ext uri="{FF2B5EF4-FFF2-40B4-BE49-F238E27FC236}">
                <a16:creationId xmlns:a16="http://schemas.microsoft.com/office/drawing/2014/main" id="{F24B9245-8C3F-D9F1-7FC8-4D3768017B0D}"/>
              </a:ext>
              <a:ext uri="{C183D7F6-B498-43B3-948B-1728B52AA6E4}">
                <adec:decorative xmlns:adec="http://schemas.microsoft.com/office/drawing/2017/decorative" val="1"/>
              </a:ext>
            </a:extLst>
          </p:cNvPr>
          <p:cNvSpPr txBox="1">
            <a:spLocks/>
          </p:cNvSpPr>
          <p:nvPr userDrawn="1"/>
        </p:nvSpPr>
        <p:spPr>
          <a:xfrm>
            <a:off x="440938" y="6374219"/>
            <a:ext cx="260071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6" name="Slide Number">
            <a:extLst>
              <a:ext uri="{FF2B5EF4-FFF2-40B4-BE49-F238E27FC236}">
                <a16:creationId xmlns:a16="http://schemas.microsoft.com/office/drawing/2014/main" id="{202AE276-86A8-A521-58F1-3F84240A5B51}"/>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lumMod val="65000"/>
                  </a:schemeClr>
                </a:solidFill>
              </a:rPr>
              <a:pPr algn="ctr" rtl="0">
                <a:lnSpc>
                  <a:spcPct val="110000"/>
                </a:lnSpc>
                <a:spcBef>
                  <a:spcPts val="400"/>
                </a:spcBef>
                <a:spcAft>
                  <a:spcPts val="400"/>
                </a:spcAft>
              </a:pPr>
              <a:t>‹N›</a:t>
            </a:fld>
            <a:endParaRPr lang="en-GB" sz="900" dirty="0">
              <a:solidFill>
                <a:schemeClr val="bg1">
                  <a:lumMod val="65000"/>
                </a:schemeClr>
              </a:solidFill>
            </a:endParaRPr>
          </a:p>
        </p:txBody>
      </p:sp>
      <p:pic>
        <p:nvPicPr>
          <p:cNvPr id="12" name="Ipsos Logo">
            <a:extLst>
              <a:ext uri="{FF2B5EF4-FFF2-40B4-BE49-F238E27FC236}">
                <a16:creationId xmlns:a16="http://schemas.microsoft.com/office/drawing/2014/main" id="{BEC051CE-FCDB-2EBC-A53E-B4922F048E18}"/>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3854545190"/>
      </p:ext>
    </p:extLst>
  </p:cSld>
  <p:clrMapOvr>
    <a:masterClrMapping/>
  </p:clrMapOvr>
  <p:hf hdr="0" ftr="0" dt="0"/>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3011884-C2D5-14CD-9848-37C5CB013EB4}"/>
              </a:ext>
            </a:extLst>
          </p:cNvPr>
          <p:cNvSpPr>
            <a:spLocks noGrp="1"/>
          </p:cNvSpPr>
          <p:nvPr>
            <p:ph type="title"/>
          </p:nvPr>
        </p:nvSpPr>
        <p:spPr/>
        <p:txBody>
          <a:bodyPr/>
          <a:lstStyle/>
          <a:p>
            <a:r>
              <a:rPr lang="it-IT"/>
              <a:t>Fare clic per modificare lo stile del titolo dello schema</a:t>
            </a:r>
            <a:endParaRPr lang="en-GB" dirty="0"/>
          </a:p>
        </p:txBody>
      </p:sp>
    </p:spTree>
    <p:extLst>
      <p:ext uri="{BB962C8B-B14F-4D97-AF65-F5344CB8AC3E}">
        <p14:creationId xmlns:p14="http://schemas.microsoft.com/office/powerpoint/2010/main" val="797797500"/>
      </p:ext>
    </p:extLst>
  </p:cSld>
  <p:clrMapOvr>
    <a:masterClrMapping/>
  </p:clrMapOvr>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Double column layou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p:txBody>
          <a:bodyPr/>
          <a:lstStyle>
            <a:lvl1pPr>
              <a:defRPr/>
            </a:lvl1pPr>
          </a:lstStyle>
          <a:p>
            <a:r>
              <a:rPr lang="en-US" dirty="0"/>
              <a:t>Double column layout</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11299088" cy="3861312"/>
          </a:xfrm>
          <a:prstGeom prst="rect">
            <a:avLst/>
          </a:prstGeom>
        </p:spPr>
        <p:txBody>
          <a:bodyPr numCol="2" spcCol="288000">
            <a:noAutofit/>
          </a:bodyPr>
          <a:lstStyle>
            <a:lvl1pPr>
              <a:lnSpc>
                <a:spcPct val="115000"/>
              </a:lnSpc>
              <a:spcBef>
                <a:spcPts val="400"/>
              </a:spcBef>
              <a:defRPr sz="1200">
                <a:solidFill>
                  <a:schemeClr val="tx1"/>
                </a:solidFill>
              </a:defRPr>
            </a:lvl1pPr>
            <a:lvl2pPr marL="180975" indent="-180975">
              <a:lnSpc>
                <a:spcPct val="115000"/>
              </a:lnSpc>
              <a:spcBef>
                <a:spcPts val="400"/>
              </a:spcBef>
              <a:buSzPct val="100000"/>
              <a:defRPr lang="en-GB" sz="1200" kern="1200" dirty="0">
                <a:solidFill>
                  <a:schemeClr val="tx1"/>
                </a:solidFill>
                <a:latin typeface="+mn-lt"/>
                <a:ea typeface="+mn-ea"/>
                <a:cs typeface="+mn-cs"/>
              </a:defRPr>
            </a:lvl2pPr>
            <a:lvl3pPr>
              <a:lnSpc>
                <a:spcPct val="115000"/>
              </a:lnSpc>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734924755"/>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4-column layou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p:txBody>
          <a:bodyPr/>
          <a:lstStyle>
            <a:lvl1pPr>
              <a:defRPr/>
            </a:lvl1pPr>
          </a:lstStyle>
          <a:p>
            <a:r>
              <a:rPr lang="en-US" dirty="0"/>
              <a:t>Four column layout</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11299088" cy="3861312"/>
          </a:xfrm>
          <a:prstGeom prst="rect">
            <a:avLst/>
          </a:prstGeom>
        </p:spPr>
        <p:txBody>
          <a:bodyPr numCol="4" spcCol="288000">
            <a:noAutofit/>
          </a:bodyPr>
          <a:lstStyle>
            <a:lvl1pPr>
              <a:spcBef>
                <a:spcPts val="400"/>
              </a:spcBef>
              <a:defRPr sz="1200">
                <a:solidFill>
                  <a:schemeClr val="tx1"/>
                </a:solidFill>
              </a:defRPr>
            </a:lvl1pPr>
            <a:lvl2pPr marL="180975" indent="-180975">
              <a:spcBef>
                <a:spcPts val="400"/>
              </a:spcBef>
              <a:buSzPct val="100000"/>
              <a:buFont typeface="Arial" panose="020B0604020202020204" pitchFamily="34" charset="0"/>
              <a:buChar char="•"/>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3506402182"/>
      </p:ext>
    </p:extLst>
  </p:cSld>
  <p:clrMapOvr>
    <a:masterClrMapping/>
  </p:clrMapOvr>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3-column image righ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a:xfrm>
            <a:off x="450000" y="701874"/>
            <a:ext cx="8398725" cy="715669"/>
          </a:xfrm>
        </p:spPr>
        <p:txBody>
          <a:bodyPr/>
          <a:lstStyle>
            <a:lvl1pPr>
              <a:defRPr/>
            </a:lvl1pPr>
          </a:lstStyle>
          <a:p>
            <a:r>
              <a:rPr lang="en-US" dirty="0"/>
              <a:t>3 column textbox</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8398725" cy="4140200"/>
          </a:xfrm>
          <a:prstGeom prst="rect">
            <a:avLst/>
          </a:prstGeom>
        </p:spPr>
        <p:txBody>
          <a:bodyPr numCol="3"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4" name="Picture Placeholder">
            <a:extLst>
              <a:ext uri="{FF2B5EF4-FFF2-40B4-BE49-F238E27FC236}">
                <a16:creationId xmlns:a16="http://schemas.microsoft.com/office/drawing/2014/main" id="{556ABC33-C372-AF5C-2E2E-D41F4EF2DF98}"/>
              </a:ext>
              <a:ext uri="{C183D7F6-B498-43B3-948B-1728B52AA6E4}">
                <adec:decorative xmlns:adec="http://schemas.microsoft.com/office/drawing/2017/decorative" val="1"/>
              </a:ext>
            </a:extLst>
          </p:cNvPr>
          <p:cNvSpPr>
            <a:spLocks noGrp="1"/>
          </p:cNvSpPr>
          <p:nvPr>
            <p:ph type="pic" sz="quarter" idx="10"/>
          </p:nvPr>
        </p:nvSpPr>
        <p:spPr>
          <a:xfrm>
            <a:off x="9160365" y="0"/>
            <a:ext cx="2591650" cy="5948363"/>
          </a:xfrm>
          <a:custGeom>
            <a:avLst/>
            <a:gdLst>
              <a:gd name="connsiteX0" fmla="*/ 0 w 2591650"/>
              <a:gd name="connsiteY0" fmla="*/ 0 h 5948363"/>
              <a:gd name="connsiteX1" fmla="*/ 2591650 w 2591650"/>
              <a:gd name="connsiteY1" fmla="*/ 0 h 5948363"/>
              <a:gd name="connsiteX2" fmla="*/ 2591650 w 2591650"/>
              <a:gd name="connsiteY2" fmla="*/ 5583497 h 5948363"/>
              <a:gd name="connsiteX3" fmla="*/ 2226784 w 2591650"/>
              <a:gd name="connsiteY3" fmla="*/ 5948363 h 5948363"/>
              <a:gd name="connsiteX4" fmla="*/ 0 w 2591650"/>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1650" h="5948363">
                <a:moveTo>
                  <a:pt x="0" y="0"/>
                </a:moveTo>
                <a:lnTo>
                  <a:pt x="2591650" y="0"/>
                </a:lnTo>
                <a:lnTo>
                  <a:pt x="2591650" y="5583497"/>
                </a:lnTo>
                <a:lnTo>
                  <a:pt x="2226784"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4043834020"/>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column image righ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a:xfrm>
            <a:off x="450000" y="701874"/>
            <a:ext cx="8398725" cy="715669"/>
          </a:xfrm>
        </p:spPr>
        <p:txBody>
          <a:bodyPr/>
          <a:lstStyle>
            <a:lvl1pPr>
              <a:defRPr/>
            </a:lvl1pPr>
          </a:lstStyle>
          <a:p>
            <a:r>
              <a:rPr lang="en-US" dirty="0"/>
              <a:t>3 column textbox</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8398725" cy="4140200"/>
          </a:xfrm>
          <a:prstGeom prst="rect">
            <a:avLst/>
          </a:prstGeom>
        </p:spPr>
        <p:txBody>
          <a:bodyPr numCol="3"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4" name="Picture Placeholder">
            <a:extLst>
              <a:ext uri="{FF2B5EF4-FFF2-40B4-BE49-F238E27FC236}">
                <a16:creationId xmlns:a16="http://schemas.microsoft.com/office/drawing/2014/main" id="{556ABC33-C372-AF5C-2E2E-D41F4EF2DF98}"/>
              </a:ext>
              <a:ext uri="{C183D7F6-B498-43B3-948B-1728B52AA6E4}">
                <adec:decorative xmlns:adec="http://schemas.microsoft.com/office/drawing/2017/decorative" val="1"/>
              </a:ext>
            </a:extLst>
          </p:cNvPr>
          <p:cNvSpPr>
            <a:spLocks noGrp="1"/>
          </p:cNvSpPr>
          <p:nvPr>
            <p:ph type="pic" sz="quarter" idx="10"/>
          </p:nvPr>
        </p:nvSpPr>
        <p:spPr>
          <a:xfrm>
            <a:off x="9160365" y="0"/>
            <a:ext cx="2591650" cy="5948363"/>
          </a:xfrm>
          <a:custGeom>
            <a:avLst/>
            <a:gdLst>
              <a:gd name="connsiteX0" fmla="*/ 0 w 2591650"/>
              <a:gd name="connsiteY0" fmla="*/ 0 h 5948363"/>
              <a:gd name="connsiteX1" fmla="*/ 2591650 w 2591650"/>
              <a:gd name="connsiteY1" fmla="*/ 0 h 5948363"/>
              <a:gd name="connsiteX2" fmla="*/ 2591650 w 2591650"/>
              <a:gd name="connsiteY2" fmla="*/ 5583497 h 5948363"/>
              <a:gd name="connsiteX3" fmla="*/ 2226784 w 2591650"/>
              <a:gd name="connsiteY3" fmla="*/ 5948363 h 5948363"/>
              <a:gd name="connsiteX4" fmla="*/ 0 w 2591650"/>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1650" h="5948363">
                <a:moveTo>
                  <a:pt x="0" y="0"/>
                </a:moveTo>
                <a:lnTo>
                  <a:pt x="2591650" y="0"/>
                </a:lnTo>
                <a:lnTo>
                  <a:pt x="2591650" y="5583497"/>
                </a:lnTo>
                <a:lnTo>
                  <a:pt x="2226784"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4066757629"/>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3-column image lef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a:xfrm>
            <a:off x="3370476" y="701874"/>
            <a:ext cx="8398725" cy="715669"/>
          </a:xfrm>
        </p:spPr>
        <p:txBody>
          <a:bodyPr/>
          <a:lstStyle>
            <a:lvl1pPr>
              <a:defRPr/>
            </a:lvl1pPr>
          </a:lstStyle>
          <a:p>
            <a:r>
              <a:rPr lang="en-US" dirty="0"/>
              <a:t>3 column textbox</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3370476" y="1808163"/>
            <a:ext cx="8398725" cy="4140200"/>
          </a:xfrm>
          <a:prstGeom prst="rect">
            <a:avLst/>
          </a:prstGeom>
        </p:spPr>
        <p:txBody>
          <a:bodyPr numCol="3"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2" name="Picture Placeholder">
            <a:extLst>
              <a:ext uri="{FF2B5EF4-FFF2-40B4-BE49-F238E27FC236}">
                <a16:creationId xmlns:a16="http://schemas.microsoft.com/office/drawing/2014/main" id="{F3960A8C-54BB-8626-EFC5-24884A3D9000}"/>
              </a:ext>
              <a:ext uri="{C183D7F6-B498-43B3-948B-1728B52AA6E4}">
                <adec:decorative xmlns:adec="http://schemas.microsoft.com/office/drawing/2017/decorative" val="1"/>
              </a:ext>
            </a:extLst>
          </p:cNvPr>
          <p:cNvSpPr>
            <a:spLocks noGrp="1"/>
          </p:cNvSpPr>
          <p:nvPr>
            <p:ph type="pic" sz="quarter" idx="10"/>
          </p:nvPr>
        </p:nvSpPr>
        <p:spPr>
          <a:xfrm>
            <a:off x="450001" y="0"/>
            <a:ext cx="2591650" cy="5948363"/>
          </a:xfrm>
          <a:custGeom>
            <a:avLst/>
            <a:gdLst>
              <a:gd name="connsiteX0" fmla="*/ 0 w 2591650"/>
              <a:gd name="connsiteY0" fmla="*/ 0 h 5948363"/>
              <a:gd name="connsiteX1" fmla="*/ 2591650 w 2591650"/>
              <a:gd name="connsiteY1" fmla="*/ 0 h 5948363"/>
              <a:gd name="connsiteX2" fmla="*/ 2591650 w 2591650"/>
              <a:gd name="connsiteY2" fmla="*/ 5583497 h 5948363"/>
              <a:gd name="connsiteX3" fmla="*/ 2226784 w 2591650"/>
              <a:gd name="connsiteY3" fmla="*/ 5948363 h 5948363"/>
              <a:gd name="connsiteX4" fmla="*/ 0 w 2591650"/>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1650" h="5948363">
                <a:moveTo>
                  <a:pt x="0" y="0"/>
                </a:moveTo>
                <a:lnTo>
                  <a:pt x="2591650" y="0"/>
                </a:lnTo>
                <a:lnTo>
                  <a:pt x="2591650" y="5583497"/>
                </a:lnTo>
                <a:lnTo>
                  <a:pt x="2226784"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1254563871"/>
      </p:ext>
    </p:extLst>
  </p:cSld>
  <p:clrMapOvr>
    <a:masterClrMapping/>
  </p:clrMapOvr>
  <p:extLst>
    <p:ext uri="{DCECCB84-F9BA-43D5-87BE-67443E8EF086}">
      <p15:sldGuideLst xmlns:p15="http://schemas.microsoft.com/office/powerpoint/2012/main"/>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4 images with text">
    <p:spTree>
      <p:nvGrpSpPr>
        <p:cNvPr id="1" name=""/>
        <p:cNvGrpSpPr/>
        <p:nvPr/>
      </p:nvGrpSpPr>
      <p:grpSpPr>
        <a:xfrm>
          <a:off x="0" y="0"/>
          <a:ext cx="0" cy="0"/>
          <a:chOff x="0" y="0"/>
          <a:chExt cx="0" cy="0"/>
        </a:xfrm>
      </p:grpSpPr>
      <p:sp>
        <p:nvSpPr>
          <p:cNvPr id="2" name="Title" descr="Header">
            <a:extLst>
              <a:ext uri="{FF2B5EF4-FFF2-40B4-BE49-F238E27FC236}">
                <a16:creationId xmlns:a16="http://schemas.microsoft.com/office/drawing/2014/main" id="{A87C81DC-5176-4847-8B6F-B68FF50589B8}"/>
              </a:ext>
            </a:extLst>
          </p:cNvPr>
          <p:cNvSpPr>
            <a:spLocks noGrp="1"/>
          </p:cNvSpPr>
          <p:nvPr>
            <p:ph type="title"/>
          </p:nvPr>
        </p:nvSpPr>
        <p:spPr/>
        <p:txBody>
          <a:bodyPr/>
          <a:lstStyle/>
          <a:p>
            <a:r>
              <a:rPr lang="it-IT"/>
              <a:t>Fare clic per modificare lo stile del titolo dello schema</a:t>
            </a:r>
            <a:endParaRPr lang="en-GB"/>
          </a:p>
        </p:txBody>
      </p:sp>
      <p:sp>
        <p:nvSpPr>
          <p:cNvPr id="23" name="Picture Placeholder 1">
            <a:extLst>
              <a:ext uri="{FF2B5EF4-FFF2-40B4-BE49-F238E27FC236}">
                <a16:creationId xmlns:a16="http://schemas.microsoft.com/office/drawing/2014/main" id="{D9563778-0759-A3C7-2077-55D205685E9A}"/>
              </a:ext>
              <a:ext uri="{C183D7F6-B498-43B3-948B-1728B52AA6E4}">
                <adec:decorative xmlns:adec="http://schemas.microsoft.com/office/drawing/2017/decorative" val="1"/>
              </a:ext>
            </a:extLst>
          </p:cNvPr>
          <p:cNvSpPr>
            <a:spLocks noGrp="1"/>
          </p:cNvSpPr>
          <p:nvPr>
            <p:ph type="pic" sz="quarter" idx="21" hasCustomPrompt="1"/>
          </p:nvPr>
        </p:nvSpPr>
        <p:spPr>
          <a:xfrm>
            <a:off x="450000"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710166 h 2060179"/>
              <a:gd name="connsiteX3" fmla="*/ 2213187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710166"/>
                </a:lnTo>
                <a:lnTo>
                  <a:pt x="2213187"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8" name="Placeholder 1">
            <a:extLst>
              <a:ext uri="{FF2B5EF4-FFF2-40B4-BE49-F238E27FC236}">
                <a16:creationId xmlns:a16="http://schemas.microsoft.com/office/drawing/2014/main" id="{1F8BA170-026C-4B90-B5B2-B245369E3B17}"/>
              </a:ext>
            </a:extLst>
          </p:cNvPr>
          <p:cNvSpPr>
            <a:spLocks noGrp="1"/>
          </p:cNvSpPr>
          <p:nvPr>
            <p:ph idx="1" hasCustomPrompt="1"/>
          </p:nvPr>
        </p:nvSpPr>
        <p:spPr>
          <a:xfrm>
            <a:off x="450000"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4" name="Picture Placeholder 2">
            <a:extLst>
              <a:ext uri="{FF2B5EF4-FFF2-40B4-BE49-F238E27FC236}">
                <a16:creationId xmlns:a16="http://schemas.microsoft.com/office/drawing/2014/main" id="{FB1AC80C-DFEB-8A6B-FAF6-4387D370320D}"/>
              </a:ext>
              <a:ext uri="{C183D7F6-B498-43B3-948B-1728B52AA6E4}">
                <adec:decorative xmlns:adec="http://schemas.microsoft.com/office/drawing/2017/decorative" val="1"/>
              </a:ext>
            </a:extLst>
          </p:cNvPr>
          <p:cNvSpPr>
            <a:spLocks noGrp="1"/>
          </p:cNvSpPr>
          <p:nvPr>
            <p:ph type="pic" sz="quarter" idx="23" hasCustomPrompt="1"/>
          </p:nvPr>
        </p:nvSpPr>
        <p:spPr>
          <a:xfrm>
            <a:off x="335215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9" name="Placeholder 2">
            <a:extLst>
              <a:ext uri="{FF2B5EF4-FFF2-40B4-BE49-F238E27FC236}">
                <a16:creationId xmlns:a16="http://schemas.microsoft.com/office/drawing/2014/main" id="{3E6D404C-1B2B-4D62-A705-92420C5E0B10}"/>
              </a:ext>
            </a:extLst>
          </p:cNvPr>
          <p:cNvSpPr>
            <a:spLocks noGrp="1"/>
          </p:cNvSpPr>
          <p:nvPr>
            <p:ph idx="20" hasCustomPrompt="1"/>
          </p:nvPr>
        </p:nvSpPr>
        <p:spPr>
          <a:xfrm>
            <a:off x="3353284"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5" name="Picture Placeholder 3">
            <a:extLst>
              <a:ext uri="{FF2B5EF4-FFF2-40B4-BE49-F238E27FC236}">
                <a16:creationId xmlns:a16="http://schemas.microsoft.com/office/drawing/2014/main" id="{004EB87B-CDC2-8FD8-CC85-2C6F84F137A5}"/>
              </a:ext>
              <a:ext uri="{C183D7F6-B498-43B3-948B-1728B52AA6E4}">
                <adec:decorative xmlns:adec="http://schemas.microsoft.com/office/drawing/2017/decorative" val="1"/>
              </a:ext>
            </a:extLst>
          </p:cNvPr>
          <p:cNvSpPr>
            <a:spLocks noGrp="1"/>
          </p:cNvSpPr>
          <p:nvPr>
            <p:ph type="pic" sz="quarter" idx="24" hasCustomPrompt="1"/>
          </p:nvPr>
        </p:nvSpPr>
        <p:spPr>
          <a:xfrm>
            <a:off x="626139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10" name="Placeholder 3">
            <a:extLst>
              <a:ext uri="{FF2B5EF4-FFF2-40B4-BE49-F238E27FC236}">
                <a16:creationId xmlns:a16="http://schemas.microsoft.com/office/drawing/2014/main" id="{923258DA-B24D-4726-BEDE-A9FF5A9B32FF}"/>
              </a:ext>
            </a:extLst>
          </p:cNvPr>
          <p:cNvSpPr>
            <a:spLocks noGrp="1"/>
          </p:cNvSpPr>
          <p:nvPr>
            <p:ph idx="26" hasCustomPrompt="1"/>
          </p:nvPr>
        </p:nvSpPr>
        <p:spPr>
          <a:xfrm>
            <a:off x="6276263"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6" name="Picture Placeholder 4">
            <a:extLst>
              <a:ext uri="{FF2B5EF4-FFF2-40B4-BE49-F238E27FC236}">
                <a16:creationId xmlns:a16="http://schemas.microsoft.com/office/drawing/2014/main" id="{A79420B5-3D8F-CDB3-2EEE-E20638F61C99}"/>
              </a:ext>
              <a:ext uri="{C183D7F6-B498-43B3-948B-1728B52AA6E4}">
                <adec:decorative xmlns:adec="http://schemas.microsoft.com/office/drawing/2017/decorative" val="1"/>
              </a:ext>
            </a:extLst>
          </p:cNvPr>
          <p:cNvSpPr>
            <a:spLocks noGrp="1"/>
          </p:cNvSpPr>
          <p:nvPr>
            <p:ph type="pic" sz="quarter" idx="25" hasCustomPrompt="1"/>
          </p:nvPr>
        </p:nvSpPr>
        <p:spPr>
          <a:xfrm>
            <a:off x="917063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11" name="Placeholder 4">
            <a:extLst>
              <a:ext uri="{FF2B5EF4-FFF2-40B4-BE49-F238E27FC236}">
                <a16:creationId xmlns:a16="http://schemas.microsoft.com/office/drawing/2014/main" id="{7729A41C-F3D0-4276-AF16-6EBB4FA68499}"/>
              </a:ext>
            </a:extLst>
          </p:cNvPr>
          <p:cNvSpPr>
            <a:spLocks noGrp="1"/>
          </p:cNvSpPr>
          <p:nvPr>
            <p:ph idx="22" hasCustomPrompt="1"/>
          </p:nvPr>
        </p:nvSpPr>
        <p:spPr>
          <a:xfrm>
            <a:off x="9174577"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Tree>
    <p:extLst>
      <p:ext uri="{BB962C8B-B14F-4D97-AF65-F5344CB8AC3E}">
        <p14:creationId xmlns:p14="http://schemas.microsoft.com/office/powerpoint/2010/main" val="3177390351"/>
      </p:ext>
    </p:extLst>
  </p:cSld>
  <p:clrMapOvr>
    <a:masterClrMapping/>
  </p:clrMapOvr>
  <p:extLst>
    <p:ext uri="{DCECCB84-F9BA-43D5-87BE-67443E8EF086}">
      <p15:sldGuideLst xmlns:p15="http://schemas.microsoft.com/office/powerpoint/2012/main"/>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Content x 4 boxes">
    <p:spTree>
      <p:nvGrpSpPr>
        <p:cNvPr id="1" name=""/>
        <p:cNvGrpSpPr/>
        <p:nvPr/>
      </p:nvGrpSpPr>
      <p:grpSpPr>
        <a:xfrm>
          <a:off x="0" y="0"/>
          <a:ext cx="0" cy="0"/>
          <a:chOff x="0" y="0"/>
          <a:chExt cx="0" cy="0"/>
        </a:xfrm>
      </p:grpSpPr>
      <p:sp>
        <p:nvSpPr>
          <p:cNvPr id="7" name="Title" descr="Header">
            <a:extLst>
              <a:ext uri="{FF2B5EF4-FFF2-40B4-BE49-F238E27FC236}">
                <a16:creationId xmlns:a16="http://schemas.microsoft.com/office/drawing/2014/main" id="{5245E30C-ACBC-4426-8962-C03D3DB3F088}"/>
              </a:ext>
            </a:extLst>
          </p:cNvPr>
          <p:cNvSpPr>
            <a:spLocks noGrp="1"/>
          </p:cNvSpPr>
          <p:nvPr>
            <p:ph type="title"/>
          </p:nvPr>
        </p:nvSpPr>
        <p:spPr/>
        <p:txBody>
          <a:bodyPr/>
          <a:lstStyle/>
          <a:p>
            <a:r>
              <a:rPr lang="it-IT"/>
              <a:t>Fare clic per modificare lo stile del titolo dello schema</a:t>
            </a:r>
            <a:endParaRPr lang="en-GB" dirty="0"/>
          </a:p>
        </p:txBody>
      </p:sp>
      <p:sp>
        <p:nvSpPr>
          <p:cNvPr id="3" name="Placeholder 1">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5" name="Placeholder 2">
            <a:extLst>
              <a:ext uri="{FF2B5EF4-FFF2-40B4-BE49-F238E27FC236}">
                <a16:creationId xmlns:a16="http://schemas.microsoft.com/office/drawing/2014/main" id="{FED60B5C-31E2-4ABE-BB94-6CC89A3FD7F2}"/>
              </a:ext>
            </a:extLst>
          </p:cNvPr>
          <p:cNvSpPr>
            <a:spLocks noGrp="1"/>
          </p:cNvSpPr>
          <p:nvPr>
            <p:ph idx="20" hasCustomPrompt="1"/>
          </p:nvPr>
        </p:nvSpPr>
        <p:spPr>
          <a:xfrm>
            <a:off x="3353284"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7" name="Placeholder 3">
            <a:extLst>
              <a:ext uri="{FF2B5EF4-FFF2-40B4-BE49-F238E27FC236}">
                <a16:creationId xmlns:a16="http://schemas.microsoft.com/office/drawing/2014/main" id="{F0AC0C8B-24FF-433E-9C4D-B350C449B331}"/>
              </a:ext>
            </a:extLst>
          </p:cNvPr>
          <p:cNvSpPr>
            <a:spLocks noGrp="1"/>
          </p:cNvSpPr>
          <p:nvPr>
            <p:ph idx="21" hasCustomPrompt="1"/>
          </p:nvPr>
        </p:nvSpPr>
        <p:spPr>
          <a:xfrm>
            <a:off x="6276263"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8" name="Placeholder 4">
            <a:extLst>
              <a:ext uri="{FF2B5EF4-FFF2-40B4-BE49-F238E27FC236}">
                <a16:creationId xmlns:a16="http://schemas.microsoft.com/office/drawing/2014/main" id="{2293604D-A39C-4151-970A-A0EBEBFE9FBE}"/>
              </a:ext>
            </a:extLst>
          </p:cNvPr>
          <p:cNvSpPr>
            <a:spLocks noGrp="1"/>
          </p:cNvSpPr>
          <p:nvPr>
            <p:ph idx="22" hasCustomPrompt="1"/>
          </p:nvPr>
        </p:nvSpPr>
        <p:spPr>
          <a:xfrm>
            <a:off x="9174577"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159711334"/>
      </p:ext>
    </p:extLst>
  </p:cSld>
  <p:clrMapOvr>
    <a:masterClrMapping/>
  </p:clrMapOvr>
  <p:hf hdr="0" ftr="0" dt="0"/>
  <p:extLst>
    <p:ext uri="{DCECCB84-F9BA-43D5-87BE-67443E8EF086}">
      <p15:sldGuideLst xmlns:p15="http://schemas.microsoft.com/office/powerpoint/2012/main">
        <p15:guide id="8" orient="horz" pos="4320">
          <p15:clr>
            <a:srgbClr val="F26B43"/>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Hanging Image Left">
    <p:spTree>
      <p:nvGrpSpPr>
        <p:cNvPr id="1" name=""/>
        <p:cNvGrpSpPr/>
        <p:nvPr/>
      </p:nvGrpSpPr>
      <p:grpSpPr>
        <a:xfrm>
          <a:off x="0" y="0"/>
          <a:ext cx="0" cy="0"/>
          <a:chOff x="0" y="0"/>
          <a:chExt cx="0" cy="0"/>
        </a:xfrm>
      </p:grpSpPr>
      <p:sp>
        <p:nvSpPr>
          <p:cNvPr id="5" name="Title">
            <a:extLst>
              <a:ext uri="{FF2B5EF4-FFF2-40B4-BE49-F238E27FC236}">
                <a16:creationId xmlns:a16="http://schemas.microsoft.com/office/drawing/2014/main" id="{0E9919A9-E10C-40B2-4E9E-9822C6505A93}"/>
              </a:ext>
            </a:extLst>
          </p:cNvPr>
          <p:cNvSpPr>
            <a:spLocks noGrp="1"/>
          </p:cNvSpPr>
          <p:nvPr>
            <p:ph type="title"/>
          </p:nvPr>
        </p:nvSpPr>
        <p:spPr>
          <a:xfrm>
            <a:off x="6264000" y="701874"/>
            <a:ext cx="5481636" cy="715669"/>
          </a:xfrm>
        </p:spPr>
        <p:txBody>
          <a:bodyPr/>
          <a:lstStyle/>
          <a:p>
            <a:r>
              <a:rPr lang="it-IT"/>
              <a:t>Fare clic per modificare lo stile del titolo dello schema</a:t>
            </a:r>
            <a:endParaRPr lang="en-GB"/>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6264000" y="1792800"/>
            <a:ext cx="5456880"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9" name="Picture Placeholder">
            <a:extLst>
              <a:ext uri="{FF2B5EF4-FFF2-40B4-BE49-F238E27FC236}">
                <a16:creationId xmlns:a16="http://schemas.microsoft.com/office/drawing/2014/main" id="{B46C10D5-25FF-ADE9-303F-74E74487A02F}"/>
              </a:ext>
              <a:ext uri="{C183D7F6-B498-43B3-948B-1728B52AA6E4}">
                <adec:decorative xmlns:adec="http://schemas.microsoft.com/office/drawing/2017/decorative" val="1"/>
              </a:ext>
            </a:extLst>
          </p:cNvPr>
          <p:cNvSpPr>
            <a:spLocks noGrp="1"/>
          </p:cNvSpPr>
          <p:nvPr>
            <p:ph type="pic" sz="quarter" idx="21"/>
          </p:nvPr>
        </p:nvSpPr>
        <p:spPr>
          <a:xfrm>
            <a:off x="442912" y="0"/>
            <a:ext cx="5481637" cy="5948363"/>
          </a:xfrm>
          <a:custGeom>
            <a:avLst/>
            <a:gdLst>
              <a:gd name="connsiteX0" fmla="*/ 0 w 5481637"/>
              <a:gd name="connsiteY0" fmla="*/ 0 h 5948363"/>
              <a:gd name="connsiteX1" fmla="*/ 5481637 w 5481637"/>
              <a:gd name="connsiteY1" fmla="*/ 0 h 5948363"/>
              <a:gd name="connsiteX2" fmla="*/ 5481637 w 5481637"/>
              <a:gd name="connsiteY2" fmla="*/ 5267325 h 5948363"/>
              <a:gd name="connsiteX3" fmla="*/ 4800599 w 5481637"/>
              <a:gd name="connsiteY3" fmla="*/ 5948363 h 5948363"/>
              <a:gd name="connsiteX4" fmla="*/ 0 w 5481637"/>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37" h="5948363">
                <a:moveTo>
                  <a:pt x="0" y="0"/>
                </a:moveTo>
                <a:lnTo>
                  <a:pt x="5481637" y="0"/>
                </a:lnTo>
                <a:lnTo>
                  <a:pt x="5481637" y="5267325"/>
                </a:lnTo>
                <a:lnTo>
                  <a:pt x="4800599"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2594271559"/>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Hanging Image Righ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450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49999"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5" name="Picture Placeholder">
            <a:extLst>
              <a:ext uri="{FF2B5EF4-FFF2-40B4-BE49-F238E27FC236}">
                <a16:creationId xmlns:a16="http://schemas.microsoft.com/office/drawing/2014/main" id="{7DB11690-8C83-E885-3A76-8A5F9425F007}"/>
              </a:ext>
              <a:ext uri="{C183D7F6-B498-43B3-948B-1728B52AA6E4}">
                <adec:decorative xmlns:adec="http://schemas.microsoft.com/office/drawing/2017/decorative" val="1"/>
              </a:ext>
            </a:extLst>
          </p:cNvPr>
          <p:cNvSpPr>
            <a:spLocks noGrp="1"/>
          </p:cNvSpPr>
          <p:nvPr>
            <p:ph type="pic" sz="quarter" idx="21"/>
          </p:nvPr>
        </p:nvSpPr>
        <p:spPr>
          <a:xfrm>
            <a:off x="6262687" y="0"/>
            <a:ext cx="5481637" cy="5948363"/>
          </a:xfrm>
          <a:custGeom>
            <a:avLst/>
            <a:gdLst>
              <a:gd name="connsiteX0" fmla="*/ 0 w 5481637"/>
              <a:gd name="connsiteY0" fmla="*/ 0 h 5948363"/>
              <a:gd name="connsiteX1" fmla="*/ 5481637 w 5481637"/>
              <a:gd name="connsiteY1" fmla="*/ 0 h 5948363"/>
              <a:gd name="connsiteX2" fmla="*/ 5481637 w 5481637"/>
              <a:gd name="connsiteY2" fmla="*/ 5267325 h 5948363"/>
              <a:gd name="connsiteX3" fmla="*/ 4800599 w 5481637"/>
              <a:gd name="connsiteY3" fmla="*/ 5948363 h 5948363"/>
              <a:gd name="connsiteX4" fmla="*/ 0 w 5481637"/>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37" h="5948363">
                <a:moveTo>
                  <a:pt x="0" y="0"/>
                </a:moveTo>
                <a:lnTo>
                  <a:pt x="5481637" y="0"/>
                </a:lnTo>
                <a:lnTo>
                  <a:pt x="5481637" y="5267325"/>
                </a:lnTo>
                <a:lnTo>
                  <a:pt x="4800599"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dirty="0"/>
          </a:p>
        </p:txBody>
      </p:sp>
    </p:spTree>
    <p:extLst>
      <p:ext uri="{BB962C8B-B14F-4D97-AF65-F5344CB8AC3E}">
        <p14:creationId xmlns:p14="http://schemas.microsoft.com/office/powerpoint/2010/main" val="3568706286"/>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Right half hanging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450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49999"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1685164264"/>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Left half hanging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6264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6264000"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1735644676"/>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Large Image right minimal text">
    <p:spTree>
      <p:nvGrpSpPr>
        <p:cNvPr id="1" name=""/>
        <p:cNvGrpSpPr/>
        <p:nvPr/>
      </p:nvGrpSpPr>
      <p:grpSpPr>
        <a:xfrm>
          <a:off x="0" y="0"/>
          <a:ext cx="0" cy="0"/>
          <a:chOff x="0" y="0"/>
          <a:chExt cx="0" cy="0"/>
        </a:xfrm>
      </p:grpSpPr>
      <p:sp>
        <p:nvSpPr>
          <p:cNvPr id="8" name="Title">
            <a:extLst>
              <a:ext uri="{FF2B5EF4-FFF2-40B4-BE49-F238E27FC236}">
                <a16:creationId xmlns:a16="http://schemas.microsoft.com/office/drawing/2014/main" id="{54E27D68-304E-2851-A717-EC07EC07CA87}"/>
              </a:ext>
            </a:extLst>
          </p:cNvPr>
          <p:cNvSpPr>
            <a:spLocks noGrp="1"/>
          </p:cNvSpPr>
          <p:nvPr>
            <p:ph type="title"/>
          </p:nvPr>
        </p:nvSpPr>
        <p:spPr>
          <a:xfrm>
            <a:off x="450000" y="701874"/>
            <a:ext cx="2598737" cy="715669"/>
          </a:xfrm>
        </p:spPr>
        <p:txBody>
          <a:bodyPr/>
          <a:lstStyle/>
          <a:p>
            <a:r>
              <a:rPr lang="it-IT"/>
              <a:t>Fare clic per modificare lo stile del titolo dello schema</a:t>
            </a:r>
            <a:endParaRPr lang="en-GB" dirty="0"/>
          </a:p>
        </p:txBody>
      </p:sp>
      <p:sp>
        <p:nvSpPr>
          <p:cNvPr id="7" name="Placeholder">
            <a:extLst>
              <a:ext uri="{FF2B5EF4-FFF2-40B4-BE49-F238E27FC236}">
                <a16:creationId xmlns:a16="http://schemas.microsoft.com/office/drawing/2014/main" id="{65919DFD-5216-47CC-A2D5-A0B970BE9632}"/>
              </a:ext>
            </a:extLst>
          </p:cNvPr>
          <p:cNvSpPr>
            <a:spLocks noGrp="1"/>
          </p:cNvSpPr>
          <p:nvPr>
            <p:ph type="body" sz="quarter" idx="12"/>
          </p:nvPr>
        </p:nvSpPr>
        <p:spPr>
          <a:xfrm>
            <a:off x="442913" y="2133600"/>
            <a:ext cx="2598737" cy="3814763"/>
          </a:xfrm>
          <a:prstGeom prst="rect">
            <a:avLst/>
          </a:prstGeom>
        </p:spPr>
        <p:txBody>
          <a:bodyPr/>
          <a:lstStyle>
            <a:lvl2pPr marL="180975" indent="-180975">
              <a:defRPr lang="en-US" sz="1200" kern="1200" dirty="0">
                <a:solidFill>
                  <a:schemeClr val="tx1"/>
                </a:solidFill>
                <a:latin typeface="+mn-lt"/>
                <a:ea typeface="+mn-ea"/>
                <a:cs typeface="+mn-cs"/>
              </a:defRPr>
            </a:lvl2pPr>
          </a:lstStyle>
          <a:p>
            <a:pPr lvl="0"/>
            <a:r>
              <a:rPr lang="it-IT"/>
              <a:t>Fare clic per modificare gli stili del testo dello schema</a:t>
            </a:r>
          </a:p>
          <a:p>
            <a:pPr lvl="1"/>
            <a:r>
              <a:rPr lang="it-IT"/>
              <a:t>Secondo livello</a:t>
            </a:r>
          </a:p>
          <a:p>
            <a:pPr lvl="2"/>
            <a:r>
              <a:rPr lang="it-IT"/>
              <a:t>Terzo livello</a:t>
            </a:r>
          </a:p>
        </p:txBody>
      </p:sp>
      <p:sp>
        <p:nvSpPr>
          <p:cNvPr id="3" name="Picture Placeholder">
            <a:extLst>
              <a:ext uri="{FF2B5EF4-FFF2-40B4-BE49-F238E27FC236}">
                <a16:creationId xmlns:a16="http://schemas.microsoft.com/office/drawing/2014/main" id="{B940E09C-FB56-2356-82CD-53290C1A10A0}"/>
              </a:ext>
              <a:ext uri="{C183D7F6-B498-43B3-948B-1728B52AA6E4}">
                <adec:decorative xmlns:adec="http://schemas.microsoft.com/office/drawing/2017/decorative" val="1"/>
              </a:ext>
            </a:extLst>
          </p:cNvPr>
          <p:cNvSpPr>
            <a:spLocks noGrp="1"/>
          </p:cNvSpPr>
          <p:nvPr>
            <p:ph type="pic" sz="quarter" idx="11" hasCustomPrompt="1"/>
          </p:nvPr>
        </p:nvSpPr>
        <p:spPr>
          <a:xfrm>
            <a:off x="3355975" y="0"/>
            <a:ext cx="8386763" cy="5948363"/>
          </a:xfrm>
          <a:custGeom>
            <a:avLst/>
            <a:gdLst>
              <a:gd name="connsiteX0" fmla="*/ 0 w 8386763"/>
              <a:gd name="connsiteY0" fmla="*/ 0 h 5948363"/>
              <a:gd name="connsiteX1" fmla="*/ 8386763 w 8386763"/>
              <a:gd name="connsiteY1" fmla="*/ 0 h 5948363"/>
              <a:gd name="connsiteX2" fmla="*/ 8386763 w 8386763"/>
              <a:gd name="connsiteY2" fmla="*/ 4779992 h 5948363"/>
              <a:gd name="connsiteX3" fmla="*/ 7218392 w 8386763"/>
              <a:gd name="connsiteY3" fmla="*/ 5948363 h 5948363"/>
              <a:gd name="connsiteX4" fmla="*/ 0 w 8386763"/>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6763" h="5948363">
                <a:moveTo>
                  <a:pt x="0" y="0"/>
                </a:moveTo>
                <a:lnTo>
                  <a:pt x="8386763" y="0"/>
                </a:lnTo>
                <a:lnTo>
                  <a:pt x="8386763" y="4779992"/>
                </a:lnTo>
                <a:lnTo>
                  <a:pt x="7218392"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to insert image</a:t>
            </a:r>
          </a:p>
        </p:txBody>
      </p:sp>
    </p:spTree>
    <p:extLst>
      <p:ext uri="{BB962C8B-B14F-4D97-AF65-F5344CB8AC3E}">
        <p14:creationId xmlns:p14="http://schemas.microsoft.com/office/powerpoint/2010/main" val="3748147822"/>
      </p:ext>
    </p:extLst>
  </p:cSld>
  <p:clrMapOvr>
    <a:masterClrMapping/>
  </p:clrMapOvr>
  <p:hf hdr="0" ftr="0" dt="0"/>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Large Image Left minimal Layout">
    <p:spTree>
      <p:nvGrpSpPr>
        <p:cNvPr id="1" name=""/>
        <p:cNvGrpSpPr/>
        <p:nvPr/>
      </p:nvGrpSpPr>
      <p:grpSpPr>
        <a:xfrm>
          <a:off x="0" y="0"/>
          <a:ext cx="0" cy="0"/>
          <a:chOff x="0" y="0"/>
          <a:chExt cx="0" cy="0"/>
        </a:xfrm>
      </p:grpSpPr>
      <p:sp>
        <p:nvSpPr>
          <p:cNvPr id="6" name="Title">
            <a:extLst>
              <a:ext uri="{FF2B5EF4-FFF2-40B4-BE49-F238E27FC236}">
                <a16:creationId xmlns:a16="http://schemas.microsoft.com/office/drawing/2014/main" id="{A647BE65-B969-B69D-209F-96B62E40F087}"/>
              </a:ext>
            </a:extLst>
          </p:cNvPr>
          <p:cNvSpPr>
            <a:spLocks noGrp="1"/>
          </p:cNvSpPr>
          <p:nvPr>
            <p:ph type="title"/>
          </p:nvPr>
        </p:nvSpPr>
        <p:spPr>
          <a:xfrm>
            <a:off x="9148762" y="701874"/>
            <a:ext cx="2600325" cy="715669"/>
          </a:xfrm>
        </p:spPr>
        <p:txBody>
          <a:bodyPr/>
          <a:lstStyle/>
          <a:p>
            <a:r>
              <a:rPr lang="it-IT"/>
              <a:t>Fare clic per modificare lo stile del titolo dello schema</a:t>
            </a:r>
            <a:endParaRPr lang="en-GB" dirty="0"/>
          </a:p>
        </p:txBody>
      </p:sp>
      <p:sp>
        <p:nvSpPr>
          <p:cNvPr id="7" name="Placeholder">
            <a:extLst>
              <a:ext uri="{FF2B5EF4-FFF2-40B4-BE49-F238E27FC236}">
                <a16:creationId xmlns:a16="http://schemas.microsoft.com/office/drawing/2014/main" id="{65919DFD-5216-47CC-A2D5-A0B970BE9632}"/>
              </a:ext>
            </a:extLst>
          </p:cNvPr>
          <p:cNvSpPr>
            <a:spLocks noGrp="1"/>
          </p:cNvSpPr>
          <p:nvPr>
            <p:ph type="body" sz="quarter" idx="12"/>
          </p:nvPr>
        </p:nvSpPr>
        <p:spPr>
          <a:xfrm>
            <a:off x="9148763" y="2162629"/>
            <a:ext cx="2562158" cy="3785734"/>
          </a:xfrm>
          <a:prstGeom prst="rect">
            <a:avLst/>
          </a:prstGeom>
        </p:spPr>
        <p:txBody>
          <a:bodyPr/>
          <a:lstStyle>
            <a:lvl2pPr marL="180975" indent="-180975">
              <a:defRPr lang="en-US" sz="1200" kern="1200" dirty="0">
                <a:solidFill>
                  <a:schemeClr val="tx1"/>
                </a:solidFill>
                <a:latin typeface="+mn-lt"/>
                <a:ea typeface="+mn-ea"/>
                <a:cs typeface="+mn-cs"/>
              </a:defRPr>
            </a:lvl2pPr>
          </a:lstStyle>
          <a:p>
            <a:pPr lvl="0"/>
            <a:r>
              <a:rPr lang="it-IT"/>
              <a:t>Fare clic per modificare gli stili del testo dello schema</a:t>
            </a:r>
          </a:p>
          <a:p>
            <a:pPr lvl="1"/>
            <a:r>
              <a:rPr lang="it-IT"/>
              <a:t>Secondo livello</a:t>
            </a:r>
          </a:p>
          <a:p>
            <a:pPr lvl="2"/>
            <a:r>
              <a:rPr lang="it-IT"/>
              <a:t>Terzo livello</a:t>
            </a:r>
          </a:p>
        </p:txBody>
      </p:sp>
      <p:sp>
        <p:nvSpPr>
          <p:cNvPr id="3" name="Picture Placeholder">
            <a:extLst>
              <a:ext uri="{FF2B5EF4-FFF2-40B4-BE49-F238E27FC236}">
                <a16:creationId xmlns:a16="http://schemas.microsoft.com/office/drawing/2014/main" id="{925894C0-F0A5-92C3-CA5E-CC0E9E19210A}"/>
              </a:ext>
              <a:ext uri="{C183D7F6-B498-43B3-948B-1728B52AA6E4}">
                <adec:decorative xmlns:adec="http://schemas.microsoft.com/office/drawing/2017/decorative" val="1"/>
              </a:ext>
            </a:extLst>
          </p:cNvPr>
          <p:cNvSpPr>
            <a:spLocks noGrp="1"/>
          </p:cNvSpPr>
          <p:nvPr>
            <p:ph type="pic" sz="quarter" idx="11" hasCustomPrompt="1"/>
          </p:nvPr>
        </p:nvSpPr>
        <p:spPr>
          <a:xfrm>
            <a:off x="454930" y="0"/>
            <a:ext cx="8386763" cy="5948363"/>
          </a:xfrm>
          <a:custGeom>
            <a:avLst/>
            <a:gdLst>
              <a:gd name="connsiteX0" fmla="*/ 0 w 8386763"/>
              <a:gd name="connsiteY0" fmla="*/ 0 h 5948363"/>
              <a:gd name="connsiteX1" fmla="*/ 8386763 w 8386763"/>
              <a:gd name="connsiteY1" fmla="*/ 0 h 5948363"/>
              <a:gd name="connsiteX2" fmla="*/ 8386763 w 8386763"/>
              <a:gd name="connsiteY2" fmla="*/ 4798847 h 5948363"/>
              <a:gd name="connsiteX3" fmla="*/ 7237247 w 8386763"/>
              <a:gd name="connsiteY3" fmla="*/ 5948363 h 5948363"/>
              <a:gd name="connsiteX4" fmla="*/ 0 w 8386763"/>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6763" h="5948363">
                <a:moveTo>
                  <a:pt x="0" y="0"/>
                </a:moveTo>
                <a:lnTo>
                  <a:pt x="8386763" y="0"/>
                </a:lnTo>
                <a:lnTo>
                  <a:pt x="8386763" y="4798847"/>
                </a:lnTo>
                <a:lnTo>
                  <a:pt x="7237247"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to insert image</a:t>
            </a:r>
          </a:p>
        </p:txBody>
      </p:sp>
    </p:spTree>
    <p:extLst>
      <p:ext uri="{BB962C8B-B14F-4D97-AF65-F5344CB8AC3E}">
        <p14:creationId xmlns:p14="http://schemas.microsoft.com/office/powerpoint/2010/main" val="4055471532"/>
      </p:ext>
    </p:extLst>
  </p:cSld>
  <p:clrMapOvr>
    <a:masterClrMapping/>
  </p:clrMapOvr>
  <p:hf hdr="0" ftr="0" dt="0"/>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Detailed Layout 1">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D2372C9-E215-1003-F25D-B5AE1F568920}"/>
              </a:ext>
            </a:extLst>
          </p:cNvPr>
          <p:cNvSpPr>
            <a:spLocks noGrp="1"/>
          </p:cNvSpPr>
          <p:nvPr>
            <p:ph type="title" hasCustomPrompt="1"/>
          </p:nvPr>
        </p:nvSpPr>
        <p:spPr>
          <a:xfrm>
            <a:off x="559292" y="701874"/>
            <a:ext cx="2450237" cy="715669"/>
          </a:xfrm>
        </p:spPr>
        <p:txBody>
          <a:bodyPr/>
          <a:lstStyle>
            <a:lvl1pPr>
              <a:defRPr>
                <a:solidFill>
                  <a:schemeClr val="bg1"/>
                </a:solidFill>
              </a:defRPr>
            </a:lvl1pPr>
          </a:lstStyle>
          <a:p>
            <a:r>
              <a:rPr lang="en-US" dirty="0"/>
              <a:t>Layout template for detailed charts</a:t>
            </a:r>
            <a:endParaRPr lang="en-GB" dirty="0"/>
          </a:p>
        </p:txBody>
      </p:sp>
    </p:spTree>
    <p:extLst>
      <p:ext uri="{BB962C8B-B14F-4D97-AF65-F5344CB8AC3E}">
        <p14:creationId xmlns:p14="http://schemas.microsoft.com/office/powerpoint/2010/main" val="86602010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50" Type="http://schemas.openxmlformats.org/officeDocument/2006/relationships/image" Target="../media/image3.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 Id="rId51" Type="http://schemas.openxmlformats.org/officeDocument/2006/relationships/image" Target="../media/image4.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image" Target="../media/image5.png"/><Relationship Id="rId21" Type="http://schemas.openxmlformats.org/officeDocument/2006/relationships/slideLayout" Target="../slideLayouts/slideLayout67.xml"/><Relationship Id="rId34" Type="http://schemas.openxmlformats.org/officeDocument/2006/relationships/theme" Target="../theme/theme2.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image" Target="../media/image4.png"/><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29" Type="http://schemas.openxmlformats.org/officeDocument/2006/relationships/slideLayout" Target="../slideLayouts/slideLayout75.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image" Target="../media/image3.png"/><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image" Target="../media/image2.svg"/><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image" Target="../media/image1.png"/><Relationship Id="rId8" Type="http://schemas.openxmlformats.org/officeDocument/2006/relationships/slideLayout" Target="../slideLayouts/slideLayout54.xml"/><Relationship Id="rId3" Type="http://schemas.openxmlformats.org/officeDocument/2006/relationships/slideLayout" Target="../slideLayouts/slideLayout49.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92.xml"/><Relationship Id="rId18" Type="http://schemas.openxmlformats.org/officeDocument/2006/relationships/slideLayout" Target="../slideLayouts/slideLayout97.xml"/><Relationship Id="rId26" Type="http://schemas.openxmlformats.org/officeDocument/2006/relationships/slideLayout" Target="../slideLayouts/slideLayout105.xml"/><Relationship Id="rId39" Type="http://schemas.openxmlformats.org/officeDocument/2006/relationships/image" Target="../media/image5.png"/><Relationship Id="rId21" Type="http://schemas.openxmlformats.org/officeDocument/2006/relationships/slideLayout" Target="../slideLayouts/slideLayout100.xml"/><Relationship Id="rId34" Type="http://schemas.openxmlformats.org/officeDocument/2006/relationships/theme" Target="../theme/theme3.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17" Type="http://schemas.openxmlformats.org/officeDocument/2006/relationships/slideLayout" Target="../slideLayouts/slideLayout96.xml"/><Relationship Id="rId25" Type="http://schemas.openxmlformats.org/officeDocument/2006/relationships/slideLayout" Target="../slideLayouts/slideLayout104.xml"/><Relationship Id="rId33" Type="http://schemas.openxmlformats.org/officeDocument/2006/relationships/slideLayout" Target="../slideLayouts/slideLayout112.xml"/><Relationship Id="rId38" Type="http://schemas.openxmlformats.org/officeDocument/2006/relationships/image" Target="../media/image4.png"/><Relationship Id="rId2" Type="http://schemas.openxmlformats.org/officeDocument/2006/relationships/slideLayout" Target="../slideLayouts/slideLayout81.xml"/><Relationship Id="rId16" Type="http://schemas.openxmlformats.org/officeDocument/2006/relationships/slideLayout" Target="../slideLayouts/slideLayout95.xml"/><Relationship Id="rId20" Type="http://schemas.openxmlformats.org/officeDocument/2006/relationships/slideLayout" Target="../slideLayouts/slideLayout99.xml"/><Relationship Id="rId29" Type="http://schemas.openxmlformats.org/officeDocument/2006/relationships/slideLayout" Target="../slideLayouts/slideLayout108.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24" Type="http://schemas.openxmlformats.org/officeDocument/2006/relationships/slideLayout" Target="../slideLayouts/slideLayout103.xml"/><Relationship Id="rId32" Type="http://schemas.openxmlformats.org/officeDocument/2006/relationships/slideLayout" Target="../slideLayouts/slideLayout111.xml"/><Relationship Id="rId37" Type="http://schemas.openxmlformats.org/officeDocument/2006/relationships/image" Target="../media/image3.png"/><Relationship Id="rId5" Type="http://schemas.openxmlformats.org/officeDocument/2006/relationships/slideLayout" Target="../slideLayouts/slideLayout84.xml"/><Relationship Id="rId15" Type="http://schemas.openxmlformats.org/officeDocument/2006/relationships/slideLayout" Target="../slideLayouts/slideLayout94.xml"/><Relationship Id="rId23" Type="http://schemas.openxmlformats.org/officeDocument/2006/relationships/slideLayout" Target="../slideLayouts/slideLayout102.xml"/><Relationship Id="rId28" Type="http://schemas.openxmlformats.org/officeDocument/2006/relationships/slideLayout" Target="../slideLayouts/slideLayout107.xml"/><Relationship Id="rId36" Type="http://schemas.openxmlformats.org/officeDocument/2006/relationships/image" Target="../media/image2.svg"/><Relationship Id="rId10" Type="http://schemas.openxmlformats.org/officeDocument/2006/relationships/slideLayout" Target="../slideLayouts/slideLayout89.xml"/><Relationship Id="rId19" Type="http://schemas.openxmlformats.org/officeDocument/2006/relationships/slideLayout" Target="../slideLayouts/slideLayout98.xml"/><Relationship Id="rId31" Type="http://schemas.openxmlformats.org/officeDocument/2006/relationships/slideLayout" Target="../slideLayouts/slideLayout110.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slideLayout" Target="../slideLayouts/slideLayout93.xml"/><Relationship Id="rId22" Type="http://schemas.openxmlformats.org/officeDocument/2006/relationships/slideLayout" Target="../slideLayouts/slideLayout101.xml"/><Relationship Id="rId27" Type="http://schemas.openxmlformats.org/officeDocument/2006/relationships/slideLayout" Target="../slideLayouts/slideLayout106.xml"/><Relationship Id="rId30" Type="http://schemas.openxmlformats.org/officeDocument/2006/relationships/slideLayout" Target="../slideLayouts/slideLayout109.xml"/><Relationship Id="rId35" Type="http://schemas.openxmlformats.org/officeDocument/2006/relationships/image" Target="../media/image1.png"/><Relationship Id="rId8" Type="http://schemas.openxmlformats.org/officeDocument/2006/relationships/slideLayout" Target="../slideLayouts/slideLayout87.xml"/><Relationship Id="rId3"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descr="Header">
            <a:extLst>
              <a:ext uri="{FF2B5EF4-FFF2-40B4-BE49-F238E27FC236}">
                <a16:creationId xmlns:a16="http://schemas.microsoft.com/office/drawing/2014/main" id="{451F5451-CC20-46A2-802F-F9D60C2A61E7}"/>
              </a:ext>
            </a:extLst>
          </p:cNvPr>
          <p:cNvSpPr>
            <a:spLocks noGrp="1"/>
          </p:cNvSpPr>
          <p:nvPr>
            <p:ph type="title"/>
          </p:nvPr>
        </p:nvSpPr>
        <p:spPr>
          <a:xfrm>
            <a:off x="450000" y="701874"/>
            <a:ext cx="11299088" cy="715669"/>
          </a:xfrm>
          <a:prstGeom prst="rect">
            <a:avLst/>
          </a:prstGeom>
        </p:spPr>
        <p:txBody>
          <a:bodyPr vert="horz" wrap="square" lIns="0" tIns="0" rIns="0" bIns="0" rtlCol="0" anchor="t">
            <a:noAutofit/>
          </a:bodyPr>
          <a:lstStyle/>
          <a:p>
            <a:r>
              <a:rPr lang="en-GB" dirty="0"/>
              <a:t>Slide title room for two lines</a:t>
            </a:r>
          </a:p>
        </p:txBody>
      </p:sp>
      <p:sp>
        <p:nvSpPr>
          <p:cNvPr id="7" name="Placeholder">
            <a:extLst>
              <a:ext uri="{FF2B5EF4-FFF2-40B4-BE49-F238E27FC236}">
                <a16:creationId xmlns:a16="http://schemas.microsoft.com/office/drawing/2014/main" id="{D7CC2174-966F-44FC-375D-7BD78365CCEA}"/>
              </a:ext>
            </a:extLst>
          </p:cNvPr>
          <p:cNvSpPr>
            <a:spLocks noGrp="1"/>
          </p:cNvSpPr>
          <p:nvPr>
            <p:ph type="body" idx="1"/>
          </p:nvPr>
        </p:nvSpPr>
        <p:spPr>
          <a:xfrm>
            <a:off x="436002" y="1825625"/>
            <a:ext cx="11313086" cy="3843338"/>
          </a:xfrm>
          <a:prstGeom prst="rect">
            <a:avLst/>
          </a:prstGeom>
        </p:spPr>
        <p:txBody>
          <a:bodyPr vert="horz" lIns="0" tIns="0" rIns="0" bIns="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
        <p:nvSpPr>
          <p:cNvPr id="6" name="Classification">
            <a:extLst>
              <a:ext uri="{FF2B5EF4-FFF2-40B4-BE49-F238E27FC236}">
                <a16:creationId xmlns:a16="http://schemas.microsoft.com/office/drawing/2014/main" id="{5145A4F0-7D5B-0FE6-3F2E-55FC068D8DC1}"/>
              </a:ext>
              <a:ext uri="{C183D7F6-B498-43B3-948B-1728B52AA6E4}">
                <adec:decorative xmlns:adec="http://schemas.microsoft.com/office/drawing/2017/decorative" val="1"/>
              </a:ext>
            </a:extLst>
          </p:cNvPr>
          <p:cNvSpPr txBox="1">
            <a:spLocks/>
          </p:cNvSpPr>
          <p:nvPr userDrawn="1"/>
        </p:nvSpPr>
        <p:spPr>
          <a:xfrm>
            <a:off x="440938" y="6497328"/>
            <a:ext cx="5197862"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tx1"/>
                </a:solidFill>
                <a:effectLst/>
              </a:rPr>
              <a:t>© Ipsos | Il ruolo di Fondazione LGH nel territorio lombardo</a:t>
            </a:r>
            <a:endParaRPr lang="en-GB" sz="800" dirty="0">
              <a:solidFill>
                <a:schemeClr val="tx1"/>
              </a:solidFill>
              <a:effectLst/>
            </a:endParaRPr>
          </a:p>
        </p:txBody>
      </p:sp>
      <p:sp>
        <p:nvSpPr>
          <p:cNvPr id="96" name="Slide Number">
            <a:extLst>
              <a:ext uri="{FF2B5EF4-FFF2-40B4-BE49-F238E27FC236}">
                <a16:creationId xmlns:a16="http://schemas.microsoft.com/office/drawing/2014/main" id="{A19EB2BF-21C7-DA01-6AAC-8D446BDFC72B}"/>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pPr algn="ctr" rtl="0">
                <a:lnSpc>
                  <a:spcPct val="110000"/>
                </a:lnSpc>
                <a:spcBef>
                  <a:spcPts val="400"/>
                </a:spcBef>
                <a:spcAft>
                  <a:spcPts val="400"/>
                </a:spcAft>
              </a:pPr>
              <a:t>‹N›</a:t>
            </a:fld>
            <a:endParaRPr lang="en-GB" sz="900" dirty="0"/>
          </a:p>
        </p:txBody>
      </p:sp>
      <p:pic>
        <p:nvPicPr>
          <p:cNvPr id="8" name="Ipsos Logo">
            <a:extLst>
              <a:ext uri="{FF2B5EF4-FFF2-40B4-BE49-F238E27FC236}">
                <a16:creationId xmlns:a16="http://schemas.microsoft.com/office/drawing/2014/main" id="{28D1BB47-AB47-9982-F311-E64B0A6B46C8}"/>
              </a:ext>
              <a:ext uri="{C183D7F6-B498-43B3-948B-1728B52AA6E4}">
                <adec:decorative xmlns:adec="http://schemas.microsoft.com/office/drawing/2017/decorative" val="1"/>
              </a:ext>
            </a:extLst>
          </p:cNvPr>
          <p:cNvPicPr>
            <a:picLocks noChangeAspect="1"/>
          </p:cNvPicPr>
          <p:nvPr userDrawn="1"/>
        </p:nvPicPr>
        <p:blipFill>
          <a:blip r:embed="rId48">
            <a:extLst>
              <a:ext uri="{96DAC541-7B7A-43D3-8B79-37D633B846F1}">
                <asvg:svgBlip xmlns:asvg="http://schemas.microsoft.com/office/drawing/2016/SVG/main" r:embed="rId49"/>
              </a:ext>
            </a:extLst>
          </a:blip>
          <a:stretch>
            <a:fillRect/>
          </a:stretch>
        </p:blipFill>
        <p:spPr>
          <a:xfrm>
            <a:off x="11263361" y="6173519"/>
            <a:ext cx="492637" cy="446920"/>
          </a:xfrm>
          <a:prstGeom prst="rect">
            <a:avLst/>
          </a:prstGeom>
        </p:spPr>
      </p:pic>
      <p:pic>
        <p:nvPicPr>
          <p:cNvPr id="3" name="Revision_img_OK" descr="A picture containing object, clock&#10;&#10;Description automatically generated" hidden="1">
            <a:extLst>
              <a:ext uri="{FF2B5EF4-FFF2-40B4-BE49-F238E27FC236}">
                <a16:creationId xmlns:a16="http://schemas.microsoft.com/office/drawing/2014/main" id="{BF742BB7-FEBE-F2FE-4EF3-BF783CA0712F}"/>
              </a:ext>
            </a:extLst>
          </p:cNvPr>
          <p:cNvPicPr>
            <a:picLocks noChangeAspect="1"/>
          </p:cNvPicPr>
          <p:nvPr userDrawn="1"/>
        </p:nvPicPr>
        <p:blipFill>
          <a:blip r:embed="rId50"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pic>
        <p:nvPicPr>
          <p:cNvPr id="4" name="Revision_img_REV" descr="A picture containing object, clock&#10;&#10;Description automatically generated" hidden="1">
            <a:extLst>
              <a:ext uri="{FF2B5EF4-FFF2-40B4-BE49-F238E27FC236}">
                <a16:creationId xmlns:a16="http://schemas.microsoft.com/office/drawing/2014/main" id="{4DC99B1F-0D4F-E87B-581C-D1621F9688EF}"/>
              </a:ext>
            </a:extLst>
          </p:cNvPr>
          <p:cNvPicPr>
            <a:picLocks noChangeAspect="1"/>
          </p:cNvPicPr>
          <p:nvPr userDrawn="1"/>
        </p:nvPicPr>
        <p:blipFill>
          <a:blip r:embed="rId51"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pic>
        <p:nvPicPr>
          <p:cNvPr id="5" name="Revision_img_PEND" descr="A close up of a clock&#10;&#10;Description automatically generated" hidden="1">
            <a:extLst>
              <a:ext uri="{FF2B5EF4-FFF2-40B4-BE49-F238E27FC236}">
                <a16:creationId xmlns:a16="http://schemas.microsoft.com/office/drawing/2014/main" id="{66A367A3-77E2-B38F-A867-4365ACA6A9DF}"/>
              </a:ext>
            </a:extLst>
          </p:cNvPr>
          <p:cNvPicPr>
            <a:picLocks noChangeAspect="1"/>
          </p:cNvPicPr>
          <p:nvPr userDrawn="1"/>
        </p:nvPicPr>
        <p:blipFill>
          <a:blip r:embed="rId52"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graphicFrame>
        <p:nvGraphicFramePr>
          <p:cNvPr id="9" name="IpsosToolbar_Briefing_Slide" hidden="1">
            <a:extLst>
              <a:ext uri="{FF2B5EF4-FFF2-40B4-BE49-F238E27FC236}">
                <a16:creationId xmlns:a16="http://schemas.microsoft.com/office/drawing/2014/main" id="{AABD70CA-C12B-E877-8903-71696319DFCC}"/>
              </a:ext>
            </a:extLst>
          </p:cNvPr>
          <p:cNvGraphicFramePr>
            <a:graphicFrameLocks noGrp="1"/>
          </p:cNvGraphicFramePr>
          <p:nvPr userDrawn="1">
            <p:extLst>
              <p:ext uri="{D42A27DB-BD31-4B8C-83A1-F6EECF244321}">
                <p14:modId xmlns:p14="http://schemas.microsoft.com/office/powerpoint/2010/main" val="3430337770"/>
              </p:ext>
            </p:extLst>
          </p:nvPr>
        </p:nvGraphicFramePr>
        <p:xfrm>
          <a:off x="0" y="679520"/>
          <a:ext cx="4320000" cy="1440000"/>
        </p:xfrm>
        <a:graphic>
          <a:graphicData uri="http://schemas.openxmlformats.org/drawingml/2006/table">
            <a:tbl>
              <a:tblPr firstRow="1" bandRow="1">
                <a:tableStyleId>{2D5ABB26-0587-4C30-8999-92F81FD0307C}</a:tableStyleId>
              </a:tblPr>
              <a:tblGrid>
                <a:gridCol w="1584000">
                  <a:extLst>
                    <a:ext uri="{9D8B030D-6E8A-4147-A177-3AD203B41FA5}">
                      <a16:colId xmlns:a16="http://schemas.microsoft.com/office/drawing/2014/main" val="680429793"/>
                    </a:ext>
                  </a:extLst>
                </a:gridCol>
                <a:gridCol w="2736000">
                  <a:extLst>
                    <a:ext uri="{9D8B030D-6E8A-4147-A177-3AD203B41FA5}">
                      <a16:colId xmlns:a16="http://schemas.microsoft.com/office/drawing/2014/main" val="1717690144"/>
                    </a:ext>
                  </a:extLst>
                </a:gridCol>
              </a:tblGrid>
              <a:tr h="180000">
                <a:tc>
                  <a:txBody>
                    <a:bodyPr/>
                    <a:lstStyle/>
                    <a:p>
                      <a:r>
                        <a:rPr lang="en-US" sz="900" b="1" dirty="0">
                          <a:solidFill>
                            <a:srgbClr val="292929"/>
                          </a:solidFill>
                          <a:latin typeface="Barlow" panose="00000500000000000000" pitchFamily="2" charset="0"/>
                          <a:cs typeface="Arial" panose="020B0604020202020204" pitchFamily="34" charset="0"/>
                        </a:rPr>
                        <a:t>Base description (filter)</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158922941"/>
                  </a:ext>
                </a:extLst>
              </a:tr>
              <a:tr h="180000">
                <a:tc>
                  <a:txBody>
                    <a:bodyPr/>
                    <a:lstStyle/>
                    <a:p>
                      <a:r>
                        <a:rPr lang="en-US" sz="900" b="1" dirty="0">
                          <a:solidFill>
                            <a:srgbClr val="292929"/>
                          </a:solidFill>
                          <a:latin typeface="Barlow" panose="00000500000000000000" pitchFamily="2" charset="0"/>
                          <a:cs typeface="Arial" panose="020B0604020202020204" pitchFamily="34" charset="0"/>
                        </a:rPr>
                        <a:t>Banner info</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26179011"/>
                  </a:ext>
                </a:extLst>
              </a:tr>
              <a:tr h="180000">
                <a:tc>
                  <a:txBody>
                    <a:bodyPr/>
                    <a:lstStyle/>
                    <a:p>
                      <a:r>
                        <a:rPr lang="en-US" sz="900" b="1" dirty="0">
                          <a:solidFill>
                            <a:srgbClr val="292929"/>
                          </a:solidFill>
                          <a:latin typeface="Barlow" panose="00000500000000000000" pitchFamily="2" charset="0"/>
                          <a:cs typeface="Arial" panose="020B0604020202020204" pitchFamily="34" charset="0"/>
                        </a:rPr>
                        <a:t>Table/Question number/title</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589288394"/>
                  </a:ext>
                </a:extLst>
              </a:tr>
              <a:tr h="180000">
                <a:tc>
                  <a:txBody>
                    <a:bodyPr/>
                    <a:lstStyle/>
                    <a:p>
                      <a:r>
                        <a:rPr lang="en-US" sz="900" b="1" dirty="0">
                          <a:solidFill>
                            <a:srgbClr val="292929"/>
                          </a:solidFill>
                          <a:latin typeface="Barlow" panose="00000500000000000000" pitchFamily="2" charset="0"/>
                          <a:cs typeface="Arial" panose="020B0604020202020204" pitchFamily="34" charset="0"/>
                        </a:rPr>
                        <a:t>Break</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794224127"/>
                  </a:ext>
                </a:extLst>
              </a:tr>
              <a:tr h="180000">
                <a:tc>
                  <a:txBody>
                    <a:bodyPr/>
                    <a:lstStyle/>
                    <a:p>
                      <a:r>
                        <a:rPr lang="en-US" sz="900" b="1" dirty="0">
                          <a:solidFill>
                            <a:srgbClr val="292929"/>
                          </a:solidFill>
                          <a:latin typeface="Barlow" panose="00000500000000000000" pitchFamily="2" charset="0"/>
                          <a:cs typeface="Arial" panose="020B0604020202020204" pitchFamily="34" charset="0"/>
                        </a:rPr>
                        <a:t>Slide/Chart </a:t>
                      </a:r>
                      <a:r>
                        <a:rPr lang="en-US" sz="900" b="0" i="0" dirty="0">
                          <a:solidFill>
                            <a:srgbClr val="292929"/>
                          </a:solidFill>
                          <a:latin typeface="Barlow" panose="00000500000000000000" pitchFamily="2" charset="0"/>
                          <a:cs typeface="Arial" panose="020B0604020202020204" pitchFamily="34" charset="0"/>
                        </a:rPr>
                        <a:t>(if not in library!)</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4119806022"/>
                  </a:ext>
                </a:extLst>
              </a:tr>
              <a:tr h="180000">
                <a:tc>
                  <a:txBody>
                    <a:bodyPr/>
                    <a:lstStyle/>
                    <a:p>
                      <a:r>
                        <a:rPr lang="en-US" sz="900" b="1" dirty="0">
                          <a:solidFill>
                            <a:srgbClr val="292929"/>
                          </a:solidFill>
                          <a:latin typeface="Barlow" panose="00000500000000000000" pitchFamily="2" charset="0"/>
                          <a:cs typeface="Arial" panose="020B0604020202020204" pitchFamily="34" charset="0"/>
                        </a:rPr>
                        <a:t>Ranking</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03503531"/>
                  </a:ext>
                </a:extLst>
              </a:tr>
              <a:tr h="180000">
                <a:tc>
                  <a:txBody>
                    <a:bodyPr/>
                    <a:lstStyle/>
                    <a:p>
                      <a:r>
                        <a:rPr lang="en-US" sz="900" b="1" dirty="0">
                          <a:solidFill>
                            <a:srgbClr val="292929"/>
                          </a:solidFill>
                          <a:latin typeface="Barlow" panose="00000500000000000000" pitchFamily="2" charset="0"/>
                          <a:cs typeface="Arial" panose="020B0604020202020204" pitchFamily="34" charset="0"/>
                        </a:rPr>
                        <a:t>Sigs</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012447535"/>
                  </a:ext>
                </a:extLst>
              </a:tr>
              <a:tr h="18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dirty="0">
                          <a:solidFill>
                            <a:srgbClr val="292929"/>
                          </a:solidFill>
                          <a:latin typeface="Barlow" panose="00000500000000000000" pitchFamily="2" charset="0"/>
                          <a:cs typeface="Arial" panose="020B0604020202020204" pitchFamily="34" charset="0"/>
                        </a:rPr>
                        <a:t>Extra instruction</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extLst>
                  <a:ext uri="{0D108BD9-81ED-4DB2-BD59-A6C34878D82A}">
                    <a16:rowId xmlns:a16="http://schemas.microsoft.com/office/drawing/2014/main" val="3782981876"/>
                  </a:ext>
                </a:extLst>
              </a:tr>
            </a:tbl>
          </a:graphicData>
        </a:graphic>
      </p:graphicFrame>
      <p:graphicFrame>
        <p:nvGraphicFramePr>
          <p:cNvPr id="10" name="IpsosToolbar_Briefing_General" hidden="1">
            <a:extLst>
              <a:ext uri="{FF2B5EF4-FFF2-40B4-BE49-F238E27FC236}">
                <a16:creationId xmlns:a16="http://schemas.microsoft.com/office/drawing/2014/main" id="{82071E64-6E4A-AD71-BBFC-47F6903FAD57}"/>
              </a:ext>
            </a:extLst>
          </p:cNvPr>
          <p:cNvGraphicFramePr>
            <a:graphicFrameLocks noGrp="1"/>
          </p:cNvGraphicFramePr>
          <p:nvPr userDrawn="1">
            <p:extLst>
              <p:ext uri="{D42A27DB-BD31-4B8C-83A1-F6EECF244321}">
                <p14:modId xmlns:p14="http://schemas.microsoft.com/office/powerpoint/2010/main" val="4184311669"/>
              </p:ext>
            </p:extLst>
          </p:nvPr>
        </p:nvGraphicFramePr>
        <p:xfrm>
          <a:off x="0" y="-1"/>
          <a:ext cx="4320000" cy="2700000"/>
        </p:xfrm>
        <a:graphic>
          <a:graphicData uri="http://schemas.openxmlformats.org/drawingml/2006/table">
            <a:tbl>
              <a:tblPr firstRow="1" bandRow="1">
                <a:tableStyleId>{2D5ABB26-0587-4C30-8999-92F81FD0307C}</a:tableStyleId>
              </a:tblPr>
              <a:tblGrid>
                <a:gridCol w="1584000">
                  <a:extLst>
                    <a:ext uri="{9D8B030D-6E8A-4147-A177-3AD203B41FA5}">
                      <a16:colId xmlns:a16="http://schemas.microsoft.com/office/drawing/2014/main" val="680429793"/>
                    </a:ext>
                  </a:extLst>
                </a:gridCol>
                <a:gridCol w="2736000">
                  <a:extLst>
                    <a:ext uri="{9D8B030D-6E8A-4147-A177-3AD203B41FA5}">
                      <a16:colId xmlns:a16="http://schemas.microsoft.com/office/drawing/2014/main" val="1717690144"/>
                    </a:ext>
                  </a:extLst>
                </a:gridCol>
              </a:tblGrid>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Barlow" panose="00000500000000000000" pitchFamily="2" charset="0"/>
                          <a:cs typeface="Arial" panose="020B0604020202020204" pitchFamily="34" charset="0"/>
                        </a:rPr>
                        <a:t>PROJECT TIMINGS &amp; BATCHES </a:t>
                      </a:r>
                      <a:r>
                        <a:rPr lang="en-GB" sz="900" dirty="0">
                          <a:solidFill>
                            <a:srgbClr val="292929"/>
                          </a:solidFill>
                          <a:latin typeface="Barlow" panose="00000500000000000000" pitchFamily="2" charset="0"/>
                          <a:cs typeface="Arial" panose="020B0604020202020204" pitchFamily="34" charset="0"/>
                        </a:rPr>
                        <a:t>(intermediate deadlines)</a:t>
                      </a:r>
                      <a:r>
                        <a:rPr lang="en-GB" sz="900" b="1" dirty="0">
                          <a:solidFill>
                            <a:srgbClr val="292929"/>
                          </a:solidFill>
                          <a:latin typeface="Barlow" panose="00000500000000000000" pitchFamily="2" charset="0"/>
                          <a:cs typeface="Arial" panose="020B0604020202020204" pitchFamily="34" charset="0"/>
                        </a:rPr>
                        <a:t>:</a:t>
                      </a:r>
                      <a:endParaRPr lang="en-GB" sz="1000" b="1" dirty="0">
                        <a:solidFill>
                          <a:srgbClr val="292929"/>
                        </a:solidFill>
                        <a:latin typeface="Barlow" panose="00000500000000000000" pitchFamily="2" charset="0"/>
                        <a:cs typeface="Arial" panose="020B0604020202020204" pitchFamily="34" charset="0"/>
                      </a:endParaRP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tcPr>
                </a:tc>
                <a:extLst>
                  <a:ext uri="{0D108BD9-81ED-4DB2-BD59-A6C34878D82A}">
                    <a16:rowId xmlns:a16="http://schemas.microsoft.com/office/drawing/2014/main" val="3540381696"/>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First review moment</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158922941"/>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Batch 1, 2, ...</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26179011"/>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Deadline full report</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extLst>
                  <a:ext uri="{0D108BD9-81ED-4DB2-BD59-A6C34878D82A}">
                    <a16:rowId xmlns:a16="http://schemas.microsoft.com/office/drawing/2014/main" val="589288394"/>
                  </a:ext>
                </a:extLst>
              </a:tr>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Barlow" panose="00000500000000000000" pitchFamily="2" charset="0"/>
                          <a:cs typeface="Arial" panose="020B0604020202020204" pitchFamily="34" charset="0"/>
                        </a:rPr>
                        <a:t>PROJECT INFO</a:t>
                      </a: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9525" cap="flat" cmpd="sng" algn="ctr">
                      <a:solidFill>
                        <a:srgbClr val="FF0000"/>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404247477"/>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PN</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794224127"/>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Project title</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4119806022"/>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Client</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03503531"/>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Project leader</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extLst>
                  <a:ext uri="{0D108BD9-81ED-4DB2-BD59-A6C34878D82A}">
                    <a16:rowId xmlns:a16="http://schemas.microsoft.com/office/drawing/2014/main" val="2012447535"/>
                  </a:ext>
                </a:extLst>
              </a:tr>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Barlow" panose="00000500000000000000" pitchFamily="2" charset="0"/>
                          <a:cs typeface="Arial" panose="020B0604020202020204" pitchFamily="34" charset="0"/>
                        </a:rPr>
                        <a:t>BRIEFING INSTRUCTIONS</a:t>
                      </a: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9525" cap="flat" cmpd="sng" algn="ctr">
                      <a:solidFill>
                        <a:srgbClr val="FF0000"/>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281120632"/>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Overall project instruction</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816729115"/>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Conclusion layout</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775208648"/>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Report language</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3620477378"/>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Low base size indication</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265250029"/>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Extra instruction</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extLst>
                  <a:ext uri="{0D108BD9-81ED-4DB2-BD59-A6C34878D82A}">
                    <a16:rowId xmlns:a16="http://schemas.microsoft.com/office/drawing/2014/main" val="3782981876"/>
                  </a:ext>
                </a:extLst>
              </a:tr>
            </a:tbl>
          </a:graphicData>
        </a:graphic>
      </p:graphicFrame>
    </p:spTree>
    <p:extLst>
      <p:ext uri="{BB962C8B-B14F-4D97-AF65-F5344CB8AC3E}">
        <p14:creationId xmlns:p14="http://schemas.microsoft.com/office/powerpoint/2010/main" val="2797839013"/>
      </p:ext>
    </p:extLst>
  </p:cSld>
  <p:clrMap bg1="lt1" tx1="dk1" bg2="lt2" tx2="dk2" accent1="accent1" accent2="accent2" accent3="accent3" accent4="accent4" accent5="accent5" accent6="accent6" hlink="hlink" folHlink="folHlink"/>
  <p:sldLayoutIdLst>
    <p:sldLayoutId id="2147484378" r:id="rId1"/>
    <p:sldLayoutId id="2147484379" r:id="rId2"/>
    <p:sldLayoutId id="2147484381" r:id="rId3"/>
    <p:sldLayoutId id="2147484383" r:id="rId4"/>
    <p:sldLayoutId id="2147484384" r:id="rId5"/>
    <p:sldLayoutId id="2147484385" r:id="rId6"/>
    <p:sldLayoutId id="2147484386" r:id="rId7"/>
    <p:sldLayoutId id="2147484387" r:id="rId8"/>
    <p:sldLayoutId id="2147484388" r:id="rId9"/>
    <p:sldLayoutId id="2147484389" r:id="rId10"/>
    <p:sldLayoutId id="2147484390" r:id="rId11"/>
    <p:sldLayoutId id="2147484391" r:id="rId12"/>
    <p:sldLayoutId id="2147484394" r:id="rId13"/>
    <p:sldLayoutId id="2147484395" r:id="rId14"/>
    <p:sldLayoutId id="2147484396" r:id="rId15"/>
    <p:sldLayoutId id="2147484397" r:id="rId16"/>
    <p:sldLayoutId id="2147484398" r:id="rId17"/>
    <p:sldLayoutId id="2147484399" r:id="rId18"/>
    <p:sldLayoutId id="2147484400" r:id="rId19"/>
    <p:sldLayoutId id="2147484401" r:id="rId20"/>
    <p:sldLayoutId id="2147484403" r:id="rId21"/>
    <p:sldLayoutId id="2147484404" r:id="rId22"/>
    <p:sldLayoutId id="2147484405" r:id="rId23"/>
    <p:sldLayoutId id="2147484406" r:id="rId24"/>
    <p:sldLayoutId id="2147484407" r:id="rId25"/>
    <p:sldLayoutId id="2147484409" r:id="rId26"/>
    <p:sldLayoutId id="2147484410" r:id="rId27"/>
    <p:sldLayoutId id="2147484414" r:id="rId28"/>
    <p:sldLayoutId id="2147484411" r:id="rId29"/>
    <p:sldLayoutId id="2147484412" r:id="rId30"/>
    <p:sldLayoutId id="2147484451" r:id="rId31"/>
    <p:sldLayoutId id="2147484452" r:id="rId32"/>
    <p:sldLayoutId id="2147484454" r:id="rId33"/>
    <p:sldLayoutId id="2147484455" r:id="rId34"/>
    <p:sldLayoutId id="2147484456" r:id="rId35"/>
    <p:sldLayoutId id="2147484502" r:id="rId36"/>
    <p:sldLayoutId id="2147484468" r:id="rId37"/>
    <p:sldLayoutId id="2147484472" r:id="rId38"/>
    <p:sldLayoutId id="2147484473" r:id="rId39"/>
    <p:sldLayoutId id="2147484474" r:id="rId40"/>
    <p:sldLayoutId id="2147484478" r:id="rId41"/>
    <p:sldLayoutId id="2147484479" r:id="rId42"/>
    <p:sldLayoutId id="2147484480" r:id="rId43"/>
    <p:sldLayoutId id="2147484483" r:id="rId44"/>
    <p:sldLayoutId id="2147484493" r:id="rId45"/>
    <p:sldLayoutId id="2147484494" r:id="rId46"/>
  </p:sldLayoutIdLst>
  <p:hf hdr="0" ftr="0" dt="0"/>
  <p:txStyles>
    <p:titleStyle>
      <a:lvl1pPr algn="l" defTabSz="914400" rtl="0" eaLnBrk="1" latinLnBrk="0" hangingPunct="1">
        <a:lnSpc>
          <a:spcPct val="90000"/>
        </a:lnSpc>
        <a:spcBef>
          <a:spcPct val="0"/>
        </a:spcBef>
        <a:buNone/>
        <a:defRPr sz="2800" b="1" kern="1200" cap="none" spc="0" baseline="0">
          <a:solidFill>
            <a:schemeClr val="tx1"/>
          </a:solidFill>
          <a:latin typeface="+mn-lt"/>
          <a:ea typeface="+mj-ea"/>
          <a:cs typeface="+mj-cs"/>
        </a:defRPr>
      </a:lvl1pPr>
    </p:titleStyle>
    <p:bodyStyle>
      <a:lvl1pPr marL="0" indent="0" algn="l" defTabSz="914400" rtl="0" eaLnBrk="1" latinLnBrk="0" hangingPunct="1">
        <a:lnSpc>
          <a:spcPct val="115000"/>
        </a:lnSpc>
        <a:spcBef>
          <a:spcPts val="400"/>
        </a:spcBef>
        <a:spcAft>
          <a:spcPts val="400"/>
        </a:spcAft>
        <a:buSzPct val="100000"/>
        <a:buFont typeface="Wingdings 2" panose="05020102010507070707" pitchFamily="18" charset="2"/>
        <a:buNone/>
        <a:defRPr sz="1200" b="0" kern="1200">
          <a:solidFill>
            <a:schemeClr val="tx1"/>
          </a:solidFill>
          <a:latin typeface="+mn-lt"/>
          <a:ea typeface="+mn-ea"/>
          <a:cs typeface="+mn-cs"/>
        </a:defRPr>
      </a:lvl1pPr>
      <a:lvl2pPr marL="171450" indent="-171450" algn="l" defTabSz="914400" rtl="0" eaLnBrk="1" latinLnBrk="0" hangingPunct="1">
        <a:lnSpc>
          <a:spcPct val="115000"/>
        </a:lnSpc>
        <a:spcBef>
          <a:spcPts val="400"/>
        </a:spcBef>
        <a:spcAft>
          <a:spcPts val="400"/>
        </a:spcAft>
        <a:buSzPct val="100000"/>
        <a:buFont typeface="Arial" panose="020B0604020202020204" pitchFamily="34" charset="0"/>
        <a:buChar char="•"/>
        <a:defRPr lang="en-GB" sz="1200" kern="1200" dirty="0">
          <a:solidFill>
            <a:schemeClr val="tx1"/>
          </a:solidFill>
          <a:latin typeface="+mn-lt"/>
          <a:ea typeface="+mn-ea"/>
          <a:cs typeface="+mn-cs"/>
        </a:defRPr>
      </a:lvl2pPr>
      <a:lvl3pPr marL="542925" indent="-173038"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3pPr>
      <a:lvl4pPr marL="987425" indent="-228600"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4pPr>
      <a:lvl5pPr marL="1033463" indent="0" algn="l" defTabSz="914400" rtl="0" eaLnBrk="1" latinLnBrk="0" hangingPunct="1">
        <a:lnSpc>
          <a:spcPct val="115000"/>
        </a:lnSpc>
        <a:spcBef>
          <a:spcPts val="400"/>
        </a:spcBef>
        <a:spcAft>
          <a:spcPts val="400"/>
        </a:spcAft>
        <a:buFont typeface="Barlow" panose="020B040602020203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5" pos="2509">
          <p15:clr>
            <a:srgbClr val="F26B43"/>
          </p15:clr>
        </p15:guide>
        <p15:guide id="26" pos="2698">
          <p15:clr>
            <a:srgbClr val="F26B43"/>
          </p15:clr>
        </p15:guide>
        <p15:guide id="30" pos="4930">
          <p15:clr>
            <a:srgbClr val="F26B43"/>
          </p15:clr>
        </p15:guide>
        <p15:guide id="31" pos="5126">
          <p15:clr>
            <a:srgbClr val="F26B43"/>
          </p15:clr>
        </p15:guide>
        <p15:guide id="39" orient="horz" pos="1139">
          <p15:clr>
            <a:srgbClr val="5ACBF0"/>
          </p15:clr>
        </p15:guide>
        <p15:guide id="41" pos="1905" userDrawn="1">
          <p15:clr>
            <a:srgbClr val="5ACBF0"/>
          </p15:clr>
        </p15:guide>
        <p15:guide id="42" pos="2109" userDrawn="1">
          <p15:clr>
            <a:srgbClr val="5ACBF0"/>
          </p15:clr>
        </p15:guide>
        <p15:guide id="43" pos="3942">
          <p15:clr>
            <a:srgbClr val="5ACBF0"/>
          </p15:clr>
        </p15:guide>
        <p15:guide id="45" pos="3741" userDrawn="1">
          <p15:clr>
            <a:srgbClr val="5ACBF0"/>
          </p15:clr>
        </p15:guide>
        <p15:guide id="46" pos="5568" userDrawn="1">
          <p15:clr>
            <a:srgbClr val="5ACBF0"/>
          </p15:clr>
        </p15:guide>
        <p15:guide id="47" pos="5770" userDrawn="1">
          <p15:clr>
            <a:srgbClr val="5ACBF0"/>
          </p15:clr>
        </p15:guide>
        <p15:guide id="53" orient="horz" pos="436" userDrawn="1">
          <p15:clr>
            <a:srgbClr val="9FCC3B"/>
          </p15:clr>
        </p15:guide>
        <p15:guide id="54" pos="279" userDrawn="1">
          <p15:clr>
            <a:srgbClr val="9FCC3B"/>
          </p15:clr>
        </p15:guide>
        <p15:guide id="55" pos="7401" userDrawn="1">
          <p15:clr>
            <a:srgbClr val="9FCC3B"/>
          </p15:clr>
        </p15:guide>
        <p15:guide id="56" orient="horz" pos="3747" userDrawn="1">
          <p15:clr>
            <a:srgbClr val="9FCC3B"/>
          </p15:clr>
        </p15:guide>
        <p15:guide id="57" orient="horz" pos="3884" userDrawn="1">
          <p15:clr>
            <a:srgbClr val="000000"/>
          </p15:clr>
        </p15:guide>
        <p15:guide id="58" orient="horz" pos="913" userDrawn="1">
          <p15:clr>
            <a:srgbClr val="C35EA4"/>
          </p15:clr>
        </p15:guide>
        <p15:guide id="59" orient="horz" pos="132" userDrawn="1">
          <p15:clr>
            <a:srgbClr val="000000"/>
          </p15:clr>
        </p15:guide>
        <p15:guide id="60" orient="horz" pos="3571" userDrawn="1">
          <p15:clr>
            <a:srgbClr val="5ACBF0"/>
          </p15:clr>
        </p15:guide>
        <p15:guide id="61" orient="horz" pos="4166" userDrawn="1">
          <p15:clr>
            <a:srgbClr val="000000"/>
          </p15:clr>
        </p15:guide>
        <p15:guide id="62" pos="140" userDrawn="1">
          <p15:clr>
            <a:srgbClr val="000000"/>
          </p15:clr>
        </p15:guide>
        <p15:guide id="63" pos="7537" userDrawn="1">
          <p15:clr>
            <a:srgbClr val="00000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descr="Header">
            <a:extLst>
              <a:ext uri="{FF2B5EF4-FFF2-40B4-BE49-F238E27FC236}">
                <a16:creationId xmlns:a16="http://schemas.microsoft.com/office/drawing/2014/main" id="{451F5451-CC20-46A2-802F-F9D60C2A61E7}"/>
              </a:ext>
            </a:extLst>
          </p:cNvPr>
          <p:cNvSpPr>
            <a:spLocks noGrp="1"/>
          </p:cNvSpPr>
          <p:nvPr>
            <p:ph type="title"/>
          </p:nvPr>
        </p:nvSpPr>
        <p:spPr>
          <a:xfrm>
            <a:off x="450000" y="701874"/>
            <a:ext cx="11299088" cy="715669"/>
          </a:xfrm>
          <a:prstGeom prst="rect">
            <a:avLst/>
          </a:prstGeom>
        </p:spPr>
        <p:txBody>
          <a:bodyPr vert="horz" wrap="square" lIns="0" tIns="0" rIns="0" bIns="0" rtlCol="0" anchor="t">
            <a:noAutofit/>
          </a:bodyPr>
          <a:lstStyle/>
          <a:p>
            <a:r>
              <a:rPr lang="en-GB" dirty="0"/>
              <a:t>Slide title room for two lines</a:t>
            </a:r>
          </a:p>
        </p:txBody>
      </p:sp>
      <p:sp>
        <p:nvSpPr>
          <p:cNvPr id="7" name="Placeholder">
            <a:extLst>
              <a:ext uri="{FF2B5EF4-FFF2-40B4-BE49-F238E27FC236}">
                <a16:creationId xmlns:a16="http://schemas.microsoft.com/office/drawing/2014/main" id="{D7CC2174-966F-44FC-375D-7BD78365CCEA}"/>
              </a:ext>
            </a:extLst>
          </p:cNvPr>
          <p:cNvSpPr>
            <a:spLocks noGrp="1"/>
          </p:cNvSpPr>
          <p:nvPr>
            <p:ph type="body" idx="1"/>
          </p:nvPr>
        </p:nvSpPr>
        <p:spPr>
          <a:xfrm>
            <a:off x="436002" y="1825625"/>
            <a:ext cx="11313086" cy="3843338"/>
          </a:xfrm>
          <a:prstGeom prst="rect">
            <a:avLst/>
          </a:prstGeom>
        </p:spPr>
        <p:txBody>
          <a:bodyPr vert="horz" lIns="0" tIns="0" rIns="0" bIns="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
        <p:nvSpPr>
          <p:cNvPr id="6" name="Classification">
            <a:extLst>
              <a:ext uri="{FF2B5EF4-FFF2-40B4-BE49-F238E27FC236}">
                <a16:creationId xmlns:a16="http://schemas.microsoft.com/office/drawing/2014/main" id="{5145A4F0-7D5B-0FE6-3F2E-55FC068D8DC1}"/>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tx1"/>
                </a:solidFill>
                <a:effectLst/>
              </a:rPr>
              <a:t>© Ipsos | Il ruolo di Fondazione LGH nel territorio lombardo</a:t>
            </a:r>
            <a:endParaRPr lang="en-GB" sz="800" dirty="0">
              <a:solidFill>
                <a:schemeClr val="tx1"/>
              </a:solidFill>
              <a:effectLst/>
            </a:endParaRPr>
          </a:p>
        </p:txBody>
      </p:sp>
      <p:sp>
        <p:nvSpPr>
          <p:cNvPr id="96" name="Slide Number">
            <a:extLst>
              <a:ext uri="{FF2B5EF4-FFF2-40B4-BE49-F238E27FC236}">
                <a16:creationId xmlns:a16="http://schemas.microsoft.com/office/drawing/2014/main" id="{A19EB2BF-21C7-DA01-6AAC-8D446BDFC72B}"/>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pPr algn="ctr" rtl="0">
                <a:lnSpc>
                  <a:spcPct val="110000"/>
                </a:lnSpc>
                <a:spcBef>
                  <a:spcPts val="400"/>
                </a:spcBef>
                <a:spcAft>
                  <a:spcPts val="400"/>
                </a:spcAft>
              </a:pPr>
              <a:t>‹N›</a:t>
            </a:fld>
            <a:endParaRPr lang="en-GB" sz="900" dirty="0"/>
          </a:p>
        </p:txBody>
      </p:sp>
      <p:pic>
        <p:nvPicPr>
          <p:cNvPr id="8" name="Ipsos Logo">
            <a:extLst>
              <a:ext uri="{FF2B5EF4-FFF2-40B4-BE49-F238E27FC236}">
                <a16:creationId xmlns:a16="http://schemas.microsoft.com/office/drawing/2014/main" id="{28D1BB47-AB47-9982-F311-E64B0A6B46C8}"/>
              </a:ext>
              <a:ext uri="{C183D7F6-B498-43B3-948B-1728B52AA6E4}">
                <adec:decorative xmlns:adec="http://schemas.microsoft.com/office/drawing/2017/decorative" val="1"/>
              </a:ext>
            </a:extLst>
          </p:cNvPr>
          <p:cNvPicPr>
            <a:picLocks noChangeAspect="1"/>
          </p:cNvPicPr>
          <p:nvPr userDrawn="1"/>
        </p:nvPicPr>
        <p:blipFill>
          <a:blip r:embed="rId35">
            <a:extLst>
              <a:ext uri="{96DAC541-7B7A-43D3-8B79-37D633B846F1}">
                <asvg:svgBlip xmlns:asvg="http://schemas.microsoft.com/office/drawing/2016/SVG/main" r:embed="rId36"/>
              </a:ext>
            </a:extLst>
          </a:blip>
          <a:stretch>
            <a:fillRect/>
          </a:stretch>
        </p:blipFill>
        <p:spPr>
          <a:xfrm>
            <a:off x="11263361" y="6173519"/>
            <a:ext cx="492637" cy="446920"/>
          </a:xfrm>
          <a:prstGeom prst="rect">
            <a:avLst/>
          </a:prstGeom>
        </p:spPr>
      </p:pic>
      <p:pic>
        <p:nvPicPr>
          <p:cNvPr id="3" name="Revision_img_OK" descr="A picture containing object, clock&#10;&#10;Description automatically generated" hidden="1">
            <a:extLst>
              <a:ext uri="{FF2B5EF4-FFF2-40B4-BE49-F238E27FC236}">
                <a16:creationId xmlns:a16="http://schemas.microsoft.com/office/drawing/2014/main" id="{738C0DA5-260D-A332-0753-CFA12CF2CA98}"/>
              </a:ext>
            </a:extLst>
          </p:cNvPr>
          <p:cNvPicPr>
            <a:picLocks noChangeAspect="1"/>
          </p:cNvPicPr>
          <p:nvPr userDrawn="1"/>
        </p:nvPicPr>
        <p:blipFill>
          <a:blip r:embed="rId37"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pic>
        <p:nvPicPr>
          <p:cNvPr id="4" name="Revision_img_REV" descr="A picture containing object, clock&#10;&#10;Description automatically generated" hidden="1">
            <a:extLst>
              <a:ext uri="{FF2B5EF4-FFF2-40B4-BE49-F238E27FC236}">
                <a16:creationId xmlns:a16="http://schemas.microsoft.com/office/drawing/2014/main" id="{A01624BC-866F-C050-74A9-195ED9729C23}"/>
              </a:ext>
            </a:extLst>
          </p:cNvPr>
          <p:cNvPicPr>
            <a:picLocks noChangeAspect="1"/>
          </p:cNvPicPr>
          <p:nvPr userDrawn="1"/>
        </p:nvPicPr>
        <p:blipFill>
          <a:blip r:embed="rId38"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pic>
        <p:nvPicPr>
          <p:cNvPr id="5" name="Revision_img_PEND" descr="A close up of a clock&#10;&#10;Description automatically generated" hidden="1">
            <a:extLst>
              <a:ext uri="{FF2B5EF4-FFF2-40B4-BE49-F238E27FC236}">
                <a16:creationId xmlns:a16="http://schemas.microsoft.com/office/drawing/2014/main" id="{BA3727FD-E50B-ACF7-842A-182A7D9DF2A6}"/>
              </a:ext>
            </a:extLst>
          </p:cNvPr>
          <p:cNvPicPr>
            <a:picLocks noChangeAspect="1"/>
          </p:cNvPicPr>
          <p:nvPr userDrawn="1"/>
        </p:nvPicPr>
        <p:blipFill>
          <a:blip r:embed="rId39"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graphicFrame>
        <p:nvGraphicFramePr>
          <p:cNvPr id="9" name="IpsosToolbar_Briefing_Slide" hidden="1">
            <a:extLst>
              <a:ext uri="{FF2B5EF4-FFF2-40B4-BE49-F238E27FC236}">
                <a16:creationId xmlns:a16="http://schemas.microsoft.com/office/drawing/2014/main" id="{BBD4AF86-4E08-4227-5217-50046962057E}"/>
              </a:ext>
            </a:extLst>
          </p:cNvPr>
          <p:cNvGraphicFramePr>
            <a:graphicFrameLocks noGrp="1"/>
          </p:cNvGraphicFramePr>
          <p:nvPr userDrawn="1">
            <p:extLst>
              <p:ext uri="{D42A27DB-BD31-4B8C-83A1-F6EECF244321}">
                <p14:modId xmlns:p14="http://schemas.microsoft.com/office/powerpoint/2010/main" val="1548465500"/>
              </p:ext>
            </p:extLst>
          </p:nvPr>
        </p:nvGraphicFramePr>
        <p:xfrm>
          <a:off x="0" y="679520"/>
          <a:ext cx="4320000" cy="1440000"/>
        </p:xfrm>
        <a:graphic>
          <a:graphicData uri="http://schemas.openxmlformats.org/drawingml/2006/table">
            <a:tbl>
              <a:tblPr firstRow="1" bandRow="1">
                <a:tableStyleId>{2D5ABB26-0587-4C30-8999-92F81FD0307C}</a:tableStyleId>
              </a:tblPr>
              <a:tblGrid>
                <a:gridCol w="1584000">
                  <a:extLst>
                    <a:ext uri="{9D8B030D-6E8A-4147-A177-3AD203B41FA5}">
                      <a16:colId xmlns:a16="http://schemas.microsoft.com/office/drawing/2014/main" val="680429793"/>
                    </a:ext>
                  </a:extLst>
                </a:gridCol>
                <a:gridCol w="2736000">
                  <a:extLst>
                    <a:ext uri="{9D8B030D-6E8A-4147-A177-3AD203B41FA5}">
                      <a16:colId xmlns:a16="http://schemas.microsoft.com/office/drawing/2014/main" val="1717690144"/>
                    </a:ext>
                  </a:extLst>
                </a:gridCol>
              </a:tblGrid>
              <a:tr h="180000">
                <a:tc>
                  <a:txBody>
                    <a:bodyPr/>
                    <a:lstStyle/>
                    <a:p>
                      <a:r>
                        <a:rPr lang="en-US" sz="900" b="1" dirty="0">
                          <a:solidFill>
                            <a:srgbClr val="292929"/>
                          </a:solidFill>
                          <a:latin typeface="Arial" panose="020B0604020202020204" pitchFamily="34" charset="0"/>
                          <a:cs typeface="Arial" panose="020B0604020202020204" pitchFamily="34" charset="0"/>
                        </a:rPr>
                        <a:t>Base description (filter)</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158922941"/>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Banner info</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26179011"/>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Table/Question number/title</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589288394"/>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Break</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794224127"/>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Slide/Chart </a:t>
                      </a:r>
                      <a:r>
                        <a:rPr lang="en-US" sz="900" b="0" i="0" dirty="0">
                          <a:solidFill>
                            <a:srgbClr val="292929"/>
                          </a:solidFill>
                          <a:latin typeface="Arial" panose="020B0604020202020204" pitchFamily="34" charset="0"/>
                          <a:cs typeface="Arial" panose="020B0604020202020204" pitchFamily="34" charset="0"/>
                        </a:rPr>
                        <a:t>(if not in library!)</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4119806022"/>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Ranking</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03503531"/>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Sigs</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012447535"/>
                  </a:ext>
                </a:extLst>
              </a:tr>
              <a:tr h="18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dirty="0">
                          <a:solidFill>
                            <a:srgbClr val="292929"/>
                          </a:solidFill>
                          <a:latin typeface="Arial" panose="020B0604020202020204" pitchFamily="34" charset="0"/>
                          <a:cs typeface="Arial" panose="020B0604020202020204" pitchFamily="34" charset="0"/>
                        </a:rPr>
                        <a:t>Extra instruction</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extLst>
                  <a:ext uri="{0D108BD9-81ED-4DB2-BD59-A6C34878D82A}">
                    <a16:rowId xmlns:a16="http://schemas.microsoft.com/office/drawing/2014/main" val="3782981876"/>
                  </a:ext>
                </a:extLst>
              </a:tr>
            </a:tbl>
          </a:graphicData>
        </a:graphic>
      </p:graphicFrame>
      <p:graphicFrame>
        <p:nvGraphicFramePr>
          <p:cNvPr id="10" name="IpsosToolbar_Briefing_General" hidden="1">
            <a:extLst>
              <a:ext uri="{FF2B5EF4-FFF2-40B4-BE49-F238E27FC236}">
                <a16:creationId xmlns:a16="http://schemas.microsoft.com/office/drawing/2014/main" id="{86AA68D5-FFF6-4AF0-402D-C2DD048222EB}"/>
              </a:ext>
            </a:extLst>
          </p:cNvPr>
          <p:cNvGraphicFramePr>
            <a:graphicFrameLocks noGrp="1"/>
          </p:cNvGraphicFramePr>
          <p:nvPr userDrawn="1">
            <p:extLst>
              <p:ext uri="{D42A27DB-BD31-4B8C-83A1-F6EECF244321}">
                <p14:modId xmlns:p14="http://schemas.microsoft.com/office/powerpoint/2010/main" val="2409211622"/>
              </p:ext>
            </p:extLst>
          </p:nvPr>
        </p:nvGraphicFramePr>
        <p:xfrm>
          <a:off x="0" y="-1"/>
          <a:ext cx="4320000" cy="2700000"/>
        </p:xfrm>
        <a:graphic>
          <a:graphicData uri="http://schemas.openxmlformats.org/drawingml/2006/table">
            <a:tbl>
              <a:tblPr firstRow="1" bandRow="1">
                <a:tableStyleId>{2D5ABB26-0587-4C30-8999-92F81FD0307C}</a:tableStyleId>
              </a:tblPr>
              <a:tblGrid>
                <a:gridCol w="1584000">
                  <a:extLst>
                    <a:ext uri="{9D8B030D-6E8A-4147-A177-3AD203B41FA5}">
                      <a16:colId xmlns:a16="http://schemas.microsoft.com/office/drawing/2014/main" val="680429793"/>
                    </a:ext>
                  </a:extLst>
                </a:gridCol>
                <a:gridCol w="2736000">
                  <a:extLst>
                    <a:ext uri="{9D8B030D-6E8A-4147-A177-3AD203B41FA5}">
                      <a16:colId xmlns:a16="http://schemas.microsoft.com/office/drawing/2014/main" val="1717690144"/>
                    </a:ext>
                  </a:extLst>
                </a:gridCol>
              </a:tblGrid>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Arial" panose="020B0604020202020204" pitchFamily="34" charset="0"/>
                          <a:cs typeface="Arial" panose="020B0604020202020204" pitchFamily="34" charset="0"/>
                        </a:rPr>
                        <a:t>PROJECT TIMINGS &amp; BATCHES </a:t>
                      </a:r>
                      <a:r>
                        <a:rPr lang="en-GB" sz="900" dirty="0">
                          <a:solidFill>
                            <a:srgbClr val="292929"/>
                          </a:solidFill>
                          <a:latin typeface="Arial" panose="020B0604020202020204" pitchFamily="34" charset="0"/>
                          <a:cs typeface="Arial" panose="020B0604020202020204" pitchFamily="34" charset="0"/>
                        </a:rPr>
                        <a:t>(intermediate deadlines)</a:t>
                      </a:r>
                      <a:r>
                        <a:rPr lang="en-GB" sz="900" b="1" dirty="0">
                          <a:solidFill>
                            <a:srgbClr val="292929"/>
                          </a:solidFill>
                          <a:latin typeface="Arial" panose="020B0604020202020204" pitchFamily="34" charset="0"/>
                          <a:cs typeface="Arial" panose="020B0604020202020204" pitchFamily="34" charset="0"/>
                        </a:rPr>
                        <a:t>:</a:t>
                      </a:r>
                      <a:endParaRPr lang="en-GB" sz="1000" b="1" dirty="0">
                        <a:solidFill>
                          <a:srgbClr val="292929"/>
                        </a:solidFill>
                        <a:latin typeface="Arial" panose="020B0604020202020204" pitchFamily="34" charset="0"/>
                        <a:cs typeface="Arial" panose="020B0604020202020204" pitchFamily="34" charset="0"/>
                      </a:endParaRP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tcPr>
                </a:tc>
                <a:extLst>
                  <a:ext uri="{0D108BD9-81ED-4DB2-BD59-A6C34878D82A}">
                    <a16:rowId xmlns:a16="http://schemas.microsoft.com/office/drawing/2014/main" val="3540381696"/>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First review moment</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158922941"/>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Batch 1, 2, ...</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26179011"/>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Deadline full report</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extLst>
                  <a:ext uri="{0D108BD9-81ED-4DB2-BD59-A6C34878D82A}">
                    <a16:rowId xmlns:a16="http://schemas.microsoft.com/office/drawing/2014/main" val="589288394"/>
                  </a:ext>
                </a:extLst>
              </a:tr>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Arial" panose="020B0604020202020204" pitchFamily="34" charset="0"/>
                          <a:cs typeface="Arial" panose="020B0604020202020204" pitchFamily="34" charset="0"/>
                        </a:rPr>
                        <a:t>PROJECT INFO</a:t>
                      </a: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9525" cap="flat" cmpd="sng" algn="ctr">
                      <a:solidFill>
                        <a:srgbClr val="FF0000"/>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404247477"/>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PN</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794224127"/>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Project title</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4119806022"/>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Client</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03503531"/>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Project leader</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extLst>
                  <a:ext uri="{0D108BD9-81ED-4DB2-BD59-A6C34878D82A}">
                    <a16:rowId xmlns:a16="http://schemas.microsoft.com/office/drawing/2014/main" val="2012447535"/>
                  </a:ext>
                </a:extLst>
              </a:tr>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Arial" panose="020B0604020202020204" pitchFamily="34" charset="0"/>
                          <a:cs typeface="Arial" panose="020B0604020202020204" pitchFamily="34" charset="0"/>
                        </a:rPr>
                        <a:t>BRIEFING INSTRUCTIONS</a:t>
                      </a: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9525" cap="flat" cmpd="sng" algn="ctr">
                      <a:solidFill>
                        <a:srgbClr val="FF0000"/>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281120632"/>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Overall project instruction</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816729115"/>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Conclusion layout</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775208648"/>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Report language</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3620477378"/>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Low base size indication</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265250029"/>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Extra instruction</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extLst>
                  <a:ext uri="{0D108BD9-81ED-4DB2-BD59-A6C34878D82A}">
                    <a16:rowId xmlns:a16="http://schemas.microsoft.com/office/drawing/2014/main" val="3782981876"/>
                  </a:ext>
                </a:extLst>
              </a:tr>
            </a:tbl>
          </a:graphicData>
        </a:graphic>
      </p:graphicFrame>
    </p:spTree>
    <p:extLst>
      <p:ext uri="{BB962C8B-B14F-4D97-AF65-F5344CB8AC3E}">
        <p14:creationId xmlns:p14="http://schemas.microsoft.com/office/powerpoint/2010/main" val="2031469714"/>
      </p:ext>
    </p:extLst>
  </p:cSld>
  <p:clrMap bg1="lt1" tx1="dk1" bg2="lt2" tx2="dk2" accent1="accent1" accent2="accent2" accent3="accent3" accent4="accent4" accent5="accent5" accent6="accent6" hlink="hlink" folHlink="folHlink"/>
  <p:sldLayoutIdLst>
    <p:sldLayoutId id="2147484504" r:id="rId1"/>
    <p:sldLayoutId id="2147484505" r:id="rId2"/>
    <p:sldLayoutId id="2147484506" r:id="rId3"/>
    <p:sldLayoutId id="2147484507" r:id="rId4"/>
    <p:sldLayoutId id="2147484508" r:id="rId5"/>
    <p:sldLayoutId id="2147484509" r:id="rId6"/>
    <p:sldLayoutId id="2147484510" r:id="rId7"/>
    <p:sldLayoutId id="2147484511" r:id="rId8"/>
    <p:sldLayoutId id="2147484512" r:id="rId9"/>
    <p:sldLayoutId id="2147484513" r:id="rId10"/>
    <p:sldLayoutId id="2147484514" r:id="rId11"/>
    <p:sldLayoutId id="2147484515" r:id="rId12"/>
    <p:sldLayoutId id="2147484516" r:id="rId13"/>
    <p:sldLayoutId id="2147484517" r:id="rId14"/>
    <p:sldLayoutId id="2147484518" r:id="rId15"/>
    <p:sldLayoutId id="2147484519" r:id="rId16"/>
    <p:sldLayoutId id="2147484520" r:id="rId17"/>
    <p:sldLayoutId id="2147484521" r:id="rId18"/>
    <p:sldLayoutId id="2147484522" r:id="rId19"/>
    <p:sldLayoutId id="2147484523" r:id="rId20"/>
    <p:sldLayoutId id="2147484524" r:id="rId21"/>
    <p:sldLayoutId id="2147484525" r:id="rId22"/>
    <p:sldLayoutId id="2147484526" r:id="rId23"/>
    <p:sldLayoutId id="2147484527" r:id="rId24"/>
    <p:sldLayoutId id="2147484528" r:id="rId25"/>
    <p:sldLayoutId id="2147484529" r:id="rId26"/>
    <p:sldLayoutId id="2147484530" r:id="rId27"/>
    <p:sldLayoutId id="2147484531" r:id="rId28"/>
    <p:sldLayoutId id="2147484532" r:id="rId29"/>
    <p:sldLayoutId id="2147484533" r:id="rId30"/>
    <p:sldLayoutId id="2147484534" r:id="rId31"/>
    <p:sldLayoutId id="2147484535" r:id="rId32"/>
    <p:sldLayoutId id="2147484536" r:id="rId33"/>
  </p:sldLayoutIdLst>
  <p:hf hdr="0" ftr="0" dt="0"/>
  <p:txStyles>
    <p:titleStyle>
      <a:lvl1pPr algn="l" defTabSz="914400" rtl="0" eaLnBrk="1" latinLnBrk="0" hangingPunct="1">
        <a:lnSpc>
          <a:spcPct val="90000"/>
        </a:lnSpc>
        <a:spcBef>
          <a:spcPct val="0"/>
        </a:spcBef>
        <a:buNone/>
        <a:defRPr sz="2800" b="1" kern="1200" cap="none" spc="0" baseline="0">
          <a:solidFill>
            <a:schemeClr val="tx1"/>
          </a:solidFill>
          <a:latin typeface="+mn-lt"/>
          <a:ea typeface="+mj-ea"/>
          <a:cs typeface="+mj-cs"/>
        </a:defRPr>
      </a:lvl1pPr>
    </p:titleStyle>
    <p:bodyStyle>
      <a:lvl1pPr marL="0" indent="0" algn="l" defTabSz="914400" rtl="0" eaLnBrk="1" latinLnBrk="0" hangingPunct="1">
        <a:lnSpc>
          <a:spcPct val="115000"/>
        </a:lnSpc>
        <a:spcBef>
          <a:spcPts val="400"/>
        </a:spcBef>
        <a:spcAft>
          <a:spcPts val="400"/>
        </a:spcAft>
        <a:buSzPct val="100000"/>
        <a:buFont typeface="Wingdings 2" panose="05020102010507070707" pitchFamily="18" charset="2"/>
        <a:buNone/>
        <a:defRPr sz="1200" b="0" kern="1200">
          <a:solidFill>
            <a:schemeClr val="tx1"/>
          </a:solidFill>
          <a:latin typeface="+mn-lt"/>
          <a:ea typeface="+mn-ea"/>
          <a:cs typeface="+mn-cs"/>
        </a:defRPr>
      </a:lvl1pPr>
      <a:lvl2pPr marL="171450" indent="-171450" algn="l" defTabSz="914400" rtl="0" eaLnBrk="1" latinLnBrk="0" hangingPunct="1">
        <a:lnSpc>
          <a:spcPct val="115000"/>
        </a:lnSpc>
        <a:spcBef>
          <a:spcPts val="400"/>
        </a:spcBef>
        <a:spcAft>
          <a:spcPts val="400"/>
        </a:spcAft>
        <a:buSzPct val="100000"/>
        <a:buFont typeface="Arial" panose="020B0604020202020204" pitchFamily="34" charset="0"/>
        <a:buChar char="•"/>
        <a:defRPr lang="en-GB" sz="1200" kern="1200" dirty="0">
          <a:solidFill>
            <a:schemeClr val="tx1"/>
          </a:solidFill>
          <a:latin typeface="+mn-lt"/>
          <a:ea typeface="+mn-ea"/>
          <a:cs typeface="+mn-cs"/>
        </a:defRPr>
      </a:lvl2pPr>
      <a:lvl3pPr marL="542925" indent="-173038"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3pPr>
      <a:lvl4pPr marL="987425" indent="-228600"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4pPr>
      <a:lvl5pPr marL="1033463" indent="0" algn="l" defTabSz="914400" rtl="0" eaLnBrk="1" latinLnBrk="0" hangingPunct="1">
        <a:lnSpc>
          <a:spcPct val="115000"/>
        </a:lnSpc>
        <a:spcBef>
          <a:spcPts val="400"/>
        </a:spcBef>
        <a:spcAft>
          <a:spcPts val="400"/>
        </a:spcAft>
        <a:buFont typeface="Barlow" panose="020B040602020203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5" pos="2509">
          <p15:clr>
            <a:srgbClr val="F26B43"/>
          </p15:clr>
        </p15:guide>
        <p15:guide id="26" pos="2698">
          <p15:clr>
            <a:srgbClr val="F26B43"/>
          </p15:clr>
        </p15:guide>
        <p15:guide id="30" pos="4930">
          <p15:clr>
            <a:srgbClr val="F26B43"/>
          </p15:clr>
        </p15:guide>
        <p15:guide id="31" pos="5126">
          <p15:clr>
            <a:srgbClr val="F26B43"/>
          </p15:clr>
        </p15:guide>
        <p15:guide id="39" orient="horz" pos="1139">
          <p15:clr>
            <a:srgbClr val="5ACBF0"/>
          </p15:clr>
        </p15:guide>
        <p15:guide id="41" pos="1905">
          <p15:clr>
            <a:srgbClr val="5ACBF0"/>
          </p15:clr>
        </p15:guide>
        <p15:guide id="42" pos="2109">
          <p15:clr>
            <a:srgbClr val="5ACBF0"/>
          </p15:clr>
        </p15:guide>
        <p15:guide id="43" pos="3942">
          <p15:clr>
            <a:srgbClr val="5ACBF0"/>
          </p15:clr>
        </p15:guide>
        <p15:guide id="45" pos="3741">
          <p15:clr>
            <a:srgbClr val="5ACBF0"/>
          </p15:clr>
        </p15:guide>
        <p15:guide id="46" pos="5568">
          <p15:clr>
            <a:srgbClr val="5ACBF0"/>
          </p15:clr>
        </p15:guide>
        <p15:guide id="47" pos="5770">
          <p15:clr>
            <a:srgbClr val="5ACBF0"/>
          </p15:clr>
        </p15:guide>
        <p15:guide id="53" orient="horz" pos="436">
          <p15:clr>
            <a:srgbClr val="9FCC3B"/>
          </p15:clr>
        </p15:guide>
        <p15:guide id="54" pos="279">
          <p15:clr>
            <a:srgbClr val="9FCC3B"/>
          </p15:clr>
        </p15:guide>
        <p15:guide id="55" pos="7401">
          <p15:clr>
            <a:srgbClr val="9FCC3B"/>
          </p15:clr>
        </p15:guide>
        <p15:guide id="56" orient="horz" pos="3747">
          <p15:clr>
            <a:srgbClr val="9FCC3B"/>
          </p15:clr>
        </p15:guide>
        <p15:guide id="57" orient="horz" pos="3884">
          <p15:clr>
            <a:srgbClr val="000000"/>
          </p15:clr>
        </p15:guide>
        <p15:guide id="58" orient="horz" pos="913">
          <p15:clr>
            <a:srgbClr val="C35EA4"/>
          </p15:clr>
        </p15:guide>
        <p15:guide id="59" orient="horz" pos="132">
          <p15:clr>
            <a:srgbClr val="000000"/>
          </p15:clr>
        </p15:guide>
        <p15:guide id="60" orient="horz" pos="3571">
          <p15:clr>
            <a:srgbClr val="5ACBF0"/>
          </p15:clr>
        </p15:guide>
        <p15:guide id="61" orient="horz" pos="4166">
          <p15:clr>
            <a:srgbClr val="000000"/>
          </p15:clr>
        </p15:guide>
        <p15:guide id="62" pos="140">
          <p15:clr>
            <a:srgbClr val="000000"/>
          </p15:clr>
        </p15:guide>
        <p15:guide id="63" pos="7537">
          <p15:clr>
            <a:srgbClr val="00000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descr="Header">
            <a:extLst>
              <a:ext uri="{FF2B5EF4-FFF2-40B4-BE49-F238E27FC236}">
                <a16:creationId xmlns:a16="http://schemas.microsoft.com/office/drawing/2014/main" id="{451F5451-CC20-46A2-802F-F9D60C2A61E7}"/>
              </a:ext>
            </a:extLst>
          </p:cNvPr>
          <p:cNvSpPr>
            <a:spLocks noGrp="1"/>
          </p:cNvSpPr>
          <p:nvPr>
            <p:ph type="title"/>
          </p:nvPr>
        </p:nvSpPr>
        <p:spPr>
          <a:xfrm>
            <a:off x="450000" y="701874"/>
            <a:ext cx="11299088" cy="715669"/>
          </a:xfrm>
          <a:prstGeom prst="rect">
            <a:avLst/>
          </a:prstGeom>
        </p:spPr>
        <p:txBody>
          <a:bodyPr vert="horz" wrap="square" lIns="0" tIns="0" rIns="0" bIns="0" rtlCol="0" anchor="t">
            <a:noAutofit/>
          </a:bodyPr>
          <a:lstStyle/>
          <a:p>
            <a:r>
              <a:rPr lang="en-GB" dirty="0"/>
              <a:t>Slide title room for two lines</a:t>
            </a:r>
          </a:p>
        </p:txBody>
      </p:sp>
      <p:sp>
        <p:nvSpPr>
          <p:cNvPr id="7" name="Placeholder">
            <a:extLst>
              <a:ext uri="{FF2B5EF4-FFF2-40B4-BE49-F238E27FC236}">
                <a16:creationId xmlns:a16="http://schemas.microsoft.com/office/drawing/2014/main" id="{D7CC2174-966F-44FC-375D-7BD78365CCEA}"/>
              </a:ext>
            </a:extLst>
          </p:cNvPr>
          <p:cNvSpPr>
            <a:spLocks noGrp="1"/>
          </p:cNvSpPr>
          <p:nvPr>
            <p:ph type="body" idx="1"/>
          </p:nvPr>
        </p:nvSpPr>
        <p:spPr>
          <a:xfrm>
            <a:off x="436002" y="1825625"/>
            <a:ext cx="11313086" cy="3843338"/>
          </a:xfrm>
          <a:prstGeom prst="rect">
            <a:avLst/>
          </a:prstGeom>
        </p:spPr>
        <p:txBody>
          <a:bodyPr vert="horz" lIns="0" tIns="0" rIns="0" bIns="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
        <p:nvSpPr>
          <p:cNvPr id="6" name="Classification">
            <a:extLst>
              <a:ext uri="{FF2B5EF4-FFF2-40B4-BE49-F238E27FC236}">
                <a16:creationId xmlns:a16="http://schemas.microsoft.com/office/drawing/2014/main" id="{5145A4F0-7D5B-0FE6-3F2E-55FC068D8DC1}"/>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800" dirty="0">
                <a:solidFill>
                  <a:schemeClr val="tx1"/>
                </a:solidFill>
                <a:effectLst/>
              </a:rPr>
              <a:t>© Ipsos | Il ruolo di Fondazione LGH nel territorio lombardo</a:t>
            </a:r>
            <a:endParaRPr lang="en-GB" sz="800" dirty="0">
              <a:solidFill>
                <a:schemeClr val="tx1"/>
              </a:solidFill>
              <a:effectLst/>
            </a:endParaRPr>
          </a:p>
        </p:txBody>
      </p:sp>
      <p:sp>
        <p:nvSpPr>
          <p:cNvPr id="96" name="Slide Number">
            <a:extLst>
              <a:ext uri="{FF2B5EF4-FFF2-40B4-BE49-F238E27FC236}">
                <a16:creationId xmlns:a16="http://schemas.microsoft.com/office/drawing/2014/main" id="{A19EB2BF-21C7-DA01-6AAC-8D446BDFC72B}"/>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pPr algn="ctr" rtl="0">
                <a:lnSpc>
                  <a:spcPct val="110000"/>
                </a:lnSpc>
                <a:spcBef>
                  <a:spcPts val="400"/>
                </a:spcBef>
                <a:spcAft>
                  <a:spcPts val="400"/>
                </a:spcAft>
              </a:pPr>
              <a:t>‹N›</a:t>
            </a:fld>
            <a:endParaRPr lang="en-GB" sz="900" dirty="0"/>
          </a:p>
        </p:txBody>
      </p:sp>
      <p:pic>
        <p:nvPicPr>
          <p:cNvPr id="8" name="Ipsos Logo">
            <a:extLst>
              <a:ext uri="{FF2B5EF4-FFF2-40B4-BE49-F238E27FC236}">
                <a16:creationId xmlns:a16="http://schemas.microsoft.com/office/drawing/2014/main" id="{28D1BB47-AB47-9982-F311-E64B0A6B46C8}"/>
              </a:ext>
              <a:ext uri="{C183D7F6-B498-43B3-948B-1728B52AA6E4}">
                <adec:decorative xmlns:adec="http://schemas.microsoft.com/office/drawing/2017/decorative" val="1"/>
              </a:ext>
            </a:extLst>
          </p:cNvPr>
          <p:cNvPicPr>
            <a:picLocks noChangeAspect="1"/>
          </p:cNvPicPr>
          <p:nvPr userDrawn="1"/>
        </p:nvPicPr>
        <p:blipFill>
          <a:blip r:embed="rId35">
            <a:extLst>
              <a:ext uri="{96DAC541-7B7A-43D3-8B79-37D633B846F1}">
                <asvg:svgBlip xmlns:asvg="http://schemas.microsoft.com/office/drawing/2016/SVG/main" r:embed="rId36"/>
              </a:ext>
            </a:extLst>
          </a:blip>
          <a:stretch>
            <a:fillRect/>
          </a:stretch>
        </p:blipFill>
        <p:spPr>
          <a:xfrm>
            <a:off x="11263361" y="6173519"/>
            <a:ext cx="492637" cy="446920"/>
          </a:xfrm>
          <a:prstGeom prst="rect">
            <a:avLst/>
          </a:prstGeom>
        </p:spPr>
      </p:pic>
      <p:pic>
        <p:nvPicPr>
          <p:cNvPr id="3" name="Revision_img_OK" descr="A picture containing object, clock&#10;&#10;Description automatically generated" hidden="1">
            <a:extLst>
              <a:ext uri="{FF2B5EF4-FFF2-40B4-BE49-F238E27FC236}">
                <a16:creationId xmlns:a16="http://schemas.microsoft.com/office/drawing/2014/main" id="{738C0DA5-260D-A332-0753-CFA12CF2CA98}"/>
              </a:ext>
            </a:extLst>
          </p:cNvPr>
          <p:cNvPicPr>
            <a:picLocks noChangeAspect="1"/>
          </p:cNvPicPr>
          <p:nvPr userDrawn="1"/>
        </p:nvPicPr>
        <p:blipFill>
          <a:blip r:embed="rId37"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pic>
        <p:nvPicPr>
          <p:cNvPr id="4" name="Revision_img_REV" descr="A picture containing object, clock&#10;&#10;Description automatically generated" hidden="1">
            <a:extLst>
              <a:ext uri="{FF2B5EF4-FFF2-40B4-BE49-F238E27FC236}">
                <a16:creationId xmlns:a16="http://schemas.microsoft.com/office/drawing/2014/main" id="{A01624BC-866F-C050-74A9-195ED9729C23}"/>
              </a:ext>
            </a:extLst>
          </p:cNvPr>
          <p:cNvPicPr>
            <a:picLocks noChangeAspect="1"/>
          </p:cNvPicPr>
          <p:nvPr userDrawn="1"/>
        </p:nvPicPr>
        <p:blipFill>
          <a:blip r:embed="rId38"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pic>
        <p:nvPicPr>
          <p:cNvPr id="5" name="Revision_img_PEND" descr="A close up of a clock&#10;&#10;Description automatically generated" hidden="1">
            <a:extLst>
              <a:ext uri="{FF2B5EF4-FFF2-40B4-BE49-F238E27FC236}">
                <a16:creationId xmlns:a16="http://schemas.microsoft.com/office/drawing/2014/main" id="{BA3727FD-E50B-ACF7-842A-182A7D9DF2A6}"/>
              </a:ext>
            </a:extLst>
          </p:cNvPr>
          <p:cNvPicPr>
            <a:picLocks noChangeAspect="1"/>
          </p:cNvPicPr>
          <p:nvPr userDrawn="1"/>
        </p:nvPicPr>
        <p:blipFill>
          <a:blip r:embed="rId39"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graphicFrame>
        <p:nvGraphicFramePr>
          <p:cNvPr id="9" name="IpsosToolbar_Briefing_Slide" hidden="1">
            <a:extLst>
              <a:ext uri="{FF2B5EF4-FFF2-40B4-BE49-F238E27FC236}">
                <a16:creationId xmlns:a16="http://schemas.microsoft.com/office/drawing/2014/main" id="{BBD4AF86-4E08-4227-5217-50046962057E}"/>
              </a:ext>
            </a:extLst>
          </p:cNvPr>
          <p:cNvGraphicFramePr>
            <a:graphicFrameLocks noGrp="1"/>
          </p:cNvGraphicFramePr>
          <p:nvPr userDrawn="1">
            <p:extLst>
              <p:ext uri="{D42A27DB-BD31-4B8C-83A1-F6EECF244321}">
                <p14:modId xmlns:p14="http://schemas.microsoft.com/office/powerpoint/2010/main" val="1548465500"/>
              </p:ext>
            </p:extLst>
          </p:nvPr>
        </p:nvGraphicFramePr>
        <p:xfrm>
          <a:off x="0" y="679520"/>
          <a:ext cx="4320000" cy="1440000"/>
        </p:xfrm>
        <a:graphic>
          <a:graphicData uri="http://schemas.openxmlformats.org/drawingml/2006/table">
            <a:tbl>
              <a:tblPr firstRow="1" bandRow="1">
                <a:tableStyleId>{2D5ABB26-0587-4C30-8999-92F81FD0307C}</a:tableStyleId>
              </a:tblPr>
              <a:tblGrid>
                <a:gridCol w="1584000">
                  <a:extLst>
                    <a:ext uri="{9D8B030D-6E8A-4147-A177-3AD203B41FA5}">
                      <a16:colId xmlns:a16="http://schemas.microsoft.com/office/drawing/2014/main" val="680429793"/>
                    </a:ext>
                  </a:extLst>
                </a:gridCol>
                <a:gridCol w="2736000">
                  <a:extLst>
                    <a:ext uri="{9D8B030D-6E8A-4147-A177-3AD203B41FA5}">
                      <a16:colId xmlns:a16="http://schemas.microsoft.com/office/drawing/2014/main" val="1717690144"/>
                    </a:ext>
                  </a:extLst>
                </a:gridCol>
              </a:tblGrid>
              <a:tr h="180000">
                <a:tc>
                  <a:txBody>
                    <a:bodyPr/>
                    <a:lstStyle/>
                    <a:p>
                      <a:r>
                        <a:rPr lang="en-US" sz="900" b="1" dirty="0">
                          <a:solidFill>
                            <a:srgbClr val="292929"/>
                          </a:solidFill>
                          <a:latin typeface="Arial" panose="020B0604020202020204" pitchFamily="34" charset="0"/>
                          <a:cs typeface="Arial" panose="020B0604020202020204" pitchFamily="34" charset="0"/>
                        </a:rPr>
                        <a:t>Base description (filter)</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158922941"/>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Banner info</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26179011"/>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Table/Question number/title</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589288394"/>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Break</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794224127"/>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Slide/Chart </a:t>
                      </a:r>
                      <a:r>
                        <a:rPr lang="en-US" sz="900" b="0" i="0" dirty="0">
                          <a:solidFill>
                            <a:srgbClr val="292929"/>
                          </a:solidFill>
                          <a:latin typeface="Arial" panose="020B0604020202020204" pitchFamily="34" charset="0"/>
                          <a:cs typeface="Arial" panose="020B0604020202020204" pitchFamily="34" charset="0"/>
                        </a:rPr>
                        <a:t>(if not in library!)</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4119806022"/>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Ranking</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03503531"/>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Sigs</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012447535"/>
                  </a:ext>
                </a:extLst>
              </a:tr>
              <a:tr h="18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dirty="0">
                          <a:solidFill>
                            <a:srgbClr val="292929"/>
                          </a:solidFill>
                          <a:latin typeface="Arial" panose="020B0604020202020204" pitchFamily="34" charset="0"/>
                          <a:cs typeface="Arial" panose="020B0604020202020204" pitchFamily="34" charset="0"/>
                        </a:rPr>
                        <a:t>Extra instruction</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extLst>
                  <a:ext uri="{0D108BD9-81ED-4DB2-BD59-A6C34878D82A}">
                    <a16:rowId xmlns:a16="http://schemas.microsoft.com/office/drawing/2014/main" val="3782981876"/>
                  </a:ext>
                </a:extLst>
              </a:tr>
            </a:tbl>
          </a:graphicData>
        </a:graphic>
      </p:graphicFrame>
      <p:graphicFrame>
        <p:nvGraphicFramePr>
          <p:cNvPr id="10" name="IpsosToolbar_Briefing_General" hidden="1">
            <a:extLst>
              <a:ext uri="{FF2B5EF4-FFF2-40B4-BE49-F238E27FC236}">
                <a16:creationId xmlns:a16="http://schemas.microsoft.com/office/drawing/2014/main" id="{86AA68D5-FFF6-4AF0-402D-C2DD048222EB}"/>
              </a:ext>
            </a:extLst>
          </p:cNvPr>
          <p:cNvGraphicFramePr>
            <a:graphicFrameLocks noGrp="1"/>
          </p:cNvGraphicFramePr>
          <p:nvPr userDrawn="1">
            <p:extLst>
              <p:ext uri="{D42A27DB-BD31-4B8C-83A1-F6EECF244321}">
                <p14:modId xmlns:p14="http://schemas.microsoft.com/office/powerpoint/2010/main" val="2409211622"/>
              </p:ext>
            </p:extLst>
          </p:nvPr>
        </p:nvGraphicFramePr>
        <p:xfrm>
          <a:off x="0" y="-1"/>
          <a:ext cx="4320000" cy="2700000"/>
        </p:xfrm>
        <a:graphic>
          <a:graphicData uri="http://schemas.openxmlformats.org/drawingml/2006/table">
            <a:tbl>
              <a:tblPr firstRow="1" bandRow="1">
                <a:tableStyleId>{2D5ABB26-0587-4C30-8999-92F81FD0307C}</a:tableStyleId>
              </a:tblPr>
              <a:tblGrid>
                <a:gridCol w="1584000">
                  <a:extLst>
                    <a:ext uri="{9D8B030D-6E8A-4147-A177-3AD203B41FA5}">
                      <a16:colId xmlns:a16="http://schemas.microsoft.com/office/drawing/2014/main" val="680429793"/>
                    </a:ext>
                  </a:extLst>
                </a:gridCol>
                <a:gridCol w="2736000">
                  <a:extLst>
                    <a:ext uri="{9D8B030D-6E8A-4147-A177-3AD203B41FA5}">
                      <a16:colId xmlns:a16="http://schemas.microsoft.com/office/drawing/2014/main" val="1717690144"/>
                    </a:ext>
                  </a:extLst>
                </a:gridCol>
              </a:tblGrid>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Arial" panose="020B0604020202020204" pitchFamily="34" charset="0"/>
                          <a:cs typeface="Arial" panose="020B0604020202020204" pitchFamily="34" charset="0"/>
                        </a:rPr>
                        <a:t>PROJECT TIMINGS &amp; BATCHES </a:t>
                      </a:r>
                      <a:r>
                        <a:rPr lang="en-GB" sz="900" dirty="0">
                          <a:solidFill>
                            <a:srgbClr val="292929"/>
                          </a:solidFill>
                          <a:latin typeface="Arial" panose="020B0604020202020204" pitchFamily="34" charset="0"/>
                          <a:cs typeface="Arial" panose="020B0604020202020204" pitchFamily="34" charset="0"/>
                        </a:rPr>
                        <a:t>(intermediate deadlines)</a:t>
                      </a:r>
                      <a:r>
                        <a:rPr lang="en-GB" sz="900" b="1" dirty="0">
                          <a:solidFill>
                            <a:srgbClr val="292929"/>
                          </a:solidFill>
                          <a:latin typeface="Arial" panose="020B0604020202020204" pitchFamily="34" charset="0"/>
                          <a:cs typeface="Arial" panose="020B0604020202020204" pitchFamily="34" charset="0"/>
                        </a:rPr>
                        <a:t>:</a:t>
                      </a:r>
                      <a:endParaRPr lang="en-GB" sz="1000" b="1" dirty="0">
                        <a:solidFill>
                          <a:srgbClr val="292929"/>
                        </a:solidFill>
                        <a:latin typeface="Arial" panose="020B0604020202020204" pitchFamily="34" charset="0"/>
                        <a:cs typeface="Arial" panose="020B0604020202020204" pitchFamily="34" charset="0"/>
                      </a:endParaRP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tcPr>
                </a:tc>
                <a:extLst>
                  <a:ext uri="{0D108BD9-81ED-4DB2-BD59-A6C34878D82A}">
                    <a16:rowId xmlns:a16="http://schemas.microsoft.com/office/drawing/2014/main" val="3540381696"/>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First review moment</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158922941"/>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Batch 1, 2, ...</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26179011"/>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Deadline full report</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extLst>
                  <a:ext uri="{0D108BD9-81ED-4DB2-BD59-A6C34878D82A}">
                    <a16:rowId xmlns:a16="http://schemas.microsoft.com/office/drawing/2014/main" val="589288394"/>
                  </a:ext>
                </a:extLst>
              </a:tr>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Arial" panose="020B0604020202020204" pitchFamily="34" charset="0"/>
                          <a:cs typeface="Arial" panose="020B0604020202020204" pitchFamily="34" charset="0"/>
                        </a:rPr>
                        <a:t>PROJECT INFO</a:t>
                      </a: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9525" cap="flat" cmpd="sng" algn="ctr">
                      <a:solidFill>
                        <a:srgbClr val="FF0000"/>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404247477"/>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PN</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794224127"/>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Project title</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4119806022"/>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Client</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03503531"/>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Project leader</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extLst>
                  <a:ext uri="{0D108BD9-81ED-4DB2-BD59-A6C34878D82A}">
                    <a16:rowId xmlns:a16="http://schemas.microsoft.com/office/drawing/2014/main" val="2012447535"/>
                  </a:ext>
                </a:extLst>
              </a:tr>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Arial" panose="020B0604020202020204" pitchFamily="34" charset="0"/>
                          <a:cs typeface="Arial" panose="020B0604020202020204" pitchFamily="34" charset="0"/>
                        </a:rPr>
                        <a:t>BRIEFING INSTRUCTIONS</a:t>
                      </a: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9525" cap="flat" cmpd="sng" algn="ctr">
                      <a:solidFill>
                        <a:srgbClr val="FF0000"/>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281120632"/>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Overall project instruction</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816729115"/>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Conclusion layout</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775208648"/>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Report language</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3620477378"/>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Low base size indication</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265250029"/>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Extra instruction</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extLst>
                  <a:ext uri="{0D108BD9-81ED-4DB2-BD59-A6C34878D82A}">
                    <a16:rowId xmlns:a16="http://schemas.microsoft.com/office/drawing/2014/main" val="3782981876"/>
                  </a:ext>
                </a:extLst>
              </a:tr>
            </a:tbl>
          </a:graphicData>
        </a:graphic>
      </p:graphicFrame>
    </p:spTree>
    <p:extLst>
      <p:ext uri="{BB962C8B-B14F-4D97-AF65-F5344CB8AC3E}">
        <p14:creationId xmlns:p14="http://schemas.microsoft.com/office/powerpoint/2010/main" val="1783341332"/>
      </p:ext>
    </p:extLst>
  </p:cSld>
  <p:clrMap bg1="lt1" tx1="dk1" bg2="lt2" tx2="dk2" accent1="accent1" accent2="accent2" accent3="accent3" accent4="accent4" accent5="accent5" accent6="accent6" hlink="hlink" folHlink="folHlink"/>
  <p:sldLayoutIdLst>
    <p:sldLayoutId id="2147484538" r:id="rId1"/>
    <p:sldLayoutId id="2147484539" r:id="rId2"/>
    <p:sldLayoutId id="2147484540" r:id="rId3"/>
    <p:sldLayoutId id="2147484541" r:id="rId4"/>
    <p:sldLayoutId id="2147484542" r:id="rId5"/>
    <p:sldLayoutId id="2147484543" r:id="rId6"/>
    <p:sldLayoutId id="2147484544" r:id="rId7"/>
    <p:sldLayoutId id="2147484545" r:id="rId8"/>
    <p:sldLayoutId id="2147484546" r:id="rId9"/>
    <p:sldLayoutId id="2147484547" r:id="rId10"/>
    <p:sldLayoutId id="2147484548" r:id="rId11"/>
    <p:sldLayoutId id="2147484549" r:id="rId12"/>
    <p:sldLayoutId id="2147484550" r:id="rId13"/>
    <p:sldLayoutId id="2147484551" r:id="rId14"/>
    <p:sldLayoutId id="2147484552" r:id="rId15"/>
    <p:sldLayoutId id="2147484553" r:id="rId16"/>
    <p:sldLayoutId id="2147484554" r:id="rId17"/>
    <p:sldLayoutId id="2147484555" r:id="rId18"/>
    <p:sldLayoutId id="2147484556" r:id="rId19"/>
    <p:sldLayoutId id="2147484557" r:id="rId20"/>
    <p:sldLayoutId id="2147484558" r:id="rId21"/>
    <p:sldLayoutId id="2147484559" r:id="rId22"/>
    <p:sldLayoutId id="2147484560" r:id="rId23"/>
    <p:sldLayoutId id="2147484561" r:id="rId24"/>
    <p:sldLayoutId id="2147484562" r:id="rId25"/>
    <p:sldLayoutId id="2147484563" r:id="rId26"/>
    <p:sldLayoutId id="2147484564" r:id="rId27"/>
    <p:sldLayoutId id="2147484565" r:id="rId28"/>
    <p:sldLayoutId id="2147484566" r:id="rId29"/>
    <p:sldLayoutId id="2147484567" r:id="rId30"/>
    <p:sldLayoutId id="2147484568" r:id="rId31"/>
    <p:sldLayoutId id="2147484569" r:id="rId32"/>
    <p:sldLayoutId id="2147484570" r:id="rId33"/>
  </p:sldLayoutIdLst>
  <p:hf hdr="0" ftr="0" dt="0"/>
  <p:txStyles>
    <p:titleStyle>
      <a:lvl1pPr algn="l" defTabSz="914400" rtl="0" eaLnBrk="1" latinLnBrk="0" hangingPunct="1">
        <a:lnSpc>
          <a:spcPct val="90000"/>
        </a:lnSpc>
        <a:spcBef>
          <a:spcPct val="0"/>
        </a:spcBef>
        <a:buNone/>
        <a:defRPr sz="2800" b="1" kern="1200" cap="none" spc="0" baseline="0">
          <a:solidFill>
            <a:schemeClr val="tx1"/>
          </a:solidFill>
          <a:latin typeface="+mn-lt"/>
          <a:ea typeface="+mj-ea"/>
          <a:cs typeface="+mj-cs"/>
        </a:defRPr>
      </a:lvl1pPr>
    </p:titleStyle>
    <p:bodyStyle>
      <a:lvl1pPr marL="0" indent="0" algn="l" defTabSz="914400" rtl="0" eaLnBrk="1" latinLnBrk="0" hangingPunct="1">
        <a:lnSpc>
          <a:spcPct val="115000"/>
        </a:lnSpc>
        <a:spcBef>
          <a:spcPts val="400"/>
        </a:spcBef>
        <a:spcAft>
          <a:spcPts val="400"/>
        </a:spcAft>
        <a:buSzPct val="100000"/>
        <a:buFont typeface="Wingdings 2" panose="05020102010507070707" pitchFamily="18" charset="2"/>
        <a:buNone/>
        <a:defRPr sz="1200" b="0" kern="1200">
          <a:solidFill>
            <a:schemeClr val="tx1"/>
          </a:solidFill>
          <a:latin typeface="+mn-lt"/>
          <a:ea typeface="+mn-ea"/>
          <a:cs typeface="+mn-cs"/>
        </a:defRPr>
      </a:lvl1pPr>
      <a:lvl2pPr marL="171450" indent="-171450" algn="l" defTabSz="914400" rtl="0" eaLnBrk="1" latinLnBrk="0" hangingPunct="1">
        <a:lnSpc>
          <a:spcPct val="115000"/>
        </a:lnSpc>
        <a:spcBef>
          <a:spcPts val="400"/>
        </a:spcBef>
        <a:spcAft>
          <a:spcPts val="400"/>
        </a:spcAft>
        <a:buSzPct val="100000"/>
        <a:buFont typeface="Arial" panose="020B0604020202020204" pitchFamily="34" charset="0"/>
        <a:buChar char="•"/>
        <a:defRPr lang="en-GB" sz="1200" kern="1200" dirty="0">
          <a:solidFill>
            <a:schemeClr val="tx1"/>
          </a:solidFill>
          <a:latin typeface="+mn-lt"/>
          <a:ea typeface="+mn-ea"/>
          <a:cs typeface="+mn-cs"/>
        </a:defRPr>
      </a:lvl2pPr>
      <a:lvl3pPr marL="542925" indent="-173038"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3pPr>
      <a:lvl4pPr marL="987425" indent="-228600"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4pPr>
      <a:lvl5pPr marL="1033463" indent="0" algn="l" defTabSz="914400" rtl="0" eaLnBrk="1" latinLnBrk="0" hangingPunct="1">
        <a:lnSpc>
          <a:spcPct val="115000"/>
        </a:lnSpc>
        <a:spcBef>
          <a:spcPts val="400"/>
        </a:spcBef>
        <a:spcAft>
          <a:spcPts val="400"/>
        </a:spcAft>
        <a:buFont typeface="Barlow" panose="020B040602020203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5" pos="2509">
          <p15:clr>
            <a:srgbClr val="F26B43"/>
          </p15:clr>
        </p15:guide>
        <p15:guide id="26" pos="2698">
          <p15:clr>
            <a:srgbClr val="F26B43"/>
          </p15:clr>
        </p15:guide>
        <p15:guide id="30" pos="4930">
          <p15:clr>
            <a:srgbClr val="F26B43"/>
          </p15:clr>
        </p15:guide>
        <p15:guide id="31" pos="5126">
          <p15:clr>
            <a:srgbClr val="F26B43"/>
          </p15:clr>
        </p15:guide>
        <p15:guide id="39" orient="horz" pos="1139">
          <p15:clr>
            <a:srgbClr val="5ACBF0"/>
          </p15:clr>
        </p15:guide>
        <p15:guide id="41" pos="1905">
          <p15:clr>
            <a:srgbClr val="5ACBF0"/>
          </p15:clr>
        </p15:guide>
        <p15:guide id="42" pos="2109">
          <p15:clr>
            <a:srgbClr val="5ACBF0"/>
          </p15:clr>
        </p15:guide>
        <p15:guide id="43" pos="3942">
          <p15:clr>
            <a:srgbClr val="5ACBF0"/>
          </p15:clr>
        </p15:guide>
        <p15:guide id="45" pos="3741">
          <p15:clr>
            <a:srgbClr val="5ACBF0"/>
          </p15:clr>
        </p15:guide>
        <p15:guide id="46" pos="5568">
          <p15:clr>
            <a:srgbClr val="5ACBF0"/>
          </p15:clr>
        </p15:guide>
        <p15:guide id="47" pos="5770">
          <p15:clr>
            <a:srgbClr val="5ACBF0"/>
          </p15:clr>
        </p15:guide>
        <p15:guide id="53" orient="horz" pos="436">
          <p15:clr>
            <a:srgbClr val="9FCC3B"/>
          </p15:clr>
        </p15:guide>
        <p15:guide id="54" pos="279">
          <p15:clr>
            <a:srgbClr val="9FCC3B"/>
          </p15:clr>
        </p15:guide>
        <p15:guide id="55" pos="7401">
          <p15:clr>
            <a:srgbClr val="9FCC3B"/>
          </p15:clr>
        </p15:guide>
        <p15:guide id="56" orient="horz" pos="3747">
          <p15:clr>
            <a:srgbClr val="9FCC3B"/>
          </p15:clr>
        </p15:guide>
        <p15:guide id="57" orient="horz" pos="3884">
          <p15:clr>
            <a:srgbClr val="000000"/>
          </p15:clr>
        </p15:guide>
        <p15:guide id="58" orient="horz" pos="913">
          <p15:clr>
            <a:srgbClr val="C35EA4"/>
          </p15:clr>
        </p15:guide>
        <p15:guide id="59" orient="horz" pos="132">
          <p15:clr>
            <a:srgbClr val="000000"/>
          </p15:clr>
        </p15:guide>
        <p15:guide id="60" orient="horz" pos="3571">
          <p15:clr>
            <a:srgbClr val="5ACBF0"/>
          </p15:clr>
        </p15:guide>
        <p15:guide id="61" orient="horz" pos="4166">
          <p15:clr>
            <a:srgbClr val="000000"/>
          </p15:clr>
        </p15:guide>
        <p15:guide id="62" pos="140">
          <p15:clr>
            <a:srgbClr val="000000"/>
          </p15:clr>
        </p15:guide>
        <p15:guide id="63" pos="7537">
          <p15:clr>
            <a:srgbClr val="00000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sv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chart" Target="../charts/chart10.xml"/><Relationship Id="rId7" Type="http://schemas.openxmlformats.org/officeDocument/2006/relationships/image" Target="../media/image16.svg"/><Relationship Id="rId2" Type="http://schemas.openxmlformats.org/officeDocument/2006/relationships/chart" Target="../charts/chart9.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0.emf"/><Relationship Id="rId4" Type="http://schemas.openxmlformats.org/officeDocument/2006/relationships/image" Target="../media/image9.emf"/><Relationship Id="rId9" Type="http://schemas.openxmlformats.org/officeDocument/2006/relationships/image" Target="../media/image18.svg"/></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chart" Target="../charts/chart11.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chart" Target="../charts/char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image" Target="../media/image9.emf"/><Relationship Id="rId1" Type="http://schemas.openxmlformats.org/officeDocument/2006/relationships/slideLayout" Target="../slideLayouts/slideLayout86.xml"/><Relationship Id="rId6" Type="http://schemas.openxmlformats.org/officeDocument/2006/relationships/image" Target="../media/image21.png"/><Relationship Id="rId5" Type="http://schemas.openxmlformats.org/officeDocument/2006/relationships/chart" Target="../charts/chart15.xml"/><Relationship Id="rId4" Type="http://schemas.openxmlformats.org/officeDocument/2006/relationships/chart" Target="../charts/char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chart" Target="../charts/chart16.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chart" Target="../charts/chart17.xml"/><Relationship Id="rId4" Type="http://schemas.openxmlformats.org/officeDocument/2006/relationships/image" Target="../media/image10.emf"/></Relationships>
</file>

<file path=ppt/slides/_rels/slide1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6.xml"/><Relationship Id="rId5" Type="http://schemas.openxmlformats.org/officeDocument/2006/relationships/chart" Target="../charts/chart19.xml"/><Relationship Id="rId4" Type="http://schemas.openxmlformats.org/officeDocument/2006/relationships/chart" Target="../charts/chart18.xml"/></Relationships>
</file>

<file path=ppt/slides/_rels/slide21.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chart" Target="../charts/chart20.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24.png"/><Relationship Id="rId4" Type="http://schemas.openxmlformats.org/officeDocument/2006/relationships/image" Target="../media/image10.emf"/></Relationships>
</file>

<file path=ppt/slides/_rels/slide2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chart" Target="../charts/chart22.xml"/><Relationship Id="rId1" Type="http://schemas.openxmlformats.org/officeDocument/2006/relationships/slideLayout" Target="../slideLayouts/slideLayout9.xml"/><Relationship Id="rId5" Type="http://schemas.openxmlformats.org/officeDocument/2006/relationships/chart" Target="../charts/chart23.xml"/><Relationship Id="rId4" Type="http://schemas.openxmlformats.org/officeDocument/2006/relationships/image" Target="../media/image10.emf"/></Relationships>
</file>

<file path=ppt/slides/_rels/slide2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chart" Target="../charts/chart24.xml"/><Relationship Id="rId1" Type="http://schemas.openxmlformats.org/officeDocument/2006/relationships/slideLayout" Target="../slideLayouts/slideLayout6.xml"/><Relationship Id="rId5" Type="http://schemas.openxmlformats.org/officeDocument/2006/relationships/chart" Target="../charts/chart25.xml"/><Relationship Id="rId4" Type="http://schemas.openxmlformats.org/officeDocument/2006/relationships/image" Target="../media/image9.emf"/></Relationships>
</file>

<file path=ppt/slides/_rels/slide2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68.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9.emf"/><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10.emf"/><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chart" Target="../charts/chart6.xml"/></Relationships>
</file>

<file path=ppt/slides/_rels/slide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pic>
        <p:nvPicPr>
          <p:cNvPr id="15" name="Segnaposto immagine 14" descr="Immagine che contiene erba, verde, aria aperta, campo&#10;&#10;Descrizione generata automaticamente">
            <a:extLst>
              <a:ext uri="{FF2B5EF4-FFF2-40B4-BE49-F238E27FC236}">
                <a16:creationId xmlns:a16="http://schemas.microsoft.com/office/drawing/2014/main" id="{724EB95B-97F2-F02D-1554-C28C1AF3CB06}"/>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6646" b="16646"/>
          <a:stretch>
            <a:fillRect/>
          </a:stretch>
        </p:blipFill>
        <p:spPr/>
      </p:pic>
      <p:sp>
        <p:nvSpPr>
          <p:cNvPr id="4" name="Title">
            <a:extLst>
              <a:ext uri="{FF2B5EF4-FFF2-40B4-BE49-F238E27FC236}">
                <a16:creationId xmlns:a16="http://schemas.microsoft.com/office/drawing/2014/main" id="{F1BB242C-CB72-440E-9602-808C3EC37D59}"/>
              </a:ext>
            </a:extLst>
          </p:cNvPr>
          <p:cNvSpPr>
            <a:spLocks noGrp="1"/>
          </p:cNvSpPr>
          <p:nvPr>
            <p:ph type="title"/>
          </p:nvPr>
        </p:nvSpPr>
        <p:spPr>
          <a:xfrm>
            <a:off x="353038" y="314226"/>
            <a:ext cx="6123962" cy="715669"/>
          </a:xfrm>
        </p:spPr>
        <p:txBody>
          <a:bodyPr/>
          <a:lstStyle/>
          <a:p>
            <a:r>
              <a:rPr lang="it-IT" sz="5000" dirty="0"/>
              <a:t>Il ruolo di FONDAZIONE </a:t>
            </a:r>
            <a:br>
              <a:rPr lang="it-IT" sz="5000" dirty="0"/>
            </a:br>
            <a:r>
              <a:rPr lang="it-IT" sz="5000" dirty="0"/>
              <a:t>LGH nel TERRITORIO </a:t>
            </a:r>
            <a:r>
              <a:rPr lang="it-IT" sz="5000" dirty="0" err="1"/>
              <a:t>loMbardo</a:t>
            </a:r>
            <a:r>
              <a:rPr lang="it-IT" sz="5000" dirty="0"/>
              <a:t> </a:t>
            </a:r>
            <a:br>
              <a:rPr lang="it-IT" sz="5000" dirty="0"/>
            </a:br>
            <a:br>
              <a:rPr lang="it-IT" sz="2000" dirty="0"/>
            </a:br>
            <a:br>
              <a:rPr lang="it-IT" sz="5200" dirty="0"/>
            </a:br>
            <a:endParaRPr lang="en-GB" sz="5200" dirty="0"/>
          </a:p>
        </p:txBody>
      </p:sp>
      <p:sp>
        <p:nvSpPr>
          <p:cNvPr id="11" name="Triangle">
            <a:extLst>
              <a:ext uri="{FF2B5EF4-FFF2-40B4-BE49-F238E27FC236}">
                <a16:creationId xmlns:a16="http://schemas.microsoft.com/office/drawing/2014/main" id="{E8C2CACD-E824-DE3B-60FE-427B751999B5}"/>
              </a:ext>
              <a:ext uri="{C183D7F6-B498-43B3-948B-1728B52AA6E4}">
                <adec:decorative xmlns:adec="http://schemas.microsoft.com/office/drawing/2017/decorative" val="1"/>
              </a:ext>
            </a:extLst>
          </p:cNvPr>
          <p:cNvSpPr/>
          <p:nvPr/>
        </p:nvSpPr>
        <p:spPr>
          <a:xfrm rot="16200000">
            <a:off x="8661370" y="3324649"/>
            <a:ext cx="3492560" cy="3594098"/>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10000"/>
              </a:lnSpc>
            </a:pPr>
            <a:endParaRPr lang="en-GB" sz="1400" dirty="0" err="1">
              <a:solidFill>
                <a:schemeClr val="tx1"/>
              </a:solidFill>
            </a:endParaRPr>
          </a:p>
        </p:txBody>
      </p:sp>
      <p:sp>
        <p:nvSpPr>
          <p:cNvPr id="7" name="Parallelogram 1">
            <a:extLst>
              <a:ext uri="{FF2B5EF4-FFF2-40B4-BE49-F238E27FC236}">
                <a16:creationId xmlns:a16="http://schemas.microsoft.com/office/drawing/2014/main" id="{A6BD1784-F3A1-1046-21F9-8FEFED56EE96}"/>
              </a:ext>
              <a:ext uri="{C183D7F6-B498-43B3-948B-1728B52AA6E4}">
                <adec:decorative xmlns:adec="http://schemas.microsoft.com/office/drawing/2017/decorative" val="1"/>
              </a:ext>
            </a:extLst>
          </p:cNvPr>
          <p:cNvSpPr/>
          <p:nvPr/>
        </p:nvSpPr>
        <p:spPr>
          <a:xfrm rot="18900000">
            <a:off x="6191592" y="431596"/>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10000"/>
              </a:lnSpc>
            </a:pPr>
            <a:endParaRPr lang="en-GB" sz="1400" dirty="0" err="1">
              <a:solidFill>
                <a:schemeClr val="tx1"/>
              </a:solidFill>
            </a:endParaRPr>
          </a:p>
        </p:txBody>
      </p:sp>
      <p:sp>
        <p:nvSpPr>
          <p:cNvPr id="9" name="Parallelogram 2">
            <a:extLst>
              <a:ext uri="{FF2B5EF4-FFF2-40B4-BE49-F238E27FC236}">
                <a16:creationId xmlns:a16="http://schemas.microsoft.com/office/drawing/2014/main" id="{CEC544CE-DA48-E496-5DA5-4BEDD3E45634}"/>
              </a:ext>
              <a:ext uri="{C183D7F6-B498-43B3-948B-1728B52AA6E4}">
                <adec:decorative xmlns:adec="http://schemas.microsoft.com/office/drawing/2017/decorative" val="1"/>
              </a:ext>
            </a:extLst>
          </p:cNvPr>
          <p:cNvSpPr/>
          <p:nvPr/>
        </p:nvSpPr>
        <p:spPr>
          <a:xfrm rot="8100000">
            <a:off x="7929848" y="5576008"/>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10000"/>
              </a:lnSpc>
            </a:pPr>
            <a:endParaRPr lang="en-GB" sz="1400" dirty="0" err="1">
              <a:solidFill>
                <a:schemeClr val="tx1"/>
              </a:solidFill>
            </a:endParaRPr>
          </a:p>
        </p:txBody>
      </p:sp>
      <p:pic>
        <p:nvPicPr>
          <p:cNvPr id="6" name="Ipsos Logo">
            <a:extLst>
              <a:ext uri="{FF2B5EF4-FFF2-40B4-BE49-F238E27FC236}">
                <a16:creationId xmlns:a16="http://schemas.microsoft.com/office/drawing/2014/main" id="{72D43848-10A6-605F-ED59-39D376941CB9}"/>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263361" y="6173519"/>
            <a:ext cx="492637" cy="446920"/>
          </a:xfrm>
          <a:prstGeom prst="rect">
            <a:avLst/>
          </a:prstGeom>
        </p:spPr>
      </p:pic>
      <p:sp>
        <p:nvSpPr>
          <p:cNvPr id="10" name="Classification">
            <a:extLst>
              <a:ext uri="{FF2B5EF4-FFF2-40B4-BE49-F238E27FC236}">
                <a16:creationId xmlns:a16="http://schemas.microsoft.com/office/drawing/2014/main" id="{DEFBB260-0064-DCDA-B9FE-516103F8941A}"/>
              </a:ext>
              <a:ext uri="{C183D7F6-B498-43B3-948B-1728B52AA6E4}">
                <adec:decorative xmlns:adec="http://schemas.microsoft.com/office/drawing/2017/decorative" val="1"/>
              </a:ext>
            </a:extLst>
          </p:cNvPr>
          <p:cNvSpPr txBox="1">
            <a:spLocks/>
          </p:cNvSpPr>
          <p:nvPr/>
        </p:nvSpPr>
        <p:spPr>
          <a:xfrm>
            <a:off x="440938" y="6262249"/>
            <a:ext cx="1015361"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a:t>
            </a:r>
            <a:r>
              <a:rPr lang="it-IT" sz="800" dirty="0">
                <a:solidFill>
                  <a:schemeClr val="bg1"/>
                </a:solidFill>
                <a:effectLst/>
              </a:rPr>
              <a:t>Il ruolo di Fondazione LGH nel territorio lombardo</a:t>
            </a:r>
            <a:endParaRPr lang="en-GB" sz="800" dirty="0">
              <a:solidFill>
                <a:schemeClr val="bg1"/>
              </a:solidFill>
              <a:effectLst/>
            </a:endParaRPr>
          </a:p>
        </p:txBody>
      </p:sp>
      <p:sp>
        <p:nvSpPr>
          <p:cNvPr id="3" name="TextBox 26">
            <a:extLst>
              <a:ext uri="{FF2B5EF4-FFF2-40B4-BE49-F238E27FC236}">
                <a16:creationId xmlns:a16="http://schemas.microsoft.com/office/drawing/2014/main" id="{A9932B7D-3C4C-F71E-692D-EE5649B48644}"/>
              </a:ext>
            </a:extLst>
          </p:cNvPr>
          <p:cNvSpPr txBox="1"/>
          <p:nvPr/>
        </p:nvSpPr>
        <p:spPr>
          <a:xfrm>
            <a:off x="485901" y="3718529"/>
            <a:ext cx="3446601" cy="1231106"/>
          </a:xfrm>
          <a:prstGeom prst="rect">
            <a:avLst/>
          </a:prstGeom>
          <a:noFill/>
        </p:spPr>
        <p:txBody>
          <a:bodyPr wrap="square" lIns="0" tIns="0" rIns="0" bIns="0" rtlCol="0">
            <a:spAutoFit/>
          </a:bodyPr>
          <a:lstStyle/>
          <a:p>
            <a:r>
              <a:rPr lang="en-GB" sz="2000" dirty="0" err="1">
                <a:solidFill>
                  <a:schemeClr val="bg1"/>
                </a:solidFill>
              </a:rPr>
              <a:t>Intervento</a:t>
            </a:r>
            <a:r>
              <a:rPr lang="en-GB" sz="2000" dirty="0">
                <a:solidFill>
                  <a:schemeClr val="bg1"/>
                </a:solidFill>
              </a:rPr>
              <a:t> a cura di </a:t>
            </a:r>
          </a:p>
          <a:p>
            <a:r>
              <a:rPr lang="en-GB" sz="2000" b="1" dirty="0">
                <a:solidFill>
                  <a:schemeClr val="bg1"/>
                </a:solidFill>
              </a:rPr>
              <a:t>Ilaria </a:t>
            </a:r>
            <a:r>
              <a:rPr lang="en-GB" sz="2000" b="1" dirty="0" err="1">
                <a:solidFill>
                  <a:schemeClr val="bg1"/>
                </a:solidFill>
              </a:rPr>
              <a:t>Ugenti</a:t>
            </a:r>
            <a:endParaRPr lang="en-GB" sz="2000" dirty="0">
              <a:solidFill>
                <a:schemeClr val="bg1"/>
              </a:solidFill>
            </a:endParaRPr>
          </a:p>
          <a:p>
            <a:r>
              <a:rPr lang="en-GB" sz="2000" dirty="0">
                <a:solidFill>
                  <a:schemeClr val="bg1"/>
                </a:solidFill>
              </a:rPr>
              <a:t>Corporate Reputation Leader Ipsos Italia</a:t>
            </a:r>
          </a:p>
        </p:txBody>
      </p:sp>
      <p:sp>
        <p:nvSpPr>
          <p:cNvPr id="8" name="TextBox 25">
            <a:extLst>
              <a:ext uri="{FF2B5EF4-FFF2-40B4-BE49-F238E27FC236}">
                <a16:creationId xmlns:a16="http://schemas.microsoft.com/office/drawing/2014/main" id="{694E4F06-56FA-A258-1315-1AB67C07A950}"/>
              </a:ext>
            </a:extLst>
          </p:cNvPr>
          <p:cNvSpPr txBox="1"/>
          <p:nvPr/>
        </p:nvSpPr>
        <p:spPr>
          <a:xfrm>
            <a:off x="430556" y="5193486"/>
            <a:ext cx="2236444" cy="246221"/>
          </a:xfrm>
          <a:prstGeom prst="rect">
            <a:avLst/>
          </a:prstGeom>
          <a:noFill/>
        </p:spPr>
        <p:txBody>
          <a:bodyPr wrap="square" lIns="0" tIns="0" rIns="0" bIns="0" rtlCol="0">
            <a:spAutoFit/>
          </a:bodyPr>
          <a:lstStyle/>
          <a:p>
            <a:r>
              <a:rPr lang="en-GB" sz="1600" dirty="0">
                <a:solidFill>
                  <a:schemeClr val="bg1"/>
                </a:solidFill>
              </a:rPr>
              <a:t>28 </a:t>
            </a:r>
            <a:r>
              <a:rPr lang="en-GB" sz="1600" dirty="0" err="1">
                <a:solidFill>
                  <a:schemeClr val="bg1"/>
                </a:solidFill>
              </a:rPr>
              <a:t>marzo</a:t>
            </a:r>
            <a:r>
              <a:rPr lang="en-GB" sz="1600" dirty="0">
                <a:solidFill>
                  <a:schemeClr val="bg1"/>
                </a:solidFill>
              </a:rPr>
              <a:t> 2025</a:t>
            </a:r>
          </a:p>
        </p:txBody>
      </p:sp>
    </p:spTree>
    <p:extLst>
      <p:ext uri="{BB962C8B-B14F-4D97-AF65-F5344CB8AC3E}">
        <p14:creationId xmlns:p14="http://schemas.microsoft.com/office/powerpoint/2010/main" val="10054686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igura a mano libera: forma 22">
            <a:extLst>
              <a:ext uri="{FF2B5EF4-FFF2-40B4-BE49-F238E27FC236}">
                <a16:creationId xmlns:a16="http://schemas.microsoft.com/office/drawing/2014/main" id="{A21CD9E0-FA88-BBF7-02B3-5FB483353DC1}"/>
              </a:ext>
            </a:extLst>
          </p:cNvPr>
          <p:cNvSpPr/>
          <p:nvPr/>
        </p:nvSpPr>
        <p:spPr>
          <a:xfrm>
            <a:off x="8740775" y="0"/>
            <a:ext cx="3444310" cy="5945541"/>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graphicFrame>
        <p:nvGraphicFramePr>
          <p:cNvPr id="2" name="Grafico 1">
            <a:extLst>
              <a:ext uri="{FF2B5EF4-FFF2-40B4-BE49-F238E27FC236}">
                <a16:creationId xmlns:a16="http://schemas.microsoft.com/office/drawing/2014/main" id="{A58885FF-C026-0992-9F0D-0B0F2E869F46}"/>
              </a:ext>
            </a:extLst>
          </p:cNvPr>
          <p:cNvGraphicFramePr/>
          <p:nvPr>
            <p:extLst>
              <p:ext uri="{D42A27DB-BD31-4B8C-83A1-F6EECF244321}">
                <p14:modId xmlns:p14="http://schemas.microsoft.com/office/powerpoint/2010/main" val="2588418953"/>
              </p:ext>
            </p:extLst>
          </p:nvPr>
        </p:nvGraphicFramePr>
        <p:xfrm>
          <a:off x="3268883" y="2595152"/>
          <a:ext cx="4445001" cy="309067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Grafico 13">
            <a:extLst>
              <a:ext uri="{FF2B5EF4-FFF2-40B4-BE49-F238E27FC236}">
                <a16:creationId xmlns:a16="http://schemas.microsoft.com/office/drawing/2014/main" id="{2DF68120-C650-3CF5-9B09-630E0FFD5C48}"/>
              </a:ext>
            </a:extLst>
          </p:cNvPr>
          <p:cNvGraphicFramePr/>
          <p:nvPr>
            <p:extLst>
              <p:ext uri="{D42A27DB-BD31-4B8C-83A1-F6EECF244321}">
                <p14:modId xmlns:p14="http://schemas.microsoft.com/office/powerpoint/2010/main" val="2672982615"/>
              </p:ext>
            </p:extLst>
          </p:nvPr>
        </p:nvGraphicFramePr>
        <p:xfrm>
          <a:off x="422585" y="2593139"/>
          <a:ext cx="4445001" cy="3090672"/>
        </p:xfrm>
        <a:graphic>
          <a:graphicData uri="http://schemas.openxmlformats.org/drawingml/2006/chart">
            <c:chart xmlns:c="http://schemas.openxmlformats.org/drawingml/2006/chart" xmlns:r="http://schemas.openxmlformats.org/officeDocument/2006/relationships" r:id="rId3"/>
          </a:graphicData>
        </a:graphic>
      </p:graphicFrame>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450000" y="397073"/>
            <a:ext cx="7203858" cy="397072"/>
          </a:xfrm>
        </p:spPr>
        <p:txBody>
          <a:bodyPr/>
          <a:lstStyle/>
          <a:p>
            <a:r>
              <a:rPr lang="it-IT" b="1" dirty="0"/>
              <a:t>In generale, si percepisce positivamente lo slancio innovativo nella propria area</a:t>
            </a:r>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480136" y="1329192"/>
            <a:ext cx="6642024" cy="517741"/>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i="1" dirty="0"/>
              <a:t>D10_BIS Considerando i vari ambiti di innovazione che abbiamo citato, </a:t>
            </a:r>
            <a:r>
              <a:rPr lang="it-IT" sz="1400" b="1" i="1" dirty="0"/>
              <a:t>come considera nel complesso la spinta verso l’innovazione del suo territorio</a:t>
            </a:r>
            <a:r>
              <a:rPr lang="it-IT" sz="1100" i="1" dirty="0"/>
              <a:t>? </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9463708" y="6208736"/>
            <a:ext cx="1806977"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totale rispondenti</a:t>
            </a:r>
          </a:p>
          <a:p>
            <a:pPr algn="r"/>
            <a:r>
              <a:rPr lang="it-IT" sz="1000" dirty="0">
                <a:latin typeface="Barlow" panose="00000500000000000000" pitchFamily="2" charset="0"/>
                <a:cs typeface="Arial" panose="020B0604020202020204" pitchFamily="34" charset="0"/>
              </a:rPr>
              <a:t>Valori %</a:t>
            </a:r>
          </a:p>
        </p:txBody>
      </p:sp>
      <p:grpSp>
        <p:nvGrpSpPr>
          <p:cNvPr id="27" name="Gruppo 26">
            <a:extLst>
              <a:ext uri="{FF2B5EF4-FFF2-40B4-BE49-F238E27FC236}">
                <a16:creationId xmlns:a16="http://schemas.microsoft.com/office/drawing/2014/main" id="{A64786E1-A9A3-2D45-0345-5E74F3DE89F3}"/>
              </a:ext>
            </a:extLst>
          </p:cNvPr>
          <p:cNvGrpSpPr/>
          <p:nvPr/>
        </p:nvGrpSpPr>
        <p:grpSpPr>
          <a:xfrm>
            <a:off x="3076555" y="2073985"/>
            <a:ext cx="555641" cy="540085"/>
            <a:chOff x="450001" y="1786261"/>
            <a:chExt cx="555641" cy="540085"/>
          </a:xfrm>
        </p:grpSpPr>
        <p:pic>
          <p:nvPicPr>
            <p:cNvPr id="25" name="Immagine 24">
              <a:extLst>
                <a:ext uri="{FF2B5EF4-FFF2-40B4-BE49-F238E27FC236}">
                  <a16:creationId xmlns:a16="http://schemas.microsoft.com/office/drawing/2014/main" id="{14126244-A7DD-3328-230C-FA8191EF86F4}"/>
                </a:ext>
              </a:extLst>
            </p:cNvPr>
            <p:cNvPicPr>
              <a:picLocks noChangeAspect="1"/>
            </p:cNvPicPr>
            <p:nvPr/>
          </p:nvPicPr>
          <p:blipFill>
            <a:blip r:embed="rId4">
              <a:biLevel thresh="75000"/>
            </a:blip>
            <a:stretch>
              <a:fillRect/>
            </a:stretch>
          </p:blipFill>
          <p:spPr>
            <a:xfrm>
              <a:off x="486917" y="1786261"/>
              <a:ext cx="481809" cy="404098"/>
            </a:xfrm>
            <a:prstGeom prst="rect">
              <a:avLst/>
            </a:prstGeom>
          </p:spPr>
        </p:pic>
        <p:sp>
          <p:nvSpPr>
            <p:cNvPr id="26" name="Source">
              <a:extLst>
                <a:ext uri="{FF2B5EF4-FFF2-40B4-BE49-F238E27FC236}">
                  <a16:creationId xmlns:a16="http://schemas.microsoft.com/office/drawing/2014/main" id="{36EABEAB-2F4D-3B6C-76B1-3CC32A5EEB2B}"/>
                </a:ext>
                <a:ext uri="{C183D7F6-B498-43B3-948B-1728B52AA6E4}">
                  <adec:decorative xmlns:adec="http://schemas.microsoft.com/office/drawing/2017/decorative" val="0"/>
                </a:ext>
              </a:extLst>
            </p:cNvPr>
            <p:cNvSpPr txBox="1">
              <a:spLocks/>
            </p:cNvSpPr>
            <p:nvPr/>
          </p:nvSpPr>
          <p:spPr>
            <a:xfrm>
              <a:off x="450001" y="2150427"/>
              <a:ext cx="555641"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700" b="1" dirty="0">
                  <a:latin typeface="Barlow Semi Condensed" panose="00000506000000000000" pitchFamily="2" charset="0"/>
                </a:rPr>
                <a:t>POPOLAZIONE</a:t>
              </a:r>
            </a:p>
          </p:txBody>
        </p:sp>
      </p:grpSp>
      <p:sp>
        <p:nvSpPr>
          <p:cNvPr id="9" name="CasellaDiTesto 8">
            <a:extLst>
              <a:ext uri="{FF2B5EF4-FFF2-40B4-BE49-F238E27FC236}">
                <a16:creationId xmlns:a16="http://schemas.microsoft.com/office/drawing/2014/main" id="{17ABFC08-D2B9-66F1-59FA-17C27AD15C0B}"/>
              </a:ext>
            </a:extLst>
          </p:cNvPr>
          <p:cNvSpPr txBox="1"/>
          <p:nvPr/>
        </p:nvSpPr>
        <p:spPr>
          <a:xfrm>
            <a:off x="4114634" y="2874369"/>
            <a:ext cx="1015016"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2">
                    <a:lumMod val="75000"/>
                  </a:schemeClr>
                </a:solidFill>
                <a:effectLst/>
                <a:uLnTx/>
                <a:uFillTx/>
                <a:latin typeface="Barlow Semi Condensed" panose="00000506000000000000" pitchFamily="2" charset="0"/>
              </a:rPr>
              <a:t>Molto + </a:t>
            </a:r>
            <a:r>
              <a:rPr kumimoji="0" lang="en-US" sz="1000" i="0" u="none" strike="noStrike" kern="1200" cap="none" spc="0" normalizeH="0" baseline="0" noProof="0" dirty="0" err="1">
                <a:ln>
                  <a:noFill/>
                </a:ln>
                <a:solidFill>
                  <a:schemeClr val="tx2">
                    <a:lumMod val="75000"/>
                  </a:schemeClr>
                </a:solidFill>
                <a:effectLst/>
                <a:uLnTx/>
                <a:uFillTx/>
                <a:latin typeface="Barlow Semi Condensed" panose="00000506000000000000" pitchFamily="2" charset="0"/>
              </a:rPr>
              <a:t>Abbastanza</a:t>
            </a:r>
            <a:endParaRPr kumimoji="0" lang="en-US" sz="1000" i="0" u="none" strike="noStrike" kern="1200" cap="none" spc="0" normalizeH="0" baseline="0" noProof="0" dirty="0">
              <a:ln>
                <a:noFill/>
              </a:ln>
              <a:solidFill>
                <a:schemeClr val="tx2">
                  <a:lumMod val="75000"/>
                </a:schemeClr>
              </a:solidFill>
              <a:effectLst/>
              <a:uLnTx/>
              <a:uFillTx/>
              <a:latin typeface="Barlow Semi Condensed" panose="00000506000000000000" pitchFamily="2" charset="0"/>
            </a:endParaRPr>
          </a:p>
        </p:txBody>
      </p:sp>
      <p:grpSp>
        <p:nvGrpSpPr>
          <p:cNvPr id="22" name="Gruppo 21">
            <a:extLst>
              <a:ext uri="{FF2B5EF4-FFF2-40B4-BE49-F238E27FC236}">
                <a16:creationId xmlns:a16="http://schemas.microsoft.com/office/drawing/2014/main" id="{9677351D-16E9-494E-7B17-D124B3DC793D}"/>
              </a:ext>
            </a:extLst>
          </p:cNvPr>
          <p:cNvGrpSpPr/>
          <p:nvPr/>
        </p:nvGrpSpPr>
        <p:grpSpPr>
          <a:xfrm>
            <a:off x="4027907" y="2739442"/>
            <a:ext cx="723399" cy="1719072"/>
            <a:chOff x="5081444" y="2816352"/>
            <a:chExt cx="723399" cy="1719072"/>
          </a:xfrm>
        </p:grpSpPr>
        <p:cxnSp>
          <p:nvCxnSpPr>
            <p:cNvPr id="12" name="Connettore diritto 11">
              <a:extLst>
                <a:ext uri="{FF2B5EF4-FFF2-40B4-BE49-F238E27FC236}">
                  <a16:creationId xmlns:a16="http://schemas.microsoft.com/office/drawing/2014/main" id="{CA7FA0F4-9E36-F473-ADEF-5A96C48D09FD}"/>
                </a:ext>
              </a:extLst>
            </p:cNvPr>
            <p:cNvCxnSpPr>
              <a:cxnSpLocks/>
            </p:cNvCxnSpPr>
            <p:nvPr/>
          </p:nvCxnSpPr>
          <p:spPr>
            <a:xfrm>
              <a:off x="5102352" y="2816352"/>
              <a:ext cx="0" cy="1719072"/>
            </a:xfrm>
            <a:prstGeom prst="line">
              <a:avLst/>
            </a:prstGeom>
            <a:ln w="28575">
              <a:solidFill>
                <a:srgbClr val="0E5757"/>
              </a:solidFill>
            </a:ln>
          </p:spPr>
          <p:style>
            <a:lnRef idx="1">
              <a:schemeClr val="accent1"/>
            </a:lnRef>
            <a:fillRef idx="0">
              <a:schemeClr val="accent1"/>
            </a:fillRef>
            <a:effectRef idx="0">
              <a:schemeClr val="accent1"/>
            </a:effectRef>
            <a:fontRef idx="minor">
              <a:schemeClr val="tx1"/>
            </a:fontRef>
          </p:style>
        </p:cxnSp>
        <p:cxnSp>
          <p:nvCxnSpPr>
            <p:cNvPr id="13" name="Connettore diritto 12">
              <a:extLst>
                <a:ext uri="{FF2B5EF4-FFF2-40B4-BE49-F238E27FC236}">
                  <a16:creationId xmlns:a16="http://schemas.microsoft.com/office/drawing/2014/main" id="{2F514B65-AF7B-0662-546F-EF746C92DF47}"/>
                </a:ext>
              </a:extLst>
            </p:cNvPr>
            <p:cNvCxnSpPr>
              <a:cxnSpLocks/>
            </p:cNvCxnSpPr>
            <p:nvPr/>
          </p:nvCxnSpPr>
          <p:spPr>
            <a:xfrm flipH="1">
              <a:off x="5081444" y="3675888"/>
              <a:ext cx="723399" cy="0"/>
            </a:xfrm>
            <a:prstGeom prst="line">
              <a:avLst/>
            </a:prstGeom>
            <a:ln w="28575">
              <a:solidFill>
                <a:srgbClr val="0E5757"/>
              </a:solidFill>
            </a:ln>
          </p:spPr>
          <p:style>
            <a:lnRef idx="1">
              <a:schemeClr val="accent1"/>
            </a:lnRef>
            <a:fillRef idx="0">
              <a:schemeClr val="accent1"/>
            </a:fillRef>
            <a:effectRef idx="0">
              <a:schemeClr val="accent1"/>
            </a:effectRef>
            <a:fontRef idx="minor">
              <a:schemeClr val="tx1"/>
            </a:fontRef>
          </p:style>
        </p:cxnSp>
      </p:grpSp>
      <p:sp>
        <p:nvSpPr>
          <p:cNvPr id="5" name="Rettangolo 4">
            <a:extLst>
              <a:ext uri="{FF2B5EF4-FFF2-40B4-BE49-F238E27FC236}">
                <a16:creationId xmlns:a16="http://schemas.microsoft.com/office/drawing/2014/main" id="{C3B847C6-1E9B-028D-C4F8-02205EBAAA82}"/>
              </a:ext>
            </a:extLst>
          </p:cNvPr>
          <p:cNvSpPr/>
          <p:nvPr/>
        </p:nvSpPr>
        <p:spPr>
          <a:xfrm>
            <a:off x="4298678" y="3317658"/>
            <a:ext cx="664537" cy="530352"/>
          </a:xfrm>
          <a:prstGeom prst="rect">
            <a:avLst/>
          </a:prstGeom>
          <a:solidFill>
            <a:schemeClr val="bg1"/>
          </a:solidFill>
          <a:ln>
            <a:solidFill>
              <a:srgbClr val="0E5757"/>
            </a:solid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lstStyle/>
          <a:p>
            <a:pPr algn="l">
              <a:lnSpc>
                <a:spcPct val="115000"/>
              </a:lnSpc>
              <a:spcBef>
                <a:spcPts val="400"/>
              </a:spcBef>
              <a:spcAft>
                <a:spcPts val="400"/>
              </a:spcAft>
            </a:pPr>
            <a:r>
              <a:rPr lang="en-US" sz="2000" b="1" dirty="0">
                <a:solidFill>
                  <a:srgbClr val="0E5757"/>
                </a:solidFill>
              </a:rPr>
              <a:t>61</a:t>
            </a:r>
          </a:p>
        </p:txBody>
      </p:sp>
      <p:grpSp>
        <p:nvGrpSpPr>
          <p:cNvPr id="32" name="Gruppo 31">
            <a:extLst>
              <a:ext uri="{FF2B5EF4-FFF2-40B4-BE49-F238E27FC236}">
                <a16:creationId xmlns:a16="http://schemas.microsoft.com/office/drawing/2014/main" id="{58213DC8-71A2-86BC-F40D-FECF95762123}"/>
              </a:ext>
            </a:extLst>
          </p:cNvPr>
          <p:cNvGrpSpPr/>
          <p:nvPr/>
        </p:nvGrpSpPr>
        <p:grpSpPr>
          <a:xfrm>
            <a:off x="4023051" y="4482664"/>
            <a:ext cx="723399" cy="1074462"/>
            <a:chOff x="5081444" y="2816352"/>
            <a:chExt cx="723399" cy="1719072"/>
          </a:xfrm>
        </p:grpSpPr>
        <p:cxnSp>
          <p:nvCxnSpPr>
            <p:cNvPr id="33" name="Connettore diritto 32">
              <a:extLst>
                <a:ext uri="{FF2B5EF4-FFF2-40B4-BE49-F238E27FC236}">
                  <a16:creationId xmlns:a16="http://schemas.microsoft.com/office/drawing/2014/main" id="{ED94A697-6809-8713-C79F-87B473255FB8}"/>
                </a:ext>
              </a:extLst>
            </p:cNvPr>
            <p:cNvCxnSpPr>
              <a:cxnSpLocks/>
            </p:cNvCxnSpPr>
            <p:nvPr/>
          </p:nvCxnSpPr>
          <p:spPr>
            <a:xfrm>
              <a:off x="5102352" y="2816352"/>
              <a:ext cx="0" cy="171907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Connettore diritto 33">
              <a:extLst>
                <a:ext uri="{FF2B5EF4-FFF2-40B4-BE49-F238E27FC236}">
                  <a16:creationId xmlns:a16="http://schemas.microsoft.com/office/drawing/2014/main" id="{4895E9A7-C73B-C368-276E-A1B2F777F715}"/>
                </a:ext>
              </a:extLst>
            </p:cNvPr>
            <p:cNvCxnSpPr>
              <a:cxnSpLocks/>
            </p:cNvCxnSpPr>
            <p:nvPr/>
          </p:nvCxnSpPr>
          <p:spPr>
            <a:xfrm flipH="1">
              <a:off x="5081444" y="3675888"/>
              <a:ext cx="723399"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35" name="CasellaDiTesto 34">
            <a:extLst>
              <a:ext uri="{FF2B5EF4-FFF2-40B4-BE49-F238E27FC236}">
                <a16:creationId xmlns:a16="http://schemas.microsoft.com/office/drawing/2014/main" id="{A54DB070-2229-3945-6E5F-913950A451BB}"/>
              </a:ext>
            </a:extLst>
          </p:cNvPr>
          <p:cNvSpPr txBox="1"/>
          <p:nvPr/>
        </p:nvSpPr>
        <p:spPr>
          <a:xfrm>
            <a:off x="4134045" y="4279709"/>
            <a:ext cx="1015016"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accent5"/>
                </a:solidFill>
                <a:effectLst/>
                <a:uLnTx/>
                <a:uFillTx/>
                <a:latin typeface="Barlow Semi Condensed" panose="00000506000000000000" pitchFamily="2" charset="0"/>
              </a:rPr>
              <a:t>Poco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accent5"/>
                </a:solidFill>
                <a:latin typeface="Barlow Semi Condensed" panose="00000506000000000000" pitchFamily="2" charset="0"/>
              </a:rPr>
              <a:t>Per </a:t>
            </a:r>
            <a:r>
              <a:rPr lang="en-US" sz="1000" dirty="0" err="1">
                <a:solidFill>
                  <a:schemeClr val="accent5"/>
                </a:solidFill>
                <a:latin typeface="Barlow Semi Condensed" panose="00000506000000000000" pitchFamily="2" charset="0"/>
              </a:rPr>
              <a:t>nulla</a:t>
            </a:r>
            <a:endParaRPr kumimoji="0" lang="en-US" sz="1000" i="0" u="none" strike="noStrike" kern="1200" cap="none" spc="0" normalizeH="0" baseline="0" noProof="0" dirty="0">
              <a:ln>
                <a:noFill/>
              </a:ln>
              <a:solidFill>
                <a:schemeClr val="accent5"/>
              </a:solidFill>
              <a:effectLst/>
              <a:uLnTx/>
              <a:uFillTx/>
              <a:latin typeface="Barlow Semi Condensed" panose="00000506000000000000" pitchFamily="2" charset="0"/>
            </a:endParaRPr>
          </a:p>
        </p:txBody>
      </p:sp>
      <p:sp>
        <p:nvSpPr>
          <p:cNvPr id="36" name="Rettangolo 35">
            <a:extLst>
              <a:ext uri="{FF2B5EF4-FFF2-40B4-BE49-F238E27FC236}">
                <a16:creationId xmlns:a16="http://schemas.microsoft.com/office/drawing/2014/main" id="{9DB5A099-6A9E-E8D9-D111-AC119AE47D03}"/>
              </a:ext>
            </a:extLst>
          </p:cNvPr>
          <p:cNvSpPr/>
          <p:nvPr/>
        </p:nvSpPr>
        <p:spPr>
          <a:xfrm>
            <a:off x="4318089" y="4722998"/>
            <a:ext cx="664537" cy="530352"/>
          </a:xfrm>
          <a:prstGeom prst="rect">
            <a:avLst/>
          </a:prstGeom>
          <a:solidFill>
            <a:schemeClr val="bg1"/>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lstStyle/>
          <a:p>
            <a:pPr algn="l">
              <a:lnSpc>
                <a:spcPct val="115000"/>
              </a:lnSpc>
              <a:spcBef>
                <a:spcPts val="400"/>
              </a:spcBef>
              <a:spcAft>
                <a:spcPts val="400"/>
              </a:spcAft>
            </a:pPr>
            <a:r>
              <a:rPr lang="en-US" sz="2000" b="1" dirty="0">
                <a:solidFill>
                  <a:schemeClr val="accent5"/>
                </a:solidFill>
              </a:rPr>
              <a:t>37</a:t>
            </a:r>
          </a:p>
        </p:txBody>
      </p:sp>
      <p:grpSp>
        <p:nvGrpSpPr>
          <p:cNvPr id="49" name="Gruppo 48">
            <a:extLst>
              <a:ext uri="{FF2B5EF4-FFF2-40B4-BE49-F238E27FC236}">
                <a16:creationId xmlns:a16="http://schemas.microsoft.com/office/drawing/2014/main" id="{B0AEB566-6FA7-4BB9-2777-E2E8280ED8EC}"/>
              </a:ext>
            </a:extLst>
          </p:cNvPr>
          <p:cNvGrpSpPr/>
          <p:nvPr/>
        </p:nvGrpSpPr>
        <p:grpSpPr>
          <a:xfrm>
            <a:off x="5909027" y="2082662"/>
            <a:ext cx="626417" cy="606542"/>
            <a:chOff x="11362470" y="120964"/>
            <a:chExt cx="773290" cy="781949"/>
          </a:xfrm>
        </p:grpSpPr>
        <p:pic>
          <p:nvPicPr>
            <p:cNvPr id="50" name="Immagine 49">
              <a:extLst>
                <a:ext uri="{FF2B5EF4-FFF2-40B4-BE49-F238E27FC236}">
                  <a16:creationId xmlns:a16="http://schemas.microsoft.com/office/drawing/2014/main" id="{18B7CC72-F46C-666B-D392-5E5D726A530A}"/>
                </a:ext>
              </a:extLst>
            </p:cNvPr>
            <p:cNvPicPr>
              <a:picLocks noChangeAspect="1"/>
            </p:cNvPicPr>
            <p:nvPr/>
          </p:nvPicPr>
          <p:blipFill>
            <a:blip r:embed="rId5">
              <a:biLevel thresh="75000"/>
            </a:blip>
            <a:stretch>
              <a:fillRect/>
            </a:stretch>
          </p:blipFill>
          <p:spPr>
            <a:xfrm>
              <a:off x="11466706" y="120964"/>
              <a:ext cx="520358" cy="552217"/>
            </a:xfrm>
            <a:prstGeom prst="rect">
              <a:avLst/>
            </a:prstGeom>
          </p:spPr>
        </p:pic>
        <p:sp>
          <p:nvSpPr>
            <p:cNvPr id="51" name="Source">
              <a:extLst>
                <a:ext uri="{FF2B5EF4-FFF2-40B4-BE49-F238E27FC236}">
                  <a16:creationId xmlns:a16="http://schemas.microsoft.com/office/drawing/2014/main" id="{8C3CDC9A-5715-2C74-A52D-EBF68DF17452}"/>
                </a:ext>
                <a:ext uri="{C183D7F6-B498-43B3-948B-1728B52AA6E4}">
                  <adec:decorative xmlns:adec="http://schemas.microsoft.com/office/drawing/2017/decorative" val="0"/>
                </a:ext>
              </a:extLst>
            </p:cNvPr>
            <p:cNvSpPr txBox="1">
              <a:spLocks/>
            </p:cNvSpPr>
            <p:nvPr/>
          </p:nvSpPr>
          <p:spPr>
            <a:xfrm>
              <a:off x="11362470" y="680278"/>
              <a:ext cx="773290" cy="222635"/>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
        <p:nvSpPr>
          <p:cNvPr id="8" name="CasellaDiTesto 7">
            <a:extLst>
              <a:ext uri="{FF2B5EF4-FFF2-40B4-BE49-F238E27FC236}">
                <a16:creationId xmlns:a16="http://schemas.microsoft.com/office/drawing/2014/main" id="{BAFF2CC3-DACB-6E89-BFC8-3D0D2FA8445A}"/>
              </a:ext>
            </a:extLst>
          </p:cNvPr>
          <p:cNvSpPr txBox="1"/>
          <p:nvPr/>
        </p:nvSpPr>
        <p:spPr>
          <a:xfrm>
            <a:off x="7004602" y="2874369"/>
            <a:ext cx="1015016"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2">
                    <a:lumMod val="75000"/>
                  </a:schemeClr>
                </a:solidFill>
                <a:effectLst/>
                <a:uLnTx/>
                <a:uFillTx/>
                <a:latin typeface="Barlow Semi Condensed" panose="00000506000000000000" pitchFamily="2" charset="0"/>
              </a:rPr>
              <a:t>Molto + </a:t>
            </a:r>
            <a:r>
              <a:rPr kumimoji="0" lang="en-US" sz="1000" i="0" u="none" strike="noStrike" kern="1200" cap="none" spc="0" normalizeH="0" baseline="0" noProof="0" dirty="0" err="1">
                <a:ln>
                  <a:noFill/>
                </a:ln>
                <a:solidFill>
                  <a:schemeClr val="tx2">
                    <a:lumMod val="75000"/>
                  </a:schemeClr>
                </a:solidFill>
                <a:effectLst/>
                <a:uLnTx/>
                <a:uFillTx/>
                <a:latin typeface="Barlow Semi Condensed" panose="00000506000000000000" pitchFamily="2" charset="0"/>
              </a:rPr>
              <a:t>Abbastanza</a:t>
            </a:r>
            <a:endParaRPr kumimoji="0" lang="en-US" sz="1000" i="0" u="none" strike="noStrike" kern="1200" cap="none" spc="0" normalizeH="0" baseline="0" noProof="0" dirty="0">
              <a:ln>
                <a:noFill/>
              </a:ln>
              <a:solidFill>
                <a:schemeClr val="tx2">
                  <a:lumMod val="75000"/>
                </a:schemeClr>
              </a:solidFill>
              <a:effectLst/>
              <a:uLnTx/>
              <a:uFillTx/>
              <a:latin typeface="Barlow Semi Condensed" panose="00000506000000000000" pitchFamily="2" charset="0"/>
            </a:endParaRPr>
          </a:p>
        </p:txBody>
      </p:sp>
      <p:grpSp>
        <p:nvGrpSpPr>
          <p:cNvPr id="10" name="Gruppo 9">
            <a:extLst>
              <a:ext uri="{FF2B5EF4-FFF2-40B4-BE49-F238E27FC236}">
                <a16:creationId xmlns:a16="http://schemas.microsoft.com/office/drawing/2014/main" id="{BE4012AC-9184-2D1A-440A-BE202C4DD4AA}"/>
              </a:ext>
            </a:extLst>
          </p:cNvPr>
          <p:cNvGrpSpPr/>
          <p:nvPr/>
        </p:nvGrpSpPr>
        <p:grpSpPr>
          <a:xfrm>
            <a:off x="6917875" y="2739442"/>
            <a:ext cx="723399" cy="1719072"/>
            <a:chOff x="5081444" y="2816352"/>
            <a:chExt cx="723399" cy="1719072"/>
          </a:xfrm>
        </p:grpSpPr>
        <p:cxnSp>
          <p:nvCxnSpPr>
            <p:cNvPr id="11" name="Connettore diritto 10">
              <a:extLst>
                <a:ext uri="{FF2B5EF4-FFF2-40B4-BE49-F238E27FC236}">
                  <a16:creationId xmlns:a16="http://schemas.microsoft.com/office/drawing/2014/main" id="{909AB3DA-C4D6-24B7-8277-777ADC60761C}"/>
                </a:ext>
              </a:extLst>
            </p:cNvPr>
            <p:cNvCxnSpPr>
              <a:cxnSpLocks/>
            </p:cNvCxnSpPr>
            <p:nvPr/>
          </p:nvCxnSpPr>
          <p:spPr>
            <a:xfrm>
              <a:off x="5102352" y="2816352"/>
              <a:ext cx="0" cy="1719072"/>
            </a:xfrm>
            <a:prstGeom prst="line">
              <a:avLst/>
            </a:prstGeom>
            <a:ln w="28575">
              <a:solidFill>
                <a:srgbClr val="0E5757"/>
              </a:solidFill>
            </a:ln>
          </p:spPr>
          <p:style>
            <a:lnRef idx="1">
              <a:schemeClr val="accent1"/>
            </a:lnRef>
            <a:fillRef idx="0">
              <a:schemeClr val="accent1"/>
            </a:fillRef>
            <a:effectRef idx="0">
              <a:schemeClr val="accent1"/>
            </a:effectRef>
            <a:fontRef idx="minor">
              <a:schemeClr val="tx1"/>
            </a:fontRef>
          </p:style>
        </p:cxnSp>
        <p:cxnSp>
          <p:nvCxnSpPr>
            <p:cNvPr id="15" name="Connettore diritto 14">
              <a:extLst>
                <a:ext uri="{FF2B5EF4-FFF2-40B4-BE49-F238E27FC236}">
                  <a16:creationId xmlns:a16="http://schemas.microsoft.com/office/drawing/2014/main" id="{7EFD3447-3464-E9CD-8254-B154E719273E}"/>
                </a:ext>
              </a:extLst>
            </p:cNvPr>
            <p:cNvCxnSpPr>
              <a:cxnSpLocks/>
            </p:cNvCxnSpPr>
            <p:nvPr/>
          </p:nvCxnSpPr>
          <p:spPr>
            <a:xfrm flipH="1">
              <a:off x="5081444" y="3675888"/>
              <a:ext cx="723399" cy="0"/>
            </a:xfrm>
            <a:prstGeom prst="line">
              <a:avLst/>
            </a:prstGeom>
            <a:ln w="28575">
              <a:solidFill>
                <a:srgbClr val="0E5757"/>
              </a:solidFill>
            </a:ln>
          </p:spPr>
          <p:style>
            <a:lnRef idx="1">
              <a:schemeClr val="accent1"/>
            </a:lnRef>
            <a:fillRef idx="0">
              <a:schemeClr val="accent1"/>
            </a:fillRef>
            <a:effectRef idx="0">
              <a:schemeClr val="accent1"/>
            </a:effectRef>
            <a:fontRef idx="minor">
              <a:schemeClr val="tx1"/>
            </a:fontRef>
          </p:style>
        </p:cxnSp>
      </p:grpSp>
      <p:sp>
        <p:nvSpPr>
          <p:cNvPr id="16" name="Rettangolo 15">
            <a:extLst>
              <a:ext uri="{FF2B5EF4-FFF2-40B4-BE49-F238E27FC236}">
                <a16:creationId xmlns:a16="http://schemas.microsoft.com/office/drawing/2014/main" id="{758BA5EB-1112-67B8-43E0-BF311457B775}"/>
              </a:ext>
            </a:extLst>
          </p:cNvPr>
          <p:cNvSpPr/>
          <p:nvPr/>
        </p:nvSpPr>
        <p:spPr>
          <a:xfrm>
            <a:off x="7188646" y="3317658"/>
            <a:ext cx="664537" cy="530352"/>
          </a:xfrm>
          <a:prstGeom prst="rect">
            <a:avLst/>
          </a:prstGeom>
          <a:solidFill>
            <a:srgbClr val="0E5757"/>
          </a:solidFill>
          <a:ln>
            <a:solidFill>
              <a:schemeClr val="tx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lstStyle/>
          <a:p>
            <a:pPr algn="l">
              <a:lnSpc>
                <a:spcPct val="115000"/>
              </a:lnSpc>
              <a:spcBef>
                <a:spcPts val="400"/>
              </a:spcBef>
              <a:spcAft>
                <a:spcPts val="400"/>
              </a:spcAft>
            </a:pPr>
            <a:endParaRPr lang="en-US" sz="2000" b="1" dirty="0">
              <a:solidFill>
                <a:schemeClr val="tx2">
                  <a:lumMod val="75000"/>
                </a:schemeClr>
              </a:solidFill>
            </a:endParaRPr>
          </a:p>
        </p:txBody>
      </p:sp>
      <p:grpSp>
        <p:nvGrpSpPr>
          <p:cNvPr id="17" name="Gruppo 16">
            <a:extLst>
              <a:ext uri="{FF2B5EF4-FFF2-40B4-BE49-F238E27FC236}">
                <a16:creationId xmlns:a16="http://schemas.microsoft.com/office/drawing/2014/main" id="{514CBAAA-274B-7A8E-583C-2CF1C07C8C44}"/>
              </a:ext>
            </a:extLst>
          </p:cNvPr>
          <p:cNvGrpSpPr/>
          <p:nvPr/>
        </p:nvGrpSpPr>
        <p:grpSpPr>
          <a:xfrm>
            <a:off x="6913019" y="4482664"/>
            <a:ext cx="723399" cy="1074462"/>
            <a:chOff x="5081444" y="2816352"/>
            <a:chExt cx="723399" cy="1719072"/>
          </a:xfrm>
        </p:grpSpPr>
        <p:cxnSp>
          <p:nvCxnSpPr>
            <p:cNvPr id="18" name="Connettore diritto 17">
              <a:extLst>
                <a:ext uri="{FF2B5EF4-FFF2-40B4-BE49-F238E27FC236}">
                  <a16:creationId xmlns:a16="http://schemas.microsoft.com/office/drawing/2014/main" id="{491716BF-2DD0-DB51-1715-7C14CE04EB4A}"/>
                </a:ext>
              </a:extLst>
            </p:cNvPr>
            <p:cNvCxnSpPr>
              <a:cxnSpLocks/>
            </p:cNvCxnSpPr>
            <p:nvPr/>
          </p:nvCxnSpPr>
          <p:spPr>
            <a:xfrm>
              <a:off x="5102352" y="2816352"/>
              <a:ext cx="0" cy="171907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Connettore diritto 18">
              <a:extLst>
                <a:ext uri="{FF2B5EF4-FFF2-40B4-BE49-F238E27FC236}">
                  <a16:creationId xmlns:a16="http://schemas.microsoft.com/office/drawing/2014/main" id="{6F6D0CCE-9C76-B19E-A164-4E7381B403D3}"/>
                </a:ext>
              </a:extLst>
            </p:cNvPr>
            <p:cNvCxnSpPr>
              <a:cxnSpLocks/>
            </p:cNvCxnSpPr>
            <p:nvPr/>
          </p:nvCxnSpPr>
          <p:spPr>
            <a:xfrm flipH="1">
              <a:off x="5081444" y="3675888"/>
              <a:ext cx="723399"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20" name="CasellaDiTesto 19">
            <a:extLst>
              <a:ext uri="{FF2B5EF4-FFF2-40B4-BE49-F238E27FC236}">
                <a16:creationId xmlns:a16="http://schemas.microsoft.com/office/drawing/2014/main" id="{8F0A7C7E-CE11-8EEA-337D-4B7111E83E93}"/>
              </a:ext>
            </a:extLst>
          </p:cNvPr>
          <p:cNvSpPr txBox="1"/>
          <p:nvPr/>
        </p:nvSpPr>
        <p:spPr>
          <a:xfrm>
            <a:off x="7024013" y="4279709"/>
            <a:ext cx="1015016"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accent5"/>
                </a:solidFill>
                <a:effectLst/>
                <a:uLnTx/>
                <a:uFillTx/>
                <a:latin typeface="Barlow Semi Condensed" panose="00000506000000000000" pitchFamily="2" charset="0"/>
              </a:rPr>
              <a:t>Poco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accent5"/>
                </a:solidFill>
                <a:latin typeface="Barlow Semi Condensed" panose="00000506000000000000" pitchFamily="2" charset="0"/>
              </a:rPr>
              <a:t>Per </a:t>
            </a:r>
            <a:r>
              <a:rPr lang="en-US" sz="1000" dirty="0" err="1">
                <a:solidFill>
                  <a:schemeClr val="accent5"/>
                </a:solidFill>
                <a:latin typeface="Barlow Semi Condensed" panose="00000506000000000000" pitchFamily="2" charset="0"/>
              </a:rPr>
              <a:t>nulla</a:t>
            </a:r>
            <a:endParaRPr kumimoji="0" lang="en-US" sz="1000" i="0" u="none" strike="noStrike" kern="1200" cap="none" spc="0" normalizeH="0" baseline="0" noProof="0" dirty="0">
              <a:ln>
                <a:noFill/>
              </a:ln>
              <a:solidFill>
                <a:schemeClr val="accent5"/>
              </a:solidFill>
              <a:effectLst/>
              <a:uLnTx/>
              <a:uFillTx/>
              <a:latin typeface="Barlow Semi Condensed" panose="00000506000000000000" pitchFamily="2" charset="0"/>
            </a:endParaRPr>
          </a:p>
        </p:txBody>
      </p:sp>
      <p:sp>
        <p:nvSpPr>
          <p:cNvPr id="21" name="Rettangolo 20">
            <a:extLst>
              <a:ext uri="{FF2B5EF4-FFF2-40B4-BE49-F238E27FC236}">
                <a16:creationId xmlns:a16="http://schemas.microsoft.com/office/drawing/2014/main" id="{4252E87C-B3FD-4631-CE61-B5603083F271}"/>
              </a:ext>
            </a:extLst>
          </p:cNvPr>
          <p:cNvSpPr/>
          <p:nvPr/>
        </p:nvSpPr>
        <p:spPr>
          <a:xfrm>
            <a:off x="7208057" y="4722998"/>
            <a:ext cx="664537" cy="530352"/>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lstStyle/>
          <a:p>
            <a:pPr algn="l">
              <a:lnSpc>
                <a:spcPct val="115000"/>
              </a:lnSpc>
              <a:spcBef>
                <a:spcPts val="400"/>
              </a:spcBef>
              <a:spcAft>
                <a:spcPts val="400"/>
              </a:spcAft>
            </a:pPr>
            <a:endParaRPr lang="en-US" sz="2000" b="1" dirty="0">
              <a:solidFill>
                <a:schemeClr val="accent5"/>
              </a:solidFill>
            </a:endParaRPr>
          </a:p>
        </p:txBody>
      </p:sp>
      <p:pic>
        <p:nvPicPr>
          <p:cNvPr id="24" name="Elemento grafico 23" descr="Segna Pollice su con riempimento a tinta unita">
            <a:extLst>
              <a:ext uri="{FF2B5EF4-FFF2-40B4-BE49-F238E27FC236}">
                <a16:creationId xmlns:a16="http://schemas.microsoft.com/office/drawing/2014/main" id="{3DBDAD84-5E30-8A5D-120E-E29C1B5F6DB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312149" y="3328606"/>
            <a:ext cx="468000" cy="468000"/>
          </a:xfrm>
          <a:prstGeom prst="rect">
            <a:avLst/>
          </a:prstGeom>
        </p:spPr>
      </p:pic>
      <p:pic>
        <p:nvPicPr>
          <p:cNvPr id="29" name="Elemento grafico 28" descr="Pollice abbassato con riempimento a tinta unita">
            <a:extLst>
              <a:ext uri="{FF2B5EF4-FFF2-40B4-BE49-F238E27FC236}">
                <a16:creationId xmlns:a16="http://schemas.microsoft.com/office/drawing/2014/main" id="{31CE9AC4-1E5A-91A3-4ACD-BF071B965FD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327804" y="4748788"/>
            <a:ext cx="468000" cy="468000"/>
          </a:xfrm>
          <a:prstGeom prst="rect">
            <a:avLst/>
          </a:prstGeom>
        </p:spPr>
      </p:pic>
      <p:sp>
        <p:nvSpPr>
          <p:cNvPr id="4" name="CasellaDiTesto 3">
            <a:extLst>
              <a:ext uri="{FF2B5EF4-FFF2-40B4-BE49-F238E27FC236}">
                <a16:creationId xmlns:a16="http://schemas.microsoft.com/office/drawing/2014/main" id="{2A32F43A-63D6-F48E-9D11-0041263A2FEB}"/>
              </a:ext>
            </a:extLst>
          </p:cNvPr>
          <p:cNvSpPr txBox="1"/>
          <p:nvPr/>
        </p:nvSpPr>
        <p:spPr>
          <a:xfrm>
            <a:off x="8865002" y="2488951"/>
            <a:ext cx="3162401" cy="2513509"/>
          </a:xfrm>
          <a:prstGeom prst="rect">
            <a:avLst/>
          </a:prstGeom>
          <a:noFill/>
        </p:spPr>
        <p:txBody>
          <a:bodyPr wrap="square">
            <a:spAutoFit/>
          </a:bodyPr>
          <a:lstStyle/>
          <a:p>
            <a:pPr marL="0" marR="0" lvl="0" indent="0" algn="r" defTabSz="914400" rtl="0" eaLnBrk="1" fontAlgn="auto" latinLnBrk="0" hangingPunct="1">
              <a:lnSpc>
                <a:spcPct val="100000"/>
              </a:lnSpc>
              <a:spcBef>
                <a:spcPts val="400"/>
              </a:spcBef>
              <a:spcAft>
                <a:spcPts val="400"/>
              </a:spcAft>
              <a:buClrTx/>
              <a:buSzPct val="100000"/>
              <a:buFontTx/>
              <a:buNone/>
              <a:tabLst/>
              <a:defRPr/>
            </a:pPr>
            <a:r>
              <a:rPr kumimoji="0" lang="it-IT" sz="1600" b="0" i="1" u="none" strike="noStrike" kern="1200" cap="none" spc="0" normalizeH="0" baseline="0" noProof="0" dirty="0">
                <a:ln>
                  <a:noFill/>
                </a:ln>
                <a:solidFill>
                  <a:schemeClr val="bg1"/>
                </a:solidFill>
                <a:effectLst/>
                <a:uLnTx/>
                <a:uFillTx/>
                <a:latin typeface="Barlow"/>
                <a:ea typeface="+mn-ea"/>
                <a:cs typeface="+mn-cs"/>
              </a:rPr>
              <a:t>A Lodi, il settore della cosmesi ha un carattere sia locale che internazionale-europeo. Anche il settore agroalimentare, il settore della meccanica e della microelettronica/elettronica stanno crescendo. </a:t>
            </a:r>
          </a:p>
          <a:p>
            <a:pPr marL="0" marR="0" lvl="0" indent="0" algn="r" defTabSz="914400" rtl="0" eaLnBrk="1" fontAlgn="auto" latinLnBrk="0" hangingPunct="1">
              <a:lnSpc>
                <a:spcPct val="100000"/>
              </a:lnSpc>
              <a:spcBef>
                <a:spcPts val="400"/>
              </a:spcBef>
              <a:spcAft>
                <a:spcPts val="400"/>
              </a:spcAft>
              <a:buClrTx/>
              <a:buSzPct val="100000"/>
              <a:buFontTx/>
              <a:buNone/>
              <a:tabLst/>
              <a:defRPr/>
            </a:pPr>
            <a:r>
              <a:rPr kumimoji="0" lang="it-IT" sz="1600" b="1" u="none" strike="noStrike" kern="1200" cap="none" spc="0" normalizeH="0" baseline="0" noProof="0" dirty="0">
                <a:ln>
                  <a:noFill/>
                </a:ln>
                <a:solidFill>
                  <a:schemeClr val="bg1"/>
                </a:solidFill>
                <a:effectLst/>
                <a:uLnTx/>
                <a:uFillTx/>
                <a:latin typeface="Barlow"/>
                <a:ea typeface="+mn-ea"/>
                <a:cs typeface="+mn-cs"/>
              </a:rPr>
              <a:t>Enti territoriali, LODI</a:t>
            </a:r>
          </a:p>
          <a:p>
            <a:pPr marL="0" marR="0" lvl="0" indent="0" algn="r" defTabSz="914400" rtl="0" eaLnBrk="1" fontAlgn="auto" latinLnBrk="0" hangingPunct="1">
              <a:lnSpc>
                <a:spcPct val="100000"/>
              </a:lnSpc>
              <a:spcBef>
                <a:spcPts val="400"/>
              </a:spcBef>
              <a:spcAft>
                <a:spcPts val="400"/>
              </a:spcAft>
              <a:buClrTx/>
              <a:buSzPct val="100000"/>
              <a:buFontTx/>
              <a:buNone/>
              <a:tabLst/>
              <a:defRPr/>
            </a:pPr>
            <a:endParaRPr kumimoji="0" lang="it-IT" sz="1600" b="1" u="none" strike="noStrike" kern="1200" cap="none" spc="0" normalizeH="0" baseline="0" noProof="0" dirty="0">
              <a:ln>
                <a:noFill/>
              </a:ln>
              <a:solidFill>
                <a:schemeClr val="bg1"/>
              </a:solidFill>
              <a:effectLst/>
              <a:uLnTx/>
              <a:uFillTx/>
              <a:latin typeface="Barlow"/>
              <a:ea typeface="+mn-ea"/>
              <a:cs typeface="+mn-cs"/>
            </a:endParaRPr>
          </a:p>
        </p:txBody>
      </p:sp>
      <p:grpSp>
        <p:nvGrpSpPr>
          <p:cNvPr id="28" name="Gruppo 27">
            <a:extLst>
              <a:ext uri="{FF2B5EF4-FFF2-40B4-BE49-F238E27FC236}">
                <a16:creationId xmlns:a16="http://schemas.microsoft.com/office/drawing/2014/main" id="{D40D03A6-1A98-1E5C-067E-E308E0F4C437}"/>
              </a:ext>
            </a:extLst>
          </p:cNvPr>
          <p:cNvGrpSpPr/>
          <p:nvPr/>
        </p:nvGrpSpPr>
        <p:grpSpPr>
          <a:xfrm>
            <a:off x="11362471" y="120964"/>
            <a:ext cx="728828" cy="761140"/>
            <a:chOff x="11362471" y="120964"/>
            <a:chExt cx="728828" cy="761140"/>
          </a:xfrm>
        </p:grpSpPr>
        <p:pic>
          <p:nvPicPr>
            <p:cNvPr id="30" name="Immagine 29">
              <a:extLst>
                <a:ext uri="{FF2B5EF4-FFF2-40B4-BE49-F238E27FC236}">
                  <a16:creationId xmlns:a16="http://schemas.microsoft.com/office/drawing/2014/main" id="{4A059A61-03BA-08B8-8597-F9AC109B3D09}"/>
                </a:ext>
              </a:extLst>
            </p:cNvPr>
            <p:cNvPicPr>
              <a:picLocks noChangeAspect="1"/>
            </p:cNvPicPr>
            <p:nvPr/>
          </p:nvPicPr>
          <p:blipFill>
            <a:blip r:embed="rId5">
              <a:biLevel thresh="25000"/>
            </a:blip>
            <a:stretch>
              <a:fillRect/>
            </a:stretch>
          </p:blipFill>
          <p:spPr>
            <a:xfrm>
              <a:off x="11466706" y="120964"/>
              <a:ext cx="520358" cy="552217"/>
            </a:xfrm>
            <a:prstGeom prst="rect">
              <a:avLst/>
            </a:prstGeom>
          </p:spPr>
        </p:pic>
        <p:sp>
          <p:nvSpPr>
            <p:cNvPr id="31" name="Source">
              <a:extLst>
                <a:ext uri="{FF2B5EF4-FFF2-40B4-BE49-F238E27FC236}">
                  <a16:creationId xmlns:a16="http://schemas.microsoft.com/office/drawing/2014/main" id="{1180E272-3891-D3D5-C250-E48E9B7FA30B}"/>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prstClr val="white"/>
                  </a:solidFill>
                  <a:effectLst/>
                  <a:uLnTx/>
                  <a:uFillTx/>
                  <a:latin typeface="Barlow Semi Condensed" panose="00000506000000000000" pitchFamily="2" charset="0"/>
                  <a:ea typeface="+mn-ea"/>
                  <a:cs typeface="+mn-cs"/>
                </a:rPr>
                <a:t>OPINION LEADER</a:t>
              </a:r>
            </a:p>
          </p:txBody>
        </p:sp>
      </p:grpSp>
      <p:sp>
        <p:nvSpPr>
          <p:cNvPr id="38" name="Quote Marks">
            <a:extLst>
              <a:ext uri="{FF2B5EF4-FFF2-40B4-BE49-F238E27FC236}">
                <a16:creationId xmlns:a16="http://schemas.microsoft.com/office/drawing/2014/main" id="{85F0491F-2ED5-3A7C-3B36-B1B2E583FC66}"/>
              </a:ext>
              <a:ext uri="{C183D7F6-B498-43B3-948B-1728B52AA6E4}">
                <adec:decorative xmlns:adec="http://schemas.microsoft.com/office/drawing/2017/decorative" val="1"/>
              </a:ext>
            </a:extLst>
          </p:cNvPr>
          <p:cNvSpPr/>
          <p:nvPr/>
        </p:nvSpPr>
        <p:spPr>
          <a:xfrm rot="5400000">
            <a:off x="9256771" y="1367305"/>
            <a:ext cx="632921" cy="797088"/>
          </a:xfrm>
          <a:custGeom>
            <a:avLst/>
            <a:gdLst>
              <a:gd name="connsiteX0" fmla="*/ 2 w 818215"/>
              <a:gd name="connsiteY0" fmla="*/ 209282 h 1030444"/>
              <a:gd name="connsiteX1" fmla="*/ 353567 w 818215"/>
              <a:gd name="connsiteY1" fmla="*/ 209282 h 1030444"/>
              <a:gd name="connsiteX2" fmla="*/ 353567 w 818215"/>
              <a:gd name="connsiteY2" fmla="*/ 0 h 1030444"/>
              <a:gd name="connsiteX3" fmla="*/ 683109 w 818215"/>
              <a:gd name="connsiteY3" fmla="*/ 0 h 1030444"/>
              <a:gd name="connsiteX4" fmla="*/ 818215 w 818215"/>
              <a:gd name="connsiteY4" fmla="*/ 135106 h 1030444"/>
              <a:gd name="connsiteX5" fmla="*/ 818215 w 818215"/>
              <a:gd name="connsiteY5" fmla="*/ 464648 h 1030444"/>
              <a:gd name="connsiteX6" fmla="*/ 354373 w 818215"/>
              <a:gd name="connsiteY6" fmla="*/ 464648 h 1030444"/>
              <a:gd name="connsiteX7" fmla="*/ 353567 w 818215"/>
              <a:gd name="connsiteY7" fmla="*/ 464648 h 1030444"/>
              <a:gd name="connsiteX8" fmla="*/ 353567 w 818215"/>
              <a:gd name="connsiteY8" fmla="*/ 464067 h 1030444"/>
              <a:gd name="connsiteX9" fmla="*/ 0 w 818215"/>
              <a:gd name="connsiteY9" fmla="*/ 775078 h 1030444"/>
              <a:gd name="connsiteX10" fmla="*/ 353565 w 818215"/>
              <a:gd name="connsiteY10" fmla="*/ 775078 h 1030444"/>
              <a:gd name="connsiteX11" fmla="*/ 353565 w 818215"/>
              <a:gd name="connsiteY11" fmla="*/ 565796 h 1030444"/>
              <a:gd name="connsiteX12" fmla="*/ 683107 w 818215"/>
              <a:gd name="connsiteY12" fmla="*/ 565796 h 1030444"/>
              <a:gd name="connsiteX13" fmla="*/ 818213 w 818215"/>
              <a:gd name="connsiteY13" fmla="*/ 700902 h 1030444"/>
              <a:gd name="connsiteX14" fmla="*/ 818213 w 818215"/>
              <a:gd name="connsiteY14" fmla="*/ 1030444 h 1030444"/>
              <a:gd name="connsiteX15" fmla="*/ 354371 w 818215"/>
              <a:gd name="connsiteY15" fmla="*/ 1030444 h 1030444"/>
              <a:gd name="connsiteX16" fmla="*/ 353565 w 818215"/>
              <a:gd name="connsiteY16" fmla="*/ 1030444 h 1030444"/>
              <a:gd name="connsiteX17" fmla="*/ 353565 w 818215"/>
              <a:gd name="connsiteY17" fmla="*/ 1029863 h 103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18215" h="1030444">
                <a:moveTo>
                  <a:pt x="2" y="209282"/>
                </a:moveTo>
                <a:lnTo>
                  <a:pt x="353567" y="209282"/>
                </a:lnTo>
                <a:lnTo>
                  <a:pt x="353567" y="0"/>
                </a:lnTo>
                <a:lnTo>
                  <a:pt x="683109" y="0"/>
                </a:lnTo>
                <a:lnTo>
                  <a:pt x="818215" y="135106"/>
                </a:lnTo>
                <a:lnTo>
                  <a:pt x="818215" y="464648"/>
                </a:lnTo>
                <a:lnTo>
                  <a:pt x="354373" y="464648"/>
                </a:lnTo>
                <a:lnTo>
                  <a:pt x="353567" y="464648"/>
                </a:lnTo>
                <a:lnTo>
                  <a:pt x="353567" y="464067"/>
                </a:lnTo>
                <a:close/>
                <a:moveTo>
                  <a:pt x="0" y="775078"/>
                </a:moveTo>
                <a:lnTo>
                  <a:pt x="353565" y="775078"/>
                </a:lnTo>
                <a:lnTo>
                  <a:pt x="353565" y="565796"/>
                </a:lnTo>
                <a:lnTo>
                  <a:pt x="683107" y="565796"/>
                </a:lnTo>
                <a:lnTo>
                  <a:pt x="818213" y="700902"/>
                </a:lnTo>
                <a:lnTo>
                  <a:pt x="818213" y="1030444"/>
                </a:lnTo>
                <a:lnTo>
                  <a:pt x="354371" y="1030444"/>
                </a:lnTo>
                <a:lnTo>
                  <a:pt x="353565" y="1030444"/>
                </a:lnTo>
                <a:lnTo>
                  <a:pt x="353565" y="1029863"/>
                </a:lnTo>
                <a:close/>
              </a:path>
            </a:pathLst>
          </a:custGeom>
          <a:solidFill>
            <a:schemeClr val="bg1">
              <a:alpha val="2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2000"/>
              </a:lnSpc>
              <a:spcBef>
                <a:spcPts val="400"/>
              </a:spcBef>
              <a:spcAft>
                <a:spcPts val="400"/>
              </a:spcAft>
              <a:buClrTx/>
              <a:buSzTx/>
              <a:buFontTx/>
              <a:buNone/>
              <a:tabLst/>
              <a:defRPr/>
            </a:pPr>
            <a:endParaRPr kumimoji="0" lang="en-GB" sz="2400" b="0" i="0" u="none" strike="noStrike" kern="1200" cap="none" spc="0" normalizeH="0" baseline="0" noProof="0" dirty="0">
              <a:ln>
                <a:noFill/>
              </a:ln>
              <a:solidFill>
                <a:srgbClr val="000000"/>
              </a:solidFill>
              <a:effectLst/>
              <a:uLnTx/>
              <a:uFillTx/>
              <a:latin typeface="Barlow"/>
              <a:ea typeface="+mn-ea"/>
              <a:cs typeface="+mn-cs"/>
            </a:endParaRPr>
          </a:p>
        </p:txBody>
      </p:sp>
    </p:spTree>
    <p:extLst>
      <p:ext uri="{BB962C8B-B14F-4D97-AF65-F5344CB8AC3E}">
        <p14:creationId xmlns:p14="http://schemas.microsoft.com/office/powerpoint/2010/main" val="1526169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1435B-45BC-3370-D4BA-915DC258B058}"/>
            </a:ext>
          </a:extLst>
        </p:cNvPr>
        <p:cNvGrpSpPr/>
        <p:nvPr/>
      </p:nvGrpSpPr>
      <p:grpSpPr>
        <a:xfrm>
          <a:off x="0" y="0"/>
          <a:ext cx="0" cy="0"/>
          <a:chOff x="0" y="0"/>
          <a:chExt cx="0" cy="0"/>
        </a:xfrm>
      </p:grpSpPr>
      <p:pic>
        <p:nvPicPr>
          <p:cNvPr id="13" name="Immagine 12" descr="Rete di collegamento delle persone">
            <a:extLst>
              <a:ext uri="{FF2B5EF4-FFF2-40B4-BE49-F238E27FC236}">
                <a16:creationId xmlns:a16="http://schemas.microsoft.com/office/drawing/2014/main" id="{82EEC42C-073E-145B-4590-9600D0714173}"/>
              </a:ext>
            </a:extLst>
          </p:cNvPr>
          <p:cNvPicPr>
            <a:picLocks noChangeAspect="1"/>
          </p:cNvPicPr>
          <p:nvPr/>
        </p:nvPicPr>
        <p:blipFill>
          <a:blip r:embed="rId2" cstate="email">
            <a:extLst>
              <a:ext uri="{28A0092B-C50C-407E-A947-70E740481C1C}">
                <a14:useLocalDpi xmlns:a14="http://schemas.microsoft.com/office/drawing/2010/main"/>
              </a:ext>
            </a:extLst>
          </a:blip>
          <a:srcRect r="868"/>
          <a:stretch/>
        </p:blipFill>
        <p:spPr>
          <a:xfrm>
            <a:off x="2915666" y="0"/>
            <a:ext cx="9276334" cy="6858000"/>
          </a:xfrm>
          <a:custGeom>
            <a:avLst/>
            <a:gdLst>
              <a:gd name="connsiteX0" fmla="*/ 6857996 w 8591550"/>
              <a:gd name="connsiteY0" fmla="*/ 0 h 6858000"/>
              <a:gd name="connsiteX1" fmla="*/ 8591550 w 8591550"/>
              <a:gd name="connsiteY1" fmla="*/ 0 h 6858000"/>
              <a:gd name="connsiteX2" fmla="*/ 8591550 w 8591550"/>
              <a:gd name="connsiteY2" fmla="*/ 3852860 h 6858000"/>
              <a:gd name="connsiteX3" fmla="*/ 5586410 w 8591550"/>
              <a:gd name="connsiteY3" fmla="*/ 6858000 h 6858000"/>
              <a:gd name="connsiteX4" fmla="*/ 0 w 8591550"/>
              <a:gd name="connsiteY4" fmla="*/ 6858000 h 6858000"/>
              <a:gd name="connsiteX5" fmla="*/ 0 w 8591550"/>
              <a:gd name="connsiteY5" fmla="*/ 685799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91550" h="6858000">
                <a:moveTo>
                  <a:pt x="6857996" y="0"/>
                </a:moveTo>
                <a:lnTo>
                  <a:pt x="8591550" y="0"/>
                </a:lnTo>
                <a:lnTo>
                  <a:pt x="8591550" y="3852860"/>
                </a:lnTo>
                <a:lnTo>
                  <a:pt x="5586410" y="6858000"/>
                </a:lnTo>
                <a:lnTo>
                  <a:pt x="0" y="6858000"/>
                </a:lnTo>
                <a:lnTo>
                  <a:pt x="0" y="6857996"/>
                </a:lnTo>
                <a:close/>
              </a:path>
            </a:pathLst>
          </a:custGeom>
        </p:spPr>
      </p:pic>
      <p:sp>
        <p:nvSpPr>
          <p:cNvPr id="3" name="Titolo 2">
            <a:extLst>
              <a:ext uri="{FF2B5EF4-FFF2-40B4-BE49-F238E27FC236}">
                <a16:creationId xmlns:a16="http://schemas.microsoft.com/office/drawing/2014/main" id="{B4B0CA2C-E78B-A0AB-19FD-3E469DFAA292}"/>
              </a:ext>
            </a:extLst>
          </p:cNvPr>
          <p:cNvSpPr>
            <a:spLocks noGrp="1"/>
          </p:cNvSpPr>
          <p:nvPr>
            <p:ph type="title"/>
          </p:nvPr>
        </p:nvSpPr>
        <p:spPr>
          <a:xfrm>
            <a:off x="450000" y="512673"/>
            <a:ext cx="11299088" cy="715669"/>
          </a:xfrm>
        </p:spPr>
        <p:txBody>
          <a:bodyPr/>
          <a:lstStyle/>
          <a:p>
            <a:r>
              <a:rPr lang="it-IT" dirty="0"/>
              <a:t>L’innovazione è nulla se non si fa «rete»!</a:t>
            </a:r>
            <a:endParaRPr lang="it-IT" b="1" dirty="0"/>
          </a:p>
        </p:txBody>
      </p:sp>
      <p:sp>
        <p:nvSpPr>
          <p:cNvPr id="2" name="Placeholder">
            <a:extLst>
              <a:ext uri="{FF2B5EF4-FFF2-40B4-BE49-F238E27FC236}">
                <a16:creationId xmlns:a16="http://schemas.microsoft.com/office/drawing/2014/main" id="{B6832107-0B7D-7454-717F-BD90FC144B1D}"/>
              </a:ext>
            </a:extLst>
          </p:cNvPr>
          <p:cNvSpPr txBox="1">
            <a:spLocks/>
          </p:cNvSpPr>
          <p:nvPr/>
        </p:nvSpPr>
        <p:spPr>
          <a:xfrm>
            <a:off x="450000" y="1259106"/>
            <a:ext cx="6509600" cy="1915894"/>
          </a:xfrm>
          <a:prstGeom prst="rect">
            <a:avLst/>
          </a:prstGeom>
        </p:spPr>
        <p:txBody>
          <a:bodyPr/>
          <a:lstStyle>
            <a:lvl1pPr marL="0" indent="0" algn="l" defTabSz="914400" rtl="0" eaLnBrk="1" latinLnBrk="0" hangingPunct="1">
              <a:lnSpc>
                <a:spcPct val="115000"/>
              </a:lnSpc>
              <a:spcBef>
                <a:spcPts val="400"/>
              </a:spcBef>
              <a:spcAft>
                <a:spcPts val="400"/>
              </a:spcAft>
              <a:buSzPct val="100000"/>
              <a:buFont typeface="Wingdings 2" panose="05020102010507070707" pitchFamily="18" charset="2"/>
              <a:buNone/>
              <a:defRPr sz="1200" b="0" kern="1200">
                <a:solidFill>
                  <a:schemeClr val="tx1"/>
                </a:solidFill>
                <a:latin typeface="+mn-lt"/>
                <a:ea typeface="+mn-ea"/>
                <a:cs typeface="+mn-cs"/>
              </a:defRPr>
            </a:lvl1pPr>
            <a:lvl2pPr marL="171450" indent="-171450" algn="l" defTabSz="914400" rtl="0" eaLnBrk="1" latinLnBrk="0" hangingPunct="1">
              <a:lnSpc>
                <a:spcPct val="115000"/>
              </a:lnSpc>
              <a:spcBef>
                <a:spcPts val="400"/>
              </a:spcBef>
              <a:spcAft>
                <a:spcPts val="400"/>
              </a:spcAft>
              <a:buSzPct val="100000"/>
              <a:buFont typeface="Arial" panose="020B0604020202020204" pitchFamily="34" charset="0"/>
              <a:buChar char="•"/>
              <a:defRPr lang="en-GB" sz="1200" kern="1200" dirty="0">
                <a:solidFill>
                  <a:schemeClr val="tx1"/>
                </a:solidFill>
                <a:latin typeface="+mn-lt"/>
                <a:ea typeface="+mn-ea"/>
                <a:cs typeface="+mn-cs"/>
              </a:defRPr>
            </a:lvl2pPr>
            <a:lvl3pPr marL="542925" indent="-173038"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3pPr>
            <a:lvl4pPr marL="987425" indent="-228600"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4pPr>
            <a:lvl5pPr marL="1033463" indent="0" algn="l" defTabSz="914400" rtl="0" eaLnBrk="1" latinLnBrk="0" hangingPunct="1">
              <a:lnSpc>
                <a:spcPct val="115000"/>
              </a:lnSpc>
              <a:spcBef>
                <a:spcPts val="400"/>
              </a:spcBef>
              <a:spcAft>
                <a:spcPts val="400"/>
              </a:spcAft>
              <a:buFont typeface="Barlow" panose="020B040602020203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9pPr>
          </a:lstStyle>
          <a:p>
            <a:r>
              <a:rPr lang="it-IT" sz="1600" dirty="0"/>
              <a:t>Secondo gli OL è </a:t>
            </a:r>
            <a:r>
              <a:rPr lang="it-IT" sz="1600" b="1" dirty="0"/>
              <a:t>fondamentale riuscire a dialogare in modo continuo fra diverse realtà </a:t>
            </a:r>
            <a:r>
              <a:rPr lang="it-IT" sz="1600" dirty="0"/>
              <a:t>per condividere dubbi, timori ed esperienze positive </a:t>
            </a:r>
          </a:p>
          <a:p>
            <a:endParaRPr lang="it-IT" sz="1600" dirty="0"/>
          </a:p>
          <a:p>
            <a:endParaRPr lang="it-IT" sz="1600" dirty="0"/>
          </a:p>
          <a:p>
            <a:endParaRPr lang="it-IT" sz="1600" dirty="0"/>
          </a:p>
          <a:p>
            <a:r>
              <a:rPr lang="it-IT" sz="1600" dirty="0"/>
              <a:t>Sono </a:t>
            </a:r>
            <a:r>
              <a:rPr lang="it-IT" sz="1600" b="1" u="sng" dirty="0"/>
              <a:t>soprattutto le PMI a soffrire </a:t>
            </a:r>
            <a:r>
              <a:rPr lang="it-IT" sz="1600" dirty="0"/>
              <a:t>maggiormente di una mancanza di spinta innovativa, dato che a differenza delle grandi aziende hanno meno risorse, sia in termini di persone sia economiche </a:t>
            </a:r>
          </a:p>
        </p:txBody>
      </p:sp>
      <p:grpSp>
        <p:nvGrpSpPr>
          <p:cNvPr id="4" name="Gruppo 3">
            <a:extLst>
              <a:ext uri="{FF2B5EF4-FFF2-40B4-BE49-F238E27FC236}">
                <a16:creationId xmlns:a16="http://schemas.microsoft.com/office/drawing/2014/main" id="{762BEADC-6460-E919-EDB9-B950AA5967C4}"/>
              </a:ext>
            </a:extLst>
          </p:cNvPr>
          <p:cNvGrpSpPr/>
          <p:nvPr/>
        </p:nvGrpSpPr>
        <p:grpSpPr>
          <a:xfrm>
            <a:off x="11362471" y="120964"/>
            <a:ext cx="728828" cy="761140"/>
            <a:chOff x="11362471" y="120964"/>
            <a:chExt cx="728828" cy="761140"/>
          </a:xfrm>
        </p:grpSpPr>
        <p:pic>
          <p:nvPicPr>
            <p:cNvPr id="7" name="Immagine 6">
              <a:extLst>
                <a:ext uri="{FF2B5EF4-FFF2-40B4-BE49-F238E27FC236}">
                  <a16:creationId xmlns:a16="http://schemas.microsoft.com/office/drawing/2014/main" id="{B98CBF90-6AAE-E8A9-6C65-282DA3DBF241}"/>
                </a:ext>
              </a:extLst>
            </p:cNvPr>
            <p:cNvPicPr>
              <a:picLocks noChangeAspect="1"/>
            </p:cNvPicPr>
            <p:nvPr/>
          </p:nvPicPr>
          <p:blipFill>
            <a:blip r:embed="rId3">
              <a:biLevel thresh="75000"/>
            </a:blip>
            <a:stretch>
              <a:fillRect/>
            </a:stretch>
          </p:blipFill>
          <p:spPr>
            <a:xfrm>
              <a:off x="11466706" y="120964"/>
              <a:ext cx="520358" cy="552217"/>
            </a:xfrm>
            <a:prstGeom prst="rect">
              <a:avLst/>
            </a:prstGeom>
          </p:spPr>
        </p:pic>
        <p:sp>
          <p:nvSpPr>
            <p:cNvPr id="8" name="Source">
              <a:extLst>
                <a:ext uri="{FF2B5EF4-FFF2-40B4-BE49-F238E27FC236}">
                  <a16:creationId xmlns:a16="http://schemas.microsoft.com/office/drawing/2014/main" id="{B54A07CC-0BED-6CFC-9B2D-95C5DD69B329}"/>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
        <p:nvSpPr>
          <p:cNvPr id="12" name="Parallelogram">
            <a:extLst>
              <a:ext uri="{FF2B5EF4-FFF2-40B4-BE49-F238E27FC236}">
                <a16:creationId xmlns:a16="http://schemas.microsoft.com/office/drawing/2014/main" id="{8C21F979-5AE0-FD1E-E3A1-51AD86FD9922}"/>
              </a:ext>
              <a:ext uri="{C183D7F6-B498-43B3-948B-1728B52AA6E4}">
                <adec:decorative xmlns:adec="http://schemas.microsoft.com/office/drawing/2017/decorative" val="1"/>
              </a:ext>
            </a:extLst>
          </p:cNvPr>
          <p:cNvSpPr/>
          <p:nvPr/>
        </p:nvSpPr>
        <p:spPr>
          <a:xfrm rot="8100000">
            <a:off x="8337933" y="5570680"/>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err="1">
              <a:ln>
                <a:noFill/>
              </a:ln>
              <a:solidFill>
                <a:prstClr val="black"/>
              </a:solidFill>
              <a:effectLst/>
              <a:uLnTx/>
              <a:uFillTx/>
              <a:latin typeface="Barlow"/>
              <a:ea typeface="+mn-ea"/>
              <a:cs typeface="+mn-cs"/>
            </a:endParaRPr>
          </a:p>
        </p:txBody>
      </p:sp>
      <p:sp>
        <p:nvSpPr>
          <p:cNvPr id="14" name="Parallelogram">
            <a:extLst>
              <a:ext uri="{FF2B5EF4-FFF2-40B4-BE49-F238E27FC236}">
                <a16:creationId xmlns:a16="http://schemas.microsoft.com/office/drawing/2014/main" id="{065C6558-CDA4-C8DE-1649-DD180D88CE3D}"/>
              </a:ext>
              <a:ext uri="{C183D7F6-B498-43B3-948B-1728B52AA6E4}">
                <adec:decorative xmlns:adec="http://schemas.microsoft.com/office/drawing/2017/decorative" val="1"/>
              </a:ext>
            </a:extLst>
          </p:cNvPr>
          <p:cNvSpPr/>
          <p:nvPr/>
        </p:nvSpPr>
        <p:spPr>
          <a:xfrm rot="8100000">
            <a:off x="7593078" y="437826"/>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err="1">
              <a:ln>
                <a:noFill/>
              </a:ln>
              <a:solidFill>
                <a:prstClr val="black"/>
              </a:solidFill>
              <a:effectLst/>
              <a:uLnTx/>
              <a:uFillTx/>
              <a:latin typeface="Barlow"/>
              <a:ea typeface="+mn-ea"/>
              <a:cs typeface="+mn-cs"/>
            </a:endParaRPr>
          </a:p>
        </p:txBody>
      </p:sp>
      <p:sp>
        <p:nvSpPr>
          <p:cNvPr id="15" name="Rectangle 6">
            <a:extLst>
              <a:ext uri="{FF2B5EF4-FFF2-40B4-BE49-F238E27FC236}">
                <a16:creationId xmlns:a16="http://schemas.microsoft.com/office/drawing/2014/main" id="{654EFAB0-9956-D4BB-9807-F6A5AD52E4AB}"/>
              </a:ext>
              <a:ext uri="{C183D7F6-B498-43B3-948B-1728B52AA6E4}">
                <adec:decorative xmlns:adec="http://schemas.microsoft.com/office/drawing/2017/decorative" val="1"/>
              </a:ext>
            </a:extLst>
          </p:cNvPr>
          <p:cNvSpPr/>
          <p:nvPr/>
        </p:nvSpPr>
        <p:spPr>
          <a:xfrm>
            <a:off x="543579" y="4219347"/>
            <a:ext cx="191545" cy="115200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540000" tIns="0" rIns="0" bIns="0" rtlCol="0" anchor="ctr"/>
          <a:lstStyle/>
          <a:p>
            <a:pPr marL="0" marR="0" lvl="0" indent="0" algn="l" defTabSz="914400" rtl="0" eaLnBrk="1" fontAlgn="auto" latinLnBrk="0" hangingPunct="1">
              <a:lnSpc>
                <a:spcPct val="114000"/>
              </a:lnSpc>
              <a:buClrTx/>
              <a:buSzPct val="50000"/>
              <a:buFont typeface="Barlow" panose="020B0406020202030204" pitchFamily="34" charset="0"/>
              <a:buNone/>
              <a:tabLst/>
              <a:defRPr/>
            </a:pPr>
            <a:endParaRPr lang="en-GB" sz="1400" b="1" dirty="0">
              <a:solidFill>
                <a:schemeClr val="bg1"/>
              </a:solidFill>
            </a:endParaRPr>
          </a:p>
        </p:txBody>
      </p:sp>
      <p:sp>
        <p:nvSpPr>
          <p:cNvPr id="9" name="Text Box 1">
            <a:extLst>
              <a:ext uri="{FF2B5EF4-FFF2-40B4-BE49-F238E27FC236}">
                <a16:creationId xmlns:a16="http://schemas.microsoft.com/office/drawing/2014/main" id="{5DDD39A5-1BFE-9379-5D73-37ADBED6D6CD}"/>
              </a:ext>
            </a:extLst>
          </p:cNvPr>
          <p:cNvSpPr txBox="1">
            <a:spLocks/>
          </p:cNvSpPr>
          <p:nvPr/>
        </p:nvSpPr>
        <p:spPr>
          <a:xfrm>
            <a:off x="797466" y="4165035"/>
            <a:ext cx="3794854" cy="1200329"/>
          </a:xfrm>
          <a:prstGeom prst="rect">
            <a:avLst/>
          </a:prstGeom>
          <a:noFill/>
          <a:effectLst/>
        </p:spPr>
        <p:txBody>
          <a:bodyPr wrap="square" anchor="t">
            <a:spAutoFit/>
          </a:bodyPr>
          <a:lstStyle>
            <a:lvl1pPr marL="0" indent="0" algn="l" defTabSz="914400" rtl="0" eaLnBrk="1" latinLnBrk="0" hangingPunct="1">
              <a:lnSpc>
                <a:spcPct val="90000"/>
              </a:lnSpc>
              <a:spcBef>
                <a:spcPts val="1800"/>
              </a:spcBef>
              <a:buSzPct val="50000"/>
              <a:buFont typeface="Barlow" panose="020B0406020202030204" pitchFamily="34" charset="0"/>
              <a:buNone/>
              <a:defRPr sz="2800" b="0" kern="1200">
                <a:solidFill>
                  <a:schemeClr val="bg2"/>
                </a:solidFill>
                <a:latin typeface="+mn-lt"/>
                <a:ea typeface="+mn-ea"/>
                <a:cs typeface="+mn-cs"/>
              </a:defRPr>
            </a:lvl1pPr>
            <a:lvl2pPr marL="447675" indent="-314325" algn="l" defTabSz="914400" rtl="0" eaLnBrk="1" latinLnBrk="0" hangingPunct="1">
              <a:lnSpc>
                <a:spcPct val="90000"/>
              </a:lnSpc>
              <a:spcBef>
                <a:spcPts val="600"/>
              </a:spcBef>
              <a:buFont typeface="Barlow" panose="020B0604020202020204" pitchFamily="34" charset="0"/>
              <a:buChar char="—"/>
              <a:defRPr sz="1400" kern="1200">
                <a:solidFill>
                  <a:schemeClr val="bg2"/>
                </a:solidFill>
                <a:latin typeface="+mn-lt"/>
                <a:ea typeface="+mn-ea"/>
                <a:cs typeface="+mn-cs"/>
              </a:defRPr>
            </a:lvl2pPr>
            <a:lvl3pPr marL="714375" indent="-171450" algn="l" defTabSz="914400" rtl="0" eaLnBrk="1" latinLnBrk="0" hangingPunct="1">
              <a:lnSpc>
                <a:spcPct val="90000"/>
              </a:lnSpc>
              <a:spcBef>
                <a:spcPts val="600"/>
              </a:spcBef>
              <a:buFont typeface="Courier New" panose="02070309020205020404" pitchFamily="49" charset="0"/>
              <a:buChar char="o"/>
              <a:defRPr sz="1200" kern="1200">
                <a:solidFill>
                  <a:schemeClr val="bg2"/>
                </a:solidFill>
                <a:latin typeface="+mn-lt"/>
                <a:ea typeface="+mn-ea"/>
                <a:cs typeface="+mn-cs"/>
              </a:defRPr>
            </a:lvl3pPr>
            <a:lvl4pPr marL="987425" indent="-228600" algn="l" defTabSz="914400" rtl="0" eaLnBrk="1" latinLnBrk="0" hangingPunct="1">
              <a:lnSpc>
                <a:spcPct val="90000"/>
              </a:lnSpc>
              <a:spcBef>
                <a:spcPts val="500"/>
              </a:spcBef>
              <a:buFont typeface="Barlow" panose="020B0604020202020204" pitchFamily="34" charset="0"/>
              <a:buChar char="•"/>
              <a:defRPr sz="1100" kern="1200">
                <a:solidFill>
                  <a:schemeClr val="bg2"/>
                </a:solidFill>
                <a:latin typeface="+mn-lt"/>
                <a:ea typeface="+mn-ea"/>
                <a:cs typeface="+mn-cs"/>
              </a:defRPr>
            </a:lvl4pPr>
            <a:lvl5pPr marL="1262063" indent="-228600" algn="l" defTabSz="914400" rtl="0" eaLnBrk="1" latinLnBrk="0" hangingPunct="1">
              <a:lnSpc>
                <a:spcPct val="90000"/>
              </a:lnSpc>
              <a:spcBef>
                <a:spcPts val="500"/>
              </a:spcBef>
              <a:buFont typeface="Barlow" panose="020B0406020202030204" pitchFamily="34" charset="0"/>
              <a:buChar char="−"/>
              <a:defRPr sz="105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r>
              <a:rPr lang="it-IT" sz="1200" i="1" dirty="0">
                <a:solidFill>
                  <a:srgbClr val="000000"/>
                </a:solidFill>
                <a:latin typeface="Barlow"/>
              </a:rPr>
              <a:t>C</a:t>
            </a:r>
            <a:r>
              <a:rPr kumimoji="0" lang="it-IT" sz="1200" i="1" u="none" strike="noStrike" kern="1200" cap="none" spc="0" normalizeH="0" baseline="0" noProof="0" dirty="0">
                <a:ln>
                  <a:noFill/>
                </a:ln>
                <a:solidFill>
                  <a:srgbClr val="000000"/>
                </a:solidFill>
                <a:effectLst/>
                <a:uLnTx/>
                <a:uFillTx/>
                <a:latin typeface="Barlow"/>
                <a:ea typeface="+mn-ea"/>
                <a:cs typeface="+mn-cs"/>
              </a:rPr>
              <a:t>i sono innumerevoli aziende, di dimensioni ridotte (PMI), per questo motivo poco concorrenziali rispetto ad altre. Sarebbe assolutamente necessario, per queste PMI, ‘fare rete’, in modo da poter essere concorrenziali anche rispetto alle imprese di dimensioni maggiori</a:t>
            </a:r>
          </a:p>
          <a:p>
            <a:pPr marL="0" marR="0" lvl="0" indent="0" algn="l"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r>
              <a:rPr kumimoji="0" lang="it-IT" sz="1200" b="1" u="none" strike="noStrike" kern="1200" cap="none" spc="0" normalizeH="0" baseline="0" noProof="0" dirty="0">
                <a:ln>
                  <a:noFill/>
                </a:ln>
                <a:solidFill>
                  <a:srgbClr val="000000"/>
                </a:solidFill>
                <a:effectLst/>
                <a:uLnTx/>
                <a:uFillTx/>
                <a:latin typeface="Barlow"/>
                <a:ea typeface="+mn-ea"/>
                <a:cs typeface="+mn-cs"/>
              </a:rPr>
              <a:t>Accademico, Cremona</a:t>
            </a:r>
          </a:p>
        </p:txBody>
      </p:sp>
      <p:sp>
        <p:nvSpPr>
          <p:cNvPr id="11" name="CasellaDiTesto 10">
            <a:extLst>
              <a:ext uri="{FF2B5EF4-FFF2-40B4-BE49-F238E27FC236}">
                <a16:creationId xmlns:a16="http://schemas.microsoft.com/office/drawing/2014/main" id="{04F45F75-9DF5-5953-0EDA-0A54BD825490}"/>
              </a:ext>
            </a:extLst>
          </p:cNvPr>
          <p:cNvSpPr txBox="1"/>
          <p:nvPr/>
        </p:nvSpPr>
        <p:spPr>
          <a:xfrm>
            <a:off x="790613" y="2014190"/>
            <a:ext cx="5960169" cy="1015663"/>
          </a:xfrm>
          <a:prstGeom prst="rect">
            <a:avLst/>
          </a:prstGeom>
          <a:noFill/>
          <a:effectLst/>
        </p:spPr>
        <p:txBody>
          <a:bodyPr wrap="square" anchor="t">
            <a:spAutoFit/>
          </a:bodyPr>
          <a:lstStyle>
            <a:defPPr>
              <a:defRPr lang="fr-FR"/>
            </a:defPPr>
            <a:lvl1pPr marR="0" lvl="0" indent="0" fontAlgn="auto">
              <a:lnSpc>
                <a:spcPct val="100000"/>
              </a:lnSpc>
              <a:spcBef>
                <a:spcPts val="0"/>
              </a:spcBef>
              <a:spcAft>
                <a:spcPts val="0"/>
              </a:spcAft>
              <a:buClrTx/>
              <a:buSzPct val="50000"/>
              <a:buFont typeface="Barlow" panose="020B0406020202030204" pitchFamily="34" charset="0"/>
              <a:buNone/>
              <a:tabLst/>
              <a:defRPr sz="1400" b="0" i="1">
                <a:solidFill>
                  <a:srgbClr val="000000"/>
                </a:solidFill>
                <a:latin typeface="Barlow"/>
              </a:defRPr>
            </a:lvl1pPr>
            <a:lvl2pPr marL="447675" indent="-314325">
              <a:lnSpc>
                <a:spcPct val="90000"/>
              </a:lnSpc>
              <a:spcBef>
                <a:spcPts val="600"/>
              </a:spcBef>
              <a:buFont typeface="Barlow" panose="020B0604020202020204" pitchFamily="34" charset="0"/>
              <a:buChar char="—"/>
              <a:defRPr sz="1400">
                <a:solidFill>
                  <a:schemeClr val="bg2"/>
                </a:solidFill>
              </a:defRPr>
            </a:lvl2pPr>
            <a:lvl3pPr marL="714375" indent="-171450">
              <a:lnSpc>
                <a:spcPct val="90000"/>
              </a:lnSpc>
              <a:spcBef>
                <a:spcPts val="600"/>
              </a:spcBef>
              <a:buFont typeface="Courier New" panose="02070309020205020404" pitchFamily="49" charset="0"/>
              <a:buChar char="o"/>
              <a:defRPr sz="1200">
                <a:solidFill>
                  <a:schemeClr val="bg2"/>
                </a:solidFill>
              </a:defRPr>
            </a:lvl3pPr>
            <a:lvl4pPr marL="987425" indent="-228600">
              <a:lnSpc>
                <a:spcPct val="90000"/>
              </a:lnSpc>
              <a:spcBef>
                <a:spcPts val="500"/>
              </a:spcBef>
              <a:buFont typeface="Barlow" panose="020B0604020202020204" pitchFamily="34" charset="0"/>
              <a:buChar char="•"/>
              <a:defRPr sz="1100">
                <a:solidFill>
                  <a:schemeClr val="bg2"/>
                </a:solidFill>
              </a:defRPr>
            </a:lvl4pPr>
            <a:lvl5pPr marL="1262063" indent="-228600">
              <a:lnSpc>
                <a:spcPct val="90000"/>
              </a:lnSpc>
              <a:spcBef>
                <a:spcPts val="500"/>
              </a:spcBef>
              <a:buFont typeface="Barlow" panose="020B0406020202030204" pitchFamily="34" charset="0"/>
              <a:buChar char="−"/>
              <a:defRPr sz="1050">
                <a:solidFill>
                  <a:schemeClr val="bg2"/>
                </a:solidFill>
              </a:defRPr>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200" dirty="0"/>
              <a:t>Si cerca ci creare una rete con i territori confinanti, coinvolgendo le Università  nel tentativo di rendere quest’ultima più integrata nella città di Lodi. L’obiettivo è quello di portare gli studenti a vivere maggiormente la città e ciò che offre</a:t>
            </a:r>
          </a:p>
          <a:p>
            <a:r>
              <a:rPr lang="it-IT" sz="1200" b="1" i="0" dirty="0"/>
              <a:t>Enti territoriali, LODI</a:t>
            </a:r>
          </a:p>
          <a:p>
            <a:endParaRPr lang="it-IT" sz="1200" dirty="0"/>
          </a:p>
        </p:txBody>
      </p:sp>
      <p:sp>
        <p:nvSpPr>
          <p:cNvPr id="18" name="Rectangle 6">
            <a:extLst>
              <a:ext uri="{FF2B5EF4-FFF2-40B4-BE49-F238E27FC236}">
                <a16:creationId xmlns:a16="http://schemas.microsoft.com/office/drawing/2014/main" id="{836AC911-791F-8BE0-14E3-B19B2AF34969}"/>
              </a:ext>
              <a:ext uri="{C183D7F6-B498-43B3-948B-1728B52AA6E4}">
                <adec:decorative xmlns:adec="http://schemas.microsoft.com/office/drawing/2017/decorative" val="1"/>
              </a:ext>
            </a:extLst>
          </p:cNvPr>
          <p:cNvSpPr/>
          <p:nvPr/>
        </p:nvSpPr>
        <p:spPr>
          <a:xfrm>
            <a:off x="543579" y="2085417"/>
            <a:ext cx="191545" cy="79200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540000" tIns="0" rIns="0" bIns="0" rtlCol="0" anchor="ctr"/>
          <a:lstStyle/>
          <a:p>
            <a:pPr marL="0" marR="0" lvl="0" indent="0" algn="l" defTabSz="914400" rtl="0" eaLnBrk="1" fontAlgn="auto" latinLnBrk="0" hangingPunct="1">
              <a:lnSpc>
                <a:spcPct val="114000"/>
              </a:lnSpc>
              <a:buClrTx/>
              <a:buSzPct val="50000"/>
              <a:buFont typeface="Barlow" panose="020B0406020202030204" pitchFamily="34" charset="0"/>
              <a:buNone/>
              <a:tabLst/>
              <a:defRPr/>
            </a:pPr>
            <a:endParaRPr lang="en-GB" sz="1400" b="1" dirty="0">
              <a:solidFill>
                <a:schemeClr val="bg1"/>
              </a:solidFill>
            </a:endParaRPr>
          </a:p>
        </p:txBody>
      </p:sp>
    </p:spTree>
    <p:extLst>
      <p:ext uri="{BB962C8B-B14F-4D97-AF65-F5344CB8AC3E}">
        <p14:creationId xmlns:p14="http://schemas.microsoft.com/office/powerpoint/2010/main" val="3124833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igura a mano libera: forma 34">
            <a:extLst>
              <a:ext uri="{FF2B5EF4-FFF2-40B4-BE49-F238E27FC236}">
                <a16:creationId xmlns:a16="http://schemas.microsoft.com/office/drawing/2014/main" id="{EA01ADF5-3978-AFB8-75FD-824B3E726D7E}"/>
              </a:ext>
            </a:extLst>
          </p:cNvPr>
          <p:cNvSpPr/>
          <p:nvPr/>
        </p:nvSpPr>
        <p:spPr>
          <a:xfrm>
            <a:off x="7826375" y="1723379"/>
            <a:ext cx="4365624" cy="3857913"/>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graphicFrame>
        <p:nvGraphicFramePr>
          <p:cNvPr id="10" name="Tabella 9">
            <a:extLst>
              <a:ext uri="{FF2B5EF4-FFF2-40B4-BE49-F238E27FC236}">
                <a16:creationId xmlns:a16="http://schemas.microsoft.com/office/drawing/2014/main" id="{2AFCBDCF-963E-BFCE-8BC1-928C65D5431E}"/>
              </a:ext>
            </a:extLst>
          </p:cNvPr>
          <p:cNvGraphicFramePr>
            <a:graphicFrameLocks noGrp="1"/>
          </p:cNvGraphicFramePr>
          <p:nvPr>
            <p:extLst>
              <p:ext uri="{D42A27DB-BD31-4B8C-83A1-F6EECF244321}">
                <p14:modId xmlns:p14="http://schemas.microsoft.com/office/powerpoint/2010/main" val="1877215494"/>
              </p:ext>
            </p:extLst>
          </p:nvPr>
        </p:nvGraphicFramePr>
        <p:xfrm>
          <a:off x="481106" y="2069706"/>
          <a:ext cx="6948000" cy="3248763"/>
        </p:xfrm>
        <a:graphic>
          <a:graphicData uri="http://schemas.openxmlformats.org/drawingml/2006/table">
            <a:tbl>
              <a:tblPr firstRow="1" bandRow="1">
                <a:tableStyleId>{5C22544A-7EE6-4342-B048-85BDC9FD1C3A}</a:tableStyleId>
              </a:tblPr>
              <a:tblGrid>
                <a:gridCol w="3384000">
                  <a:extLst>
                    <a:ext uri="{9D8B030D-6E8A-4147-A177-3AD203B41FA5}">
                      <a16:colId xmlns:a16="http://schemas.microsoft.com/office/drawing/2014/main" val="4217508746"/>
                    </a:ext>
                  </a:extLst>
                </a:gridCol>
                <a:gridCol w="3564000">
                  <a:extLst>
                    <a:ext uri="{9D8B030D-6E8A-4147-A177-3AD203B41FA5}">
                      <a16:colId xmlns:a16="http://schemas.microsoft.com/office/drawing/2014/main" val="3024051469"/>
                    </a:ext>
                  </a:extLst>
                </a:gridCol>
              </a:tblGrid>
              <a:tr h="464109">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Utilizzo di energia da </a:t>
                      </a:r>
                      <a:r>
                        <a:rPr lang="it-IT" sz="1200" b="1" i="0" u="none" strike="noStrike" kern="1200" dirty="0">
                          <a:solidFill>
                            <a:srgbClr val="000000"/>
                          </a:solidFill>
                          <a:effectLst/>
                          <a:latin typeface="+mn-lt"/>
                          <a:ea typeface="+mn-ea"/>
                          <a:cs typeface="Calibri" panose="020F0502020204030204" pitchFamily="34" charset="0"/>
                        </a:rPr>
                        <a:t>fonti rinnovabili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extLst>
                  <a:ext uri="{0D108BD9-81ED-4DB2-BD59-A6C34878D82A}">
                    <a16:rowId xmlns:a16="http://schemas.microsoft.com/office/drawing/2014/main" val="3838719288"/>
                  </a:ext>
                </a:extLst>
              </a:tr>
              <a:tr h="464109">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a:t>
                      </a:r>
                      <a:r>
                        <a:rPr lang="it-IT" sz="1200" b="1" i="0" u="none" strike="noStrike" kern="1200" dirty="0">
                          <a:solidFill>
                            <a:srgbClr val="000000"/>
                          </a:solidFill>
                          <a:effectLst/>
                          <a:latin typeface="+mn-lt"/>
                          <a:ea typeface="+mn-ea"/>
                          <a:cs typeface="Calibri" panose="020F0502020204030204" pitchFamily="34" charset="0"/>
                        </a:rPr>
                        <a:t>Sviluppo sostenibile della filiera agroalimentare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60607227"/>
                  </a:ext>
                </a:extLst>
              </a:tr>
              <a:tr h="464109">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Sviluppo di </a:t>
                      </a:r>
                      <a:r>
                        <a:rPr lang="it-IT" sz="1200" b="1" i="0" u="none" strike="noStrike" kern="1200" dirty="0">
                          <a:solidFill>
                            <a:srgbClr val="000000"/>
                          </a:solidFill>
                          <a:effectLst/>
                          <a:latin typeface="+mn-lt"/>
                          <a:ea typeface="+mn-ea"/>
                          <a:cs typeface="Calibri" panose="020F0502020204030204" pitchFamily="34" charset="0"/>
                        </a:rPr>
                        <a:t>Comunità Energetiche Rinnovabili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extLst>
                  <a:ext uri="{0D108BD9-81ED-4DB2-BD59-A6C34878D82A}">
                    <a16:rowId xmlns:a16="http://schemas.microsoft.com/office/drawing/2014/main" val="3895368352"/>
                  </a:ext>
                </a:extLst>
              </a:tr>
              <a:tr h="464109">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Applicazione della </a:t>
                      </a:r>
                      <a:r>
                        <a:rPr lang="it-IT" sz="1200" b="1" i="0" u="none" strike="noStrike" kern="1200" dirty="0">
                          <a:solidFill>
                            <a:srgbClr val="000000"/>
                          </a:solidFill>
                          <a:effectLst/>
                          <a:latin typeface="+mn-lt"/>
                          <a:ea typeface="+mn-ea"/>
                          <a:cs typeface="Calibri" panose="020F0502020204030204" pitchFamily="34" charset="0"/>
                        </a:rPr>
                        <a:t>ricerca scientifica nel settore agricolo/zootecnico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2391234"/>
                  </a:ext>
                </a:extLst>
              </a:tr>
              <a:tr h="464109">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Applicazione dei </a:t>
                      </a:r>
                      <a:r>
                        <a:rPr lang="it-IT" sz="1200" b="1" i="0" u="none" strike="noStrike" kern="1200" dirty="0">
                          <a:solidFill>
                            <a:srgbClr val="000000"/>
                          </a:solidFill>
                          <a:effectLst/>
                          <a:latin typeface="+mn-lt"/>
                          <a:ea typeface="+mn-ea"/>
                          <a:cs typeface="Calibri" panose="020F0502020204030204" pitchFamily="34" charset="0"/>
                        </a:rPr>
                        <a:t>principi di economia circolare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extLst>
                  <a:ext uri="{0D108BD9-81ED-4DB2-BD59-A6C34878D82A}">
                    <a16:rowId xmlns:a16="http://schemas.microsoft.com/office/drawing/2014/main" val="395651310"/>
                  </a:ext>
                </a:extLst>
              </a:tr>
              <a:tr h="464109">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Offerta di </a:t>
                      </a:r>
                      <a:r>
                        <a:rPr lang="it-IT" sz="1200" b="1" i="0" u="none" strike="noStrike" kern="1200" dirty="0">
                          <a:solidFill>
                            <a:srgbClr val="000000"/>
                          </a:solidFill>
                          <a:effectLst/>
                          <a:latin typeface="+mn-lt"/>
                          <a:ea typeface="+mn-ea"/>
                          <a:cs typeface="Calibri" panose="020F0502020204030204" pitchFamily="34" charset="0"/>
                        </a:rPr>
                        <a:t>servizi di mobilità elettrica</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extLst>
                  <a:ext uri="{0D108BD9-81ED-4DB2-BD59-A6C34878D82A}">
                    <a16:rowId xmlns:a16="http://schemas.microsoft.com/office/drawing/2014/main" val="2375669907"/>
                  </a:ext>
                </a:extLst>
              </a:tr>
              <a:tr h="464109">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Utilizzo </a:t>
                      </a:r>
                      <a:r>
                        <a:rPr lang="it-IT" sz="1200" b="1" i="0" u="none" strike="noStrike" kern="1200" dirty="0">
                          <a:solidFill>
                            <a:srgbClr val="000000"/>
                          </a:solidFill>
                          <a:effectLst/>
                          <a:latin typeface="+mn-lt"/>
                          <a:ea typeface="+mn-ea"/>
                          <a:cs typeface="Calibri" panose="020F0502020204030204" pitchFamily="34" charset="0"/>
                        </a:rPr>
                        <a:t>dell’IA e della robotica nei settori produttivi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0301179"/>
                  </a:ext>
                </a:extLst>
              </a:tr>
            </a:tbl>
          </a:graphicData>
        </a:graphic>
      </p:graphicFrame>
      <p:graphicFrame>
        <p:nvGraphicFramePr>
          <p:cNvPr id="8"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DD300192-9952-CD24-DEA3-12BAB93FC312}"/>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008360979"/>
              </p:ext>
            </p:extLst>
          </p:nvPr>
        </p:nvGraphicFramePr>
        <p:xfrm>
          <a:off x="4073689" y="2002537"/>
          <a:ext cx="2873098" cy="4079749"/>
        </p:xfrm>
        <a:graphic>
          <a:graphicData uri="http://schemas.openxmlformats.org/drawingml/2006/chart">
            <c:chart xmlns:c="http://schemas.openxmlformats.org/drawingml/2006/chart" xmlns:r="http://schemas.openxmlformats.org/officeDocument/2006/relationships" r:id="rId2"/>
          </a:graphicData>
        </a:graphic>
      </p:graphicFrame>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450000" y="397073"/>
            <a:ext cx="11095556" cy="825498"/>
          </a:xfrm>
        </p:spPr>
        <p:txBody>
          <a:bodyPr/>
          <a:lstStyle/>
          <a:p>
            <a:r>
              <a:rPr lang="it-IT" dirty="0"/>
              <a:t>Utilizzo di fonti rinnovabili, comunità energetiche e economia circolare sono gli aspetti su cui è opportuno investire in futuro</a:t>
            </a:r>
            <a:endParaRPr lang="it-IT" b="1" dirty="0"/>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436489" y="5898054"/>
            <a:ext cx="8072511" cy="634656"/>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900" i="1" dirty="0"/>
              <a:t>D.10 Sempre pensando al territorio in cui vive, quali dei seguenti concetti che esprimono il concetto di innovazione, si adattano maggiormente? Ne indichi 3 al massimo</a:t>
            </a:r>
          </a:p>
          <a:p>
            <a:r>
              <a:rPr lang="it-IT" sz="900" i="1" dirty="0"/>
              <a:t>D.11 Pensando al futuro, ai prossimi 5 anni, su quali ambiti di innovazione sarebbe più opportuno che il suo territorio puntasse maggiormente? Quali potrebbero fare la differenza? Ne indichi 3 al massimo.</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9463708" y="6208736"/>
            <a:ext cx="1806977"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totale rispondenti</a:t>
            </a:r>
          </a:p>
          <a:p>
            <a:pPr algn="r"/>
            <a:r>
              <a:rPr lang="it-IT" sz="1000" dirty="0">
                <a:latin typeface="Barlow" panose="00000500000000000000" pitchFamily="2" charset="0"/>
                <a:cs typeface="Arial" panose="020B0604020202020204" pitchFamily="34" charset="0"/>
              </a:rPr>
              <a:t>Valori %</a:t>
            </a:r>
          </a:p>
        </p:txBody>
      </p:sp>
      <p:grpSp>
        <p:nvGrpSpPr>
          <p:cNvPr id="29" name="Gruppo 28">
            <a:extLst>
              <a:ext uri="{FF2B5EF4-FFF2-40B4-BE49-F238E27FC236}">
                <a16:creationId xmlns:a16="http://schemas.microsoft.com/office/drawing/2014/main" id="{743145E1-34A6-DCA6-124E-CED521427A52}"/>
              </a:ext>
            </a:extLst>
          </p:cNvPr>
          <p:cNvGrpSpPr/>
          <p:nvPr/>
        </p:nvGrpSpPr>
        <p:grpSpPr>
          <a:xfrm>
            <a:off x="11346480" y="1808163"/>
            <a:ext cx="728828" cy="761140"/>
            <a:chOff x="11362471" y="120964"/>
            <a:chExt cx="728828" cy="761140"/>
          </a:xfrm>
        </p:grpSpPr>
        <p:pic>
          <p:nvPicPr>
            <p:cNvPr id="24" name="Immagine 23">
              <a:extLst>
                <a:ext uri="{FF2B5EF4-FFF2-40B4-BE49-F238E27FC236}">
                  <a16:creationId xmlns:a16="http://schemas.microsoft.com/office/drawing/2014/main" id="{97D98AC4-E703-11BA-6C42-A2C6873F8D79}"/>
                </a:ext>
              </a:extLst>
            </p:cNvPr>
            <p:cNvPicPr>
              <a:picLocks noChangeAspect="1"/>
            </p:cNvPicPr>
            <p:nvPr/>
          </p:nvPicPr>
          <p:blipFill>
            <a:blip r:embed="rId3">
              <a:biLevel thresh="25000"/>
            </a:blip>
            <a:stretch>
              <a:fillRect/>
            </a:stretch>
          </p:blipFill>
          <p:spPr>
            <a:xfrm>
              <a:off x="11466706" y="120964"/>
              <a:ext cx="520358" cy="552217"/>
            </a:xfrm>
            <a:prstGeom prst="rect">
              <a:avLst/>
            </a:prstGeom>
          </p:spPr>
        </p:pic>
        <p:sp>
          <p:nvSpPr>
            <p:cNvPr id="28" name="Source">
              <a:extLst>
                <a:ext uri="{FF2B5EF4-FFF2-40B4-BE49-F238E27FC236}">
                  <a16:creationId xmlns:a16="http://schemas.microsoft.com/office/drawing/2014/main" id="{34E29607-985A-4095-BDD1-F185A2181344}"/>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700" b="1" dirty="0">
                  <a:solidFill>
                    <a:schemeClr val="bg1"/>
                  </a:solidFill>
                  <a:latin typeface="Barlow Semi Condensed" panose="00000506000000000000" pitchFamily="2" charset="0"/>
                </a:rPr>
                <a:t>OPINION LEADER</a:t>
              </a:r>
            </a:p>
          </p:txBody>
        </p:sp>
      </p:grpSp>
      <p:sp>
        <p:nvSpPr>
          <p:cNvPr id="12" name="Rettangolo 11">
            <a:extLst>
              <a:ext uri="{FF2B5EF4-FFF2-40B4-BE49-F238E27FC236}">
                <a16:creationId xmlns:a16="http://schemas.microsoft.com/office/drawing/2014/main" id="{97C6B4EC-6735-05C8-9356-26D9F1731E0C}"/>
              </a:ext>
            </a:extLst>
          </p:cNvPr>
          <p:cNvSpPr/>
          <p:nvPr/>
        </p:nvSpPr>
        <p:spPr>
          <a:xfrm>
            <a:off x="5460798" y="2297865"/>
            <a:ext cx="381000" cy="266700"/>
          </a:xfrm>
          <a:prstGeom prst="rect">
            <a:avLst/>
          </a:prstGeom>
          <a:noFill/>
          <a:ln w="190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13" name="Rettangolo 12">
            <a:extLst>
              <a:ext uri="{FF2B5EF4-FFF2-40B4-BE49-F238E27FC236}">
                <a16:creationId xmlns:a16="http://schemas.microsoft.com/office/drawing/2014/main" id="{7F2C13EF-69C8-A5FE-A6C4-36ED4757A7BB}"/>
              </a:ext>
            </a:extLst>
          </p:cNvPr>
          <p:cNvSpPr/>
          <p:nvPr/>
        </p:nvSpPr>
        <p:spPr>
          <a:xfrm>
            <a:off x="5129238" y="3205619"/>
            <a:ext cx="381000" cy="266700"/>
          </a:xfrm>
          <a:prstGeom prst="rect">
            <a:avLst/>
          </a:prstGeom>
          <a:noFill/>
          <a:ln w="190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16" name="Rettangolo 15">
            <a:extLst>
              <a:ext uri="{FF2B5EF4-FFF2-40B4-BE49-F238E27FC236}">
                <a16:creationId xmlns:a16="http://schemas.microsoft.com/office/drawing/2014/main" id="{192E85C2-CC86-2692-A7E5-17C7F864D20F}"/>
              </a:ext>
            </a:extLst>
          </p:cNvPr>
          <p:cNvSpPr/>
          <p:nvPr/>
        </p:nvSpPr>
        <p:spPr>
          <a:xfrm>
            <a:off x="4616810" y="4595431"/>
            <a:ext cx="381000" cy="266700"/>
          </a:xfrm>
          <a:prstGeom prst="rect">
            <a:avLst/>
          </a:prstGeom>
          <a:noFill/>
          <a:ln w="190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17" name="Rettangolo 16">
            <a:extLst>
              <a:ext uri="{FF2B5EF4-FFF2-40B4-BE49-F238E27FC236}">
                <a16:creationId xmlns:a16="http://schemas.microsoft.com/office/drawing/2014/main" id="{A1FC14FC-D148-D6D8-61C5-43D39971DCDB}"/>
              </a:ext>
            </a:extLst>
          </p:cNvPr>
          <p:cNvSpPr/>
          <p:nvPr/>
        </p:nvSpPr>
        <p:spPr>
          <a:xfrm>
            <a:off x="4661231" y="4147200"/>
            <a:ext cx="381000" cy="266700"/>
          </a:xfrm>
          <a:prstGeom prst="rect">
            <a:avLst/>
          </a:prstGeom>
          <a:noFill/>
          <a:ln w="190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32" name="CasellaDiTesto 31">
            <a:extLst>
              <a:ext uri="{FF2B5EF4-FFF2-40B4-BE49-F238E27FC236}">
                <a16:creationId xmlns:a16="http://schemas.microsoft.com/office/drawing/2014/main" id="{91C0C4B5-D852-7633-0353-FC0E46FEA27E}"/>
              </a:ext>
            </a:extLst>
          </p:cNvPr>
          <p:cNvSpPr txBox="1"/>
          <p:nvPr/>
        </p:nvSpPr>
        <p:spPr>
          <a:xfrm>
            <a:off x="8137525" y="2748659"/>
            <a:ext cx="3827463" cy="2263825"/>
          </a:xfrm>
          <a:prstGeom prst="rect">
            <a:avLst/>
          </a:prstGeom>
          <a:noFill/>
        </p:spPr>
        <p:txBody>
          <a:bodyPr wrap="square" lIns="0" tIns="0" rIns="0" bIns="0" rtlCol="0">
            <a:spAutoFit/>
          </a:bodyPr>
          <a:lstStyle/>
          <a:p>
            <a:pPr marL="0" marR="0" lvl="0" indent="0" algn="r" defTabSz="914400" rtl="0" eaLnBrk="1" fontAlgn="auto" latinLnBrk="0" hangingPunct="1">
              <a:lnSpc>
                <a:spcPct val="115000"/>
              </a:lnSpc>
              <a:spcBef>
                <a:spcPts val="400"/>
              </a:spcBef>
              <a:spcAft>
                <a:spcPts val="400"/>
              </a:spcAft>
              <a:buClrTx/>
              <a:buSzPct val="100000"/>
              <a:buFontTx/>
              <a:buNone/>
              <a:tabLst/>
              <a:defRPr/>
            </a:pPr>
            <a:r>
              <a:rPr lang="it-IT" sz="1400" dirty="0">
                <a:solidFill>
                  <a:prstClr val="white"/>
                </a:solidFill>
                <a:latin typeface="Barlow"/>
              </a:rPr>
              <a:t>Per gli OL </a:t>
            </a:r>
            <a:r>
              <a:rPr lang="it-IT" sz="1400" b="1" dirty="0">
                <a:solidFill>
                  <a:prstClr val="white"/>
                </a:solidFill>
                <a:latin typeface="Barlow"/>
              </a:rPr>
              <a:t>l’applicazione presente </a:t>
            </a:r>
            <a:r>
              <a:rPr lang="it-IT" sz="1400" dirty="0">
                <a:solidFill>
                  <a:prstClr val="white"/>
                </a:solidFill>
                <a:latin typeface="Barlow"/>
              </a:rPr>
              <a:t>dei concetti di </a:t>
            </a:r>
            <a:r>
              <a:rPr lang="it-IT" sz="1400" b="1" dirty="0">
                <a:solidFill>
                  <a:prstClr val="white"/>
                </a:solidFill>
                <a:latin typeface="Barlow"/>
              </a:rPr>
              <a:t>innovazione</a:t>
            </a:r>
            <a:r>
              <a:rPr lang="it-IT" sz="1400" dirty="0">
                <a:solidFill>
                  <a:prstClr val="white"/>
                </a:solidFill>
                <a:latin typeface="Barlow"/>
              </a:rPr>
              <a:t> si polarizza </a:t>
            </a:r>
            <a:r>
              <a:rPr lang="it-IT" sz="1400" i="1" dirty="0">
                <a:solidFill>
                  <a:prstClr val="white"/>
                </a:solidFill>
                <a:latin typeface="Barlow"/>
              </a:rPr>
              <a:t>in primis </a:t>
            </a:r>
            <a:r>
              <a:rPr lang="it-IT" sz="1400" dirty="0">
                <a:solidFill>
                  <a:prstClr val="white"/>
                </a:solidFill>
                <a:latin typeface="Barlow"/>
              </a:rPr>
              <a:t>attorno ai temi di </a:t>
            </a:r>
            <a:r>
              <a:rPr lang="it-IT" sz="1400" b="1" dirty="0">
                <a:solidFill>
                  <a:prstClr val="white"/>
                </a:solidFill>
                <a:latin typeface="Barlow"/>
              </a:rPr>
              <a:t>SOSTENIBILITÀ ed ECONOMIA CIRCOLARE, </a:t>
            </a:r>
            <a:r>
              <a:rPr lang="it-IT" sz="1400" dirty="0">
                <a:solidFill>
                  <a:prstClr val="white"/>
                </a:solidFill>
                <a:latin typeface="Barlow"/>
              </a:rPr>
              <a:t>secondariamente sull’intelligenza artificiale …</a:t>
            </a:r>
          </a:p>
          <a:p>
            <a:pPr marL="0" marR="0" lvl="0" indent="0" algn="r" defTabSz="914400" rtl="0" eaLnBrk="1" fontAlgn="auto" latinLnBrk="0" hangingPunct="1">
              <a:lnSpc>
                <a:spcPct val="115000"/>
              </a:lnSpc>
              <a:spcBef>
                <a:spcPts val="400"/>
              </a:spcBef>
              <a:spcAft>
                <a:spcPts val="400"/>
              </a:spcAft>
              <a:buClrTx/>
              <a:buSzPct val="100000"/>
              <a:buFontTx/>
              <a:buNone/>
              <a:tabLst/>
              <a:defRPr/>
            </a:pPr>
            <a:endParaRPr lang="it-IT" sz="1400" b="1" dirty="0">
              <a:solidFill>
                <a:prstClr val="white"/>
              </a:solidFill>
              <a:latin typeface="Barlow"/>
            </a:endParaRPr>
          </a:p>
          <a:p>
            <a:pPr marL="0" marR="0" lvl="0" indent="0" algn="r" defTabSz="914400" rtl="0" eaLnBrk="1" fontAlgn="auto" latinLnBrk="0" hangingPunct="1">
              <a:lnSpc>
                <a:spcPct val="115000"/>
              </a:lnSpc>
              <a:spcBef>
                <a:spcPts val="400"/>
              </a:spcBef>
              <a:spcAft>
                <a:spcPts val="400"/>
              </a:spcAft>
              <a:buClrTx/>
              <a:buSzPct val="100000"/>
              <a:buFontTx/>
              <a:buNone/>
              <a:tabLst/>
              <a:defRPr/>
            </a:pPr>
            <a:r>
              <a:rPr lang="it-IT" sz="1400" b="1" dirty="0">
                <a:solidFill>
                  <a:prstClr val="white"/>
                </a:solidFill>
                <a:latin typeface="Barlow"/>
              </a:rPr>
              <a:t>Ma anche il futuro sembra andare nella direzione già intrapresa … </a:t>
            </a:r>
          </a:p>
          <a:p>
            <a:pPr marL="0" marR="0" lvl="0" indent="0" algn="r" defTabSz="914400" rtl="0" eaLnBrk="1" fontAlgn="auto" latinLnBrk="0" hangingPunct="1">
              <a:lnSpc>
                <a:spcPct val="115000"/>
              </a:lnSpc>
              <a:spcBef>
                <a:spcPts val="400"/>
              </a:spcBef>
              <a:spcAft>
                <a:spcPts val="400"/>
              </a:spcAft>
              <a:buClrTx/>
              <a:buSzPct val="100000"/>
              <a:buFontTx/>
              <a:buNone/>
              <a:tabLst/>
              <a:defRPr/>
            </a:pPr>
            <a:r>
              <a:rPr lang="it-IT" sz="1400" b="1" i="1" dirty="0">
                <a:solidFill>
                  <a:prstClr val="white"/>
                </a:solidFill>
                <a:latin typeface="Barlow"/>
              </a:rPr>
              <a:t>il futuro è già presente!</a:t>
            </a:r>
          </a:p>
        </p:txBody>
      </p:sp>
      <p:graphicFrame>
        <p:nvGraphicFramePr>
          <p:cNvPr id="4"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1C7C2B16-2274-E1FC-CF3E-21C7F1528C55}"/>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973621295"/>
              </p:ext>
            </p:extLst>
          </p:nvPr>
        </p:nvGraphicFramePr>
        <p:xfrm>
          <a:off x="6048567" y="1995795"/>
          <a:ext cx="2873098" cy="4086305"/>
        </p:xfrm>
        <a:graphic>
          <a:graphicData uri="http://schemas.openxmlformats.org/drawingml/2006/chart">
            <c:chart xmlns:c="http://schemas.openxmlformats.org/drawingml/2006/chart" xmlns:r="http://schemas.openxmlformats.org/officeDocument/2006/relationships" r:id="rId4"/>
          </a:graphicData>
        </a:graphic>
      </p:graphicFrame>
      <p:grpSp>
        <p:nvGrpSpPr>
          <p:cNvPr id="2" name="Gruppo 1">
            <a:extLst>
              <a:ext uri="{FF2B5EF4-FFF2-40B4-BE49-F238E27FC236}">
                <a16:creationId xmlns:a16="http://schemas.microsoft.com/office/drawing/2014/main" id="{4EF62F78-83DC-AE69-A7AC-153A4740EDE8}"/>
              </a:ext>
            </a:extLst>
          </p:cNvPr>
          <p:cNvGrpSpPr/>
          <p:nvPr/>
        </p:nvGrpSpPr>
        <p:grpSpPr>
          <a:xfrm>
            <a:off x="4296926" y="1547607"/>
            <a:ext cx="534254" cy="471244"/>
            <a:chOff x="385116" y="1786261"/>
            <a:chExt cx="689980" cy="590945"/>
          </a:xfrm>
        </p:grpSpPr>
        <p:pic>
          <p:nvPicPr>
            <p:cNvPr id="14" name="Immagine 13">
              <a:extLst>
                <a:ext uri="{FF2B5EF4-FFF2-40B4-BE49-F238E27FC236}">
                  <a16:creationId xmlns:a16="http://schemas.microsoft.com/office/drawing/2014/main" id="{5A2C364C-C946-D576-9AB9-C0A13C0B2526}"/>
                </a:ext>
              </a:extLst>
            </p:cNvPr>
            <p:cNvPicPr>
              <a:picLocks noChangeAspect="1"/>
            </p:cNvPicPr>
            <p:nvPr/>
          </p:nvPicPr>
          <p:blipFill>
            <a:blip r:embed="rId5">
              <a:biLevel thresh="75000"/>
            </a:blip>
            <a:stretch>
              <a:fillRect/>
            </a:stretch>
          </p:blipFill>
          <p:spPr>
            <a:xfrm>
              <a:off x="486917" y="1786261"/>
              <a:ext cx="481809" cy="404098"/>
            </a:xfrm>
            <a:prstGeom prst="rect">
              <a:avLst/>
            </a:prstGeom>
          </p:spPr>
        </p:pic>
        <p:sp>
          <p:nvSpPr>
            <p:cNvPr id="15" name="Source">
              <a:extLst>
                <a:ext uri="{FF2B5EF4-FFF2-40B4-BE49-F238E27FC236}">
                  <a16:creationId xmlns:a16="http://schemas.microsoft.com/office/drawing/2014/main" id="{9C6AD3A5-CC9E-5C4A-C7A0-CC0F56D3CEA6}"/>
                </a:ext>
                <a:ext uri="{C183D7F6-B498-43B3-948B-1728B52AA6E4}">
                  <adec:decorative xmlns:adec="http://schemas.microsoft.com/office/drawing/2017/decorative" val="0"/>
                </a:ext>
              </a:extLst>
            </p:cNvPr>
            <p:cNvSpPr txBox="1">
              <a:spLocks/>
            </p:cNvSpPr>
            <p:nvPr/>
          </p:nvSpPr>
          <p:spPr>
            <a:xfrm>
              <a:off x="385116" y="2150427"/>
              <a:ext cx="689980" cy="22677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18" name="Gruppo 17">
            <a:extLst>
              <a:ext uri="{FF2B5EF4-FFF2-40B4-BE49-F238E27FC236}">
                <a16:creationId xmlns:a16="http://schemas.microsoft.com/office/drawing/2014/main" id="{E3628592-EEAD-CB06-2127-4D29623680F0}"/>
              </a:ext>
            </a:extLst>
          </p:cNvPr>
          <p:cNvGrpSpPr/>
          <p:nvPr/>
        </p:nvGrpSpPr>
        <p:grpSpPr>
          <a:xfrm>
            <a:off x="6208169" y="1420039"/>
            <a:ext cx="735245" cy="547127"/>
            <a:chOff x="11252806" y="120964"/>
            <a:chExt cx="1003019" cy="745970"/>
          </a:xfrm>
        </p:grpSpPr>
        <p:pic>
          <p:nvPicPr>
            <p:cNvPr id="19" name="Immagine 18">
              <a:extLst>
                <a:ext uri="{FF2B5EF4-FFF2-40B4-BE49-F238E27FC236}">
                  <a16:creationId xmlns:a16="http://schemas.microsoft.com/office/drawing/2014/main" id="{4EB8C669-2FA4-F9D1-A476-23FBCC81BEC7}"/>
                </a:ext>
              </a:extLst>
            </p:cNvPr>
            <p:cNvPicPr>
              <a:picLocks noChangeAspect="1"/>
            </p:cNvPicPr>
            <p:nvPr/>
          </p:nvPicPr>
          <p:blipFill>
            <a:blip r:embed="rId3">
              <a:biLevel thresh="75000"/>
            </a:blip>
            <a:stretch>
              <a:fillRect/>
            </a:stretch>
          </p:blipFill>
          <p:spPr>
            <a:xfrm>
              <a:off x="11466706" y="120964"/>
              <a:ext cx="520358" cy="552217"/>
            </a:xfrm>
            <a:prstGeom prst="rect">
              <a:avLst/>
            </a:prstGeom>
          </p:spPr>
        </p:pic>
        <p:sp>
          <p:nvSpPr>
            <p:cNvPr id="21" name="Source">
              <a:extLst>
                <a:ext uri="{FF2B5EF4-FFF2-40B4-BE49-F238E27FC236}">
                  <a16:creationId xmlns:a16="http://schemas.microsoft.com/office/drawing/2014/main" id="{B17EF342-96B5-CA11-FC34-370E9DF6FB8E}"/>
                </a:ext>
                <a:ext uri="{C183D7F6-B498-43B3-948B-1728B52AA6E4}">
                  <adec:decorative xmlns:adec="http://schemas.microsoft.com/office/drawing/2017/decorative" val="0"/>
                </a:ext>
              </a:extLst>
            </p:cNvPr>
            <p:cNvSpPr txBox="1">
              <a:spLocks/>
            </p:cNvSpPr>
            <p:nvPr/>
          </p:nvSpPr>
          <p:spPr>
            <a:xfrm>
              <a:off x="11252806" y="733584"/>
              <a:ext cx="1003019" cy="133350"/>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Tree>
    <p:extLst>
      <p:ext uri="{BB962C8B-B14F-4D97-AF65-F5344CB8AC3E}">
        <p14:creationId xmlns:p14="http://schemas.microsoft.com/office/powerpoint/2010/main" val="34294437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2CD3C-FC2A-0948-8F85-5BAA19537361}"/>
            </a:ext>
          </a:extLst>
        </p:cNvPr>
        <p:cNvGrpSpPr/>
        <p:nvPr/>
      </p:nvGrpSpPr>
      <p:grpSpPr>
        <a:xfrm>
          <a:off x="0" y="0"/>
          <a:ext cx="0" cy="0"/>
          <a:chOff x="0" y="0"/>
          <a:chExt cx="0" cy="0"/>
        </a:xfrm>
      </p:grpSpPr>
      <p:pic>
        <p:nvPicPr>
          <p:cNvPr id="14" name="Segnaposto immagine 13" descr="Immagine che contiene pianta&#10;&#10;Descrizione generata automaticamente">
            <a:extLst>
              <a:ext uri="{FF2B5EF4-FFF2-40B4-BE49-F238E27FC236}">
                <a16:creationId xmlns:a16="http://schemas.microsoft.com/office/drawing/2014/main" id="{101FD842-7E8B-EA4C-1C19-D6334E5879BB}"/>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7871" r="7871"/>
          <a:stretch>
            <a:fillRect/>
          </a:stretch>
        </p:blipFill>
        <p:spPr/>
      </p:pic>
      <p:sp>
        <p:nvSpPr>
          <p:cNvPr id="10" name="Title">
            <a:extLst>
              <a:ext uri="{FF2B5EF4-FFF2-40B4-BE49-F238E27FC236}">
                <a16:creationId xmlns:a16="http://schemas.microsoft.com/office/drawing/2014/main" id="{F4EF9E98-C534-1CD2-6021-39981B16CBA4}"/>
              </a:ext>
            </a:extLst>
          </p:cNvPr>
          <p:cNvSpPr>
            <a:spLocks noGrp="1"/>
          </p:cNvSpPr>
          <p:nvPr>
            <p:ph type="title"/>
          </p:nvPr>
        </p:nvSpPr>
        <p:spPr>
          <a:xfrm>
            <a:off x="428623" y="1056086"/>
            <a:ext cx="5536747" cy="715669"/>
          </a:xfrm>
        </p:spPr>
        <p:txBody>
          <a:bodyPr/>
          <a:lstStyle/>
          <a:p>
            <a:r>
              <a:rPr lang="en-GB" cap="all" dirty="0"/>
              <a:t>Il </a:t>
            </a:r>
            <a:r>
              <a:rPr lang="en-GB" cap="all" dirty="0" err="1"/>
              <a:t>valore</a:t>
            </a:r>
            <a:r>
              <a:rPr lang="en-GB" cap="all" dirty="0"/>
              <a:t> della </a:t>
            </a:r>
            <a:r>
              <a:rPr lang="en-GB" cap="all" dirty="0" err="1"/>
              <a:t>sostenibilità</a:t>
            </a:r>
            <a:r>
              <a:rPr lang="en-GB" cap="all" dirty="0"/>
              <a:t> </a:t>
            </a:r>
          </a:p>
        </p:txBody>
      </p:sp>
      <p:sp>
        <p:nvSpPr>
          <p:cNvPr id="2" name="Parallelogram">
            <a:extLst>
              <a:ext uri="{FF2B5EF4-FFF2-40B4-BE49-F238E27FC236}">
                <a16:creationId xmlns:a16="http://schemas.microsoft.com/office/drawing/2014/main" id="{7B0B1A9D-BAAC-0641-D963-531D5FB5EB23}"/>
              </a:ext>
              <a:ext uri="{C183D7F6-B498-43B3-948B-1728B52AA6E4}">
                <adec:decorative xmlns:adec="http://schemas.microsoft.com/office/drawing/2017/decorative" val="1"/>
              </a:ext>
            </a:extLst>
          </p:cNvPr>
          <p:cNvSpPr/>
          <p:nvPr/>
        </p:nvSpPr>
        <p:spPr>
          <a:xfrm rot="8100000">
            <a:off x="8522171" y="5570679"/>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err="1">
              <a:ln>
                <a:noFill/>
              </a:ln>
              <a:solidFill>
                <a:prstClr val="black"/>
              </a:solidFill>
              <a:effectLst/>
              <a:uLnTx/>
              <a:uFillTx/>
              <a:latin typeface="Barlow"/>
              <a:ea typeface="+mn-ea"/>
              <a:cs typeface="+mn-cs"/>
            </a:endParaRPr>
          </a:p>
        </p:txBody>
      </p:sp>
      <p:sp>
        <p:nvSpPr>
          <p:cNvPr id="3" name="Slide Number">
            <a:extLst>
              <a:ext uri="{FF2B5EF4-FFF2-40B4-BE49-F238E27FC236}">
                <a16:creationId xmlns:a16="http://schemas.microsoft.com/office/drawing/2014/main" id="{8A4AB7B4-16DD-DF1E-C0FF-25FE3CD743DB}"/>
              </a:ext>
              <a:ext uri="{C183D7F6-B498-43B3-948B-1728B52AA6E4}">
                <adec:decorative xmlns:adec="http://schemas.microsoft.com/office/drawing/2017/decorative" val="1"/>
              </a:ext>
            </a:extLst>
          </p:cNvPr>
          <p:cNvSpPr txBox="1"/>
          <p:nvPr/>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pPr algn="ctr" rtl="0">
                <a:lnSpc>
                  <a:spcPct val="110000"/>
                </a:lnSpc>
                <a:spcBef>
                  <a:spcPts val="400"/>
                </a:spcBef>
                <a:spcAft>
                  <a:spcPts val="400"/>
                </a:spcAft>
              </a:pPr>
              <a:t>13</a:t>
            </a:fld>
            <a:endParaRPr lang="en-GB" sz="900" dirty="0"/>
          </a:p>
        </p:txBody>
      </p:sp>
    </p:spTree>
    <p:extLst>
      <p:ext uri="{BB962C8B-B14F-4D97-AF65-F5344CB8AC3E}">
        <p14:creationId xmlns:p14="http://schemas.microsoft.com/office/powerpoint/2010/main" val="30160659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abella 13">
            <a:extLst>
              <a:ext uri="{FF2B5EF4-FFF2-40B4-BE49-F238E27FC236}">
                <a16:creationId xmlns:a16="http://schemas.microsoft.com/office/drawing/2014/main" id="{A946ADCB-DDD6-B4AE-96D2-EBC9D1C7AB97}"/>
              </a:ext>
            </a:extLst>
          </p:cNvPr>
          <p:cNvGraphicFramePr>
            <a:graphicFrameLocks noGrp="1"/>
          </p:cNvGraphicFramePr>
          <p:nvPr>
            <p:extLst>
              <p:ext uri="{D42A27DB-BD31-4B8C-83A1-F6EECF244321}">
                <p14:modId xmlns:p14="http://schemas.microsoft.com/office/powerpoint/2010/main" val="3467162108"/>
              </p:ext>
            </p:extLst>
          </p:nvPr>
        </p:nvGraphicFramePr>
        <p:xfrm>
          <a:off x="763967" y="3558303"/>
          <a:ext cx="10512000" cy="2083404"/>
        </p:xfrm>
        <a:graphic>
          <a:graphicData uri="http://schemas.openxmlformats.org/drawingml/2006/table">
            <a:tbl>
              <a:tblPr>
                <a:tableStyleId>{5C22544A-7EE6-4342-B048-85BDC9FD1C3A}</a:tableStyleId>
              </a:tblPr>
              <a:tblGrid>
                <a:gridCol w="2592000">
                  <a:extLst>
                    <a:ext uri="{9D8B030D-6E8A-4147-A177-3AD203B41FA5}">
                      <a16:colId xmlns:a16="http://schemas.microsoft.com/office/drawing/2014/main" val="1530691847"/>
                    </a:ext>
                  </a:extLst>
                </a:gridCol>
                <a:gridCol w="7920000">
                  <a:extLst>
                    <a:ext uri="{9D8B030D-6E8A-4147-A177-3AD203B41FA5}">
                      <a16:colId xmlns:a16="http://schemas.microsoft.com/office/drawing/2014/main" val="4248955147"/>
                    </a:ext>
                  </a:extLst>
                </a:gridCol>
              </a:tblGrid>
              <a:tr h="520851">
                <a:tc>
                  <a:txBody>
                    <a:bodyPr/>
                    <a:lstStyle/>
                    <a:p>
                      <a:pPr marL="0" algn="r" defTabSz="914400" rtl="0" eaLnBrk="1" fontAlgn="ctr" latinLnBrk="0" hangingPunct="1"/>
                      <a:r>
                        <a:rPr lang="it-IT" sz="1400" b="1" kern="1200" dirty="0">
                          <a:solidFill>
                            <a:schemeClr val="tx1"/>
                          </a:solidFill>
                          <a:latin typeface="+mn-lt"/>
                          <a:ea typeface="+mn-ea"/>
                          <a:cs typeface="+mn-cs"/>
                        </a:rPr>
                        <a:t>Conosco molto bene </a:t>
                      </a:r>
                      <a:r>
                        <a:rPr lang="it-IT" sz="1400" kern="1200" dirty="0">
                          <a:solidFill>
                            <a:schemeClr val="tx1"/>
                          </a:solidFill>
                          <a:latin typeface="+mn-lt"/>
                          <a:ea typeface="+mn-ea"/>
                          <a:cs typeface="+mn-cs"/>
                        </a:rPr>
                        <a:t>l'argomento</a:t>
                      </a:r>
                    </a:p>
                  </a:txBody>
                  <a:tcPr marL="7620" marR="7620" marT="7620" marB="0" anchor="ctr">
                    <a:lnB w="12700" cap="flat" cmpd="sng" algn="ctr">
                      <a:solidFill>
                        <a:schemeClr val="bg1">
                          <a:lumMod val="85000"/>
                        </a:schemeClr>
                      </a:solidFill>
                      <a:prstDash val="solid"/>
                      <a:round/>
                      <a:headEnd type="none" w="med" len="med"/>
                      <a:tailEnd type="none" w="med" len="med"/>
                    </a:lnB>
                    <a:solidFill>
                      <a:schemeClr val="accent6">
                        <a:lumMod val="20000"/>
                        <a:lumOff val="80000"/>
                      </a:schemeClr>
                    </a:solidFill>
                  </a:tcPr>
                </a:tc>
                <a:tc>
                  <a:txBody>
                    <a:bodyPr/>
                    <a:lstStyle/>
                    <a:p>
                      <a:pPr marL="0" algn="r" defTabSz="914400" rtl="0" eaLnBrk="1" fontAlgn="ctr" latinLnBrk="0" hangingPunct="1"/>
                      <a:endParaRPr lang="it-IT" sz="1400" kern="1200" dirty="0">
                        <a:solidFill>
                          <a:schemeClr val="tx1"/>
                        </a:solidFill>
                        <a:latin typeface="+mn-lt"/>
                        <a:ea typeface="+mn-ea"/>
                        <a:cs typeface="+mn-cs"/>
                      </a:endParaRPr>
                    </a:p>
                  </a:txBody>
                  <a:tcPr marL="7620" marR="7620" marT="7620" marB="0" anchor="ctr">
                    <a:lnB w="12700" cap="flat" cmpd="sng" algn="ctr">
                      <a:solidFill>
                        <a:schemeClr val="bg1">
                          <a:lumMod val="8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195251740"/>
                  </a:ext>
                </a:extLst>
              </a:tr>
              <a:tr h="520851">
                <a:tc>
                  <a:txBody>
                    <a:bodyPr/>
                    <a:lstStyle/>
                    <a:p>
                      <a:pPr marL="0" algn="r" defTabSz="914400" rtl="0" eaLnBrk="1" fontAlgn="ctr" latinLnBrk="0" hangingPunct="1"/>
                      <a:r>
                        <a:rPr lang="it-IT" sz="1400" kern="1200" dirty="0">
                          <a:solidFill>
                            <a:schemeClr val="tx1"/>
                          </a:solidFill>
                          <a:latin typeface="+mn-lt"/>
                          <a:ea typeface="+mn-ea"/>
                          <a:cs typeface="+mn-cs"/>
                        </a:rPr>
                        <a:t>Conosco l'argomento </a:t>
                      </a:r>
                      <a:r>
                        <a:rPr lang="it-IT" sz="1400" b="1" kern="1200" dirty="0">
                          <a:solidFill>
                            <a:schemeClr val="tx1"/>
                          </a:solidFill>
                          <a:latin typeface="+mn-lt"/>
                          <a:ea typeface="+mn-ea"/>
                          <a:cs typeface="+mn-cs"/>
                        </a:rPr>
                        <a:t>a grandi linee</a:t>
                      </a:r>
                    </a:p>
                  </a:txBody>
                  <a:tcPr marL="7620" marR="7620" marT="7620"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6">
                        <a:lumMod val="20000"/>
                        <a:lumOff val="80000"/>
                      </a:schemeClr>
                    </a:solidFill>
                  </a:tcPr>
                </a:tc>
                <a:tc>
                  <a:txBody>
                    <a:bodyPr/>
                    <a:lstStyle/>
                    <a:p>
                      <a:pPr marL="0" algn="r" defTabSz="914400" rtl="0" eaLnBrk="1" fontAlgn="ctr" latinLnBrk="0" hangingPunct="1"/>
                      <a:endParaRPr lang="it-IT" sz="1400" kern="1200" dirty="0">
                        <a:solidFill>
                          <a:schemeClr val="tx1"/>
                        </a:solidFill>
                        <a:latin typeface="+mn-lt"/>
                        <a:ea typeface="+mn-ea"/>
                        <a:cs typeface="+mn-cs"/>
                      </a:endParaRPr>
                    </a:p>
                  </a:txBody>
                  <a:tcPr marL="7620" marR="7620" marT="7620"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949537225"/>
                  </a:ext>
                </a:extLst>
              </a:tr>
              <a:tr h="520851">
                <a:tc>
                  <a:txBody>
                    <a:bodyPr/>
                    <a:lstStyle/>
                    <a:p>
                      <a:pPr marL="0" algn="r" defTabSz="914400" rtl="0" eaLnBrk="1" fontAlgn="ctr" latinLnBrk="0" hangingPunct="1"/>
                      <a:r>
                        <a:rPr lang="it-IT" sz="1400" b="1" kern="1200" dirty="0">
                          <a:solidFill>
                            <a:schemeClr val="tx1"/>
                          </a:solidFill>
                          <a:latin typeface="+mn-lt"/>
                          <a:ea typeface="+mn-ea"/>
                          <a:cs typeface="+mn-cs"/>
                        </a:rPr>
                        <a:t>Conosco di nome</a:t>
                      </a:r>
                      <a:r>
                        <a:rPr lang="it-IT" sz="1400" kern="1200" dirty="0">
                          <a:solidFill>
                            <a:schemeClr val="tx1"/>
                          </a:solidFill>
                          <a:latin typeface="+mn-lt"/>
                          <a:ea typeface="+mn-ea"/>
                          <a:cs typeface="+mn-cs"/>
                        </a:rPr>
                        <a:t>, ne ho solo sentito parlare</a:t>
                      </a:r>
                    </a:p>
                  </a:txBody>
                  <a:tcPr marL="7620" marR="7620" marT="7620"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6">
                        <a:lumMod val="20000"/>
                        <a:lumOff val="80000"/>
                      </a:schemeClr>
                    </a:solidFill>
                  </a:tcPr>
                </a:tc>
                <a:tc>
                  <a:txBody>
                    <a:bodyPr/>
                    <a:lstStyle/>
                    <a:p>
                      <a:pPr marL="0" algn="r" defTabSz="914400" rtl="0" eaLnBrk="1" fontAlgn="ctr" latinLnBrk="0" hangingPunct="1"/>
                      <a:endParaRPr lang="it-IT" sz="1400" kern="1200" dirty="0">
                        <a:solidFill>
                          <a:schemeClr val="tx1"/>
                        </a:solidFill>
                        <a:latin typeface="+mn-lt"/>
                        <a:ea typeface="+mn-ea"/>
                        <a:cs typeface="+mn-cs"/>
                      </a:endParaRPr>
                    </a:p>
                  </a:txBody>
                  <a:tcPr marL="7620" marR="7620" marT="7620"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483115165"/>
                  </a:ext>
                </a:extLst>
              </a:tr>
              <a:tr h="520851">
                <a:tc>
                  <a:txBody>
                    <a:bodyPr/>
                    <a:lstStyle/>
                    <a:p>
                      <a:pPr marL="0" algn="r" defTabSz="914400" rtl="0" eaLnBrk="1" fontAlgn="ctr" latinLnBrk="0" hangingPunct="1"/>
                      <a:r>
                        <a:rPr lang="it-IT" sz="1400" b="1" kern="1200" dirty="0">
                          <a:solidFill>
                            <a:schemeClr val="tx1"/>
                          </a:solidFill>
                          <a:latin typeface="+mn-lt"/>
                          <a:ea typeface="+mn-ea"/>
                          <a:cs typeface="+mn-cs"/>
                        </a:rPr>
                        <a:t>Non ne ho mai sentito parlare</a:t>
                      </a:r>
                    </a:p>
                  </a:txBody>
                  <a:tcPr marL="7620" marR="7620" marT="7620" marB="0" anchor="ctr">
                    <a:lnT w="12700" cap="flat" cmpd="sng" algn="ctr">
                      <a:solidFill>
                        <a:schemeClr val="bg1">
                          <a:lumMod val="85000"/>
                        </a:schemeClr>
                      </a:solidFill>
                      <a:prstDash val="solid"/>
                      <a:round/>
                      <a:headEnd type="none" w="med" len="med"/>
                      <a:tailEnd type="none" w="med" len="med"/>
                    </a:lnT>
                    <a:solidFill>
                      <a:schemeClr val="bg1">
                        <a:lumMod val="95000"/>
                      </a:schemeClr>
                    </a:solidFill>
                  </a:tcPr>
                </a:tc>
                <a:tc>
                  <a:txBody>
                    <a:bodyPr/>
                    <a:lstStyle/>
                    <a:p>
                      <a:pPr marL="0" algn="r" defTabSz="914400" rtl="0" eaLnBrk="1" fontAlgn="ctr" latinLnBrk="0" hangingPunct="1"/>
                      <a:endParaRPr lang="it-IT" sz="1400" kern="1200" dirty="0">
                        <a:solidFill>
                          <a:schemeClr val="tx1"/>
                        </a:solidFill>
                        <a:latin typeface="+mn-lt"/>
                        <a:ea typeface="+mn-ea"/>
                        <a:cs typeface="+mn-cs"/>
                      </a:endParaRPr>
                    </a:p>
                  </a:txBody>
                  <a:tcPr marL="7620" marR="7620" marT="7620" marB="0" anchor="ctr">
                    <a:lnT w="12700" cap="flat" cmpd="sng" algn="ctr">
                      <a:solidFill>
                        <a:schemeClr val="bg1">
                          <a:lumMod val="85000"/>
                        </a:schemeClr>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1651193565"/>
                  </a:ext>
                </a:extLst>
              </a:tr>
            </a:tbl>
          </a:graphicData>
        </a:graphic>
      </p:graphicFrame>
      <p:sp>
        <p:nvSpPr>
          <p:cNvPr id="17" name="CasellaDiTesto 16">
            <a:extLst>
              <a:ext uri="{FF2B5EF4-FFF2-40B4-BE49-F238E27FC236}">
                <a16:creationId xmlns:a16="http://schemas.microsoft.com/office/drawing/2014/main" id="{5670ED7E-3C1A-1C5D-80AB-547F5B0E2405}"/>
              </a:ext>
            </a:extLst>
          </p:cNvPr>
          <p:cNvSpPr txBox="1"/>
          <p:nvPr/>
        </p:nvSpPr>
        <p:spPr>
          <a:xfrm>
            <a:off x="428229" y="1334853"/>
            <a:ext cx="8377565" cy="314060"/>
          </a:xfrm>
          <a:prstGeom prst="rect">
            <a:avLst/>
          </a:prstGeom>
          <a:noFill/>
        </p:spPr>
        <p:txBody>
          <a:bodyPr wrap="square">
            <a:spAutoFit/>
          </a:bodyPr>
          <a:lstStyle/>
          <a:p>
            <a:pPr>
              <a:lnSpc>
                <a:spcPct val="115000"/>
              </a:lnSpc>
              <a:spcAft>
                <a:spcPts val="1000"/>
              </a:spcAft>
            </a:pPr>
            <a:r>
              <a:rPr lang="it-IT" sz="1100" i="1" dirty="0"/>
              <a:t>D.7 Per ciascuno dei seguenti argomenti, potrebbe indicare quale è il </a:t>
            </a:r>
            <a:r>
              <a:rPr lang="it-IT" sz="1400" b="1" i="1" dirty="0"/>
              <a:t>suo livello di conoscenza</a:t>
            </a:r>
            <a:r>
              <a:rPr lang="it-IT" sz="1100" i="1" dirty="0"/>
              <a:t>?</a:t>
            </a:r>
          </a:p>
        </p:txBody>
      </p:sp>
      <p:sp>
        <p:nvSpPr>
          <p:cNvPr id="21" name="CasellaDiTesto 20">
            <a:extLst>
              <a:ext uri="{FF2B5EF4-FFF2-40B4-BE49-F238E27FC236}">
                <a16:creationId xmlns:a16="http://schemas.microsoft.com/office/drawing/2014/main" id="{D77C82FE-95C1-D056-E550-755644DE3826}"/>
              </a:ext>
            </a:extLst>
          </p:cNvPr>
          <p:cNvSpPr txBox="1"/>
          <p:nvPr/>
        </p:nvSpPr>
        <p:spPr>
          <a:xfrm>
            <a:off x="9463708" y="6208736"/>
            <a:ext cx="1806977"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totale rispondenti</a:t>
            </a:r>
          </a:p>
          <a:p>
            <a:pPr algn="r"/>
            <a:r>
              <a:rPr lang="it-IT" sz="1000" dirty="0">
                <a:latin typeface="Barlow" panose="00000500000000000000" pitchFamily="2" charset="0"/>
                <a:cs typeface="Arial" panose="020B0604020202020204" pitchFamily="34" charset="0"/>
              </a:rPr>
              <a:t>Valori %</a:t>
            </a:r>
          </a:p>
        </p:txBody>
      </p:sp>
      <p:grpSp>
        <p:nvGrpSpPr>
          <p:cNvPr id="25" name="Gruppo 24">
            <a:extLst>
              <a:ext uri="{FF2B5EF4-FFF2-40B4-BE49-F238E27FC236}">
                <a16:creationId xmlns:a16="http://schemas.microsoft.com/office/drawing/2014/main" id="{E11D03F5-A5DE-F4D8-288A-046CA464A0AF}"/>
              </a:ext>
            </a:extLst>
          </p:cNvPr>
          <p:cNvGrpSpPr>
            <a:grpSpLocks noChangeAspect="1"/>
          </p:cNvGrpSpPr>
          <p:nvPr/>
        </p:nvGrpSpPr>
        <p:grpSpPr>
          <a:xfrm>
            <a:off x="11187244" y="287205"/>
            <a:ext cx="589757" cy="590375"/>
            <a:chOff x="450001" y="1786261"/>
            <a:chExt cx="555641" cy="540085"/>
          </a:xfrm>
        </p:grpSpPr>
        <p:pic>
          <p:nvPicPr>
            <p:cNvPr id="26" name="Immagine 25">
              <a:extLst>
                <a:ext uri="{FF2B5EF4-FFF2-40B4-BE49-F238E27FC236}">
                  <a16:creationId xmlns:a16="http://schemas.microsoft.com/office/drawing/2014/main" id="{19D0A70E-4141-1990-86BA-72479DB94C36}"/>
                </a:ext>
              </a:extLst>
            </p:cNvPr>
            <p:cNvPicPr>
              <a:picLocks noChangeAspect="1"/>
            </p:cNvPicPr>
            <p:nvPr/>
          </p:nvPicPr>
          <p:blipFill>
            <a:blip r:embed="rId2">
              <a:biLevel thresh="75000"/>
            </a:blip>
            <a:stretch>
              <a:fillRect/>
            </a:stretch>
          </p:blipFill>
          <p:spPr>
            <a:xfrm>
              <a:off x="486917" y="1786261"/>
              <a:ext cx="481809" cy="404098"/>
            </a:xfrm>
            <a:prstGeom prst="rect">
              <a:avLst/>
            </a:prstGeom>
          </p:spPr>
        </p:pic>
        <p:sp>
          <p:nvSpPr>
            <p:cNvPr id="27" name="Source">
              <a:extLst>
                <a:ext uri="{FF2B5EF4-FFF2-40B4-BE49-F238E27FC236}">
                  <a16:creationId xmlns:a16="http://schemas.microsoft.com/office/drawing/2014/main" id="{02041E5F-A670-13F2-589B-809EAA10CA36}"/>
                </a:ext>
                <a:ext uri="{C183D7F6-B498-43B3-948B-1728B52AA6E4}">
                  <adec:decorative xmlns:adec="http://schemas.microsoft.com/office/drawing/2017/decorative" val="0"/>
                </a:ext>
              </a:extLst>
            </p:cNvPr>
            <p:cNvSpPr txBox="1">
              <a:spLocks/>
            </p:cNvSpPr>
            <p:nvPr/>
          </p:nvSpPr>
          <p:spPr>
            <a:xfrm>
              <a:off x="450001" y="2150427"/>
              <a:ext cx="555641"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6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sp>
        <p:nvSpPr>
          <p:cNvPr id="4" name="Titolo 6">
            <a:extLst>
              <a:ext uri="{FF2B5EF4-FFF2-40B4-BE49-F238E27FC236}">
                <a16:creationId xmlns:a16="http://schemas.microsoft.com/office/drawing/2014/main" id="{3198B3E0-8095-5E53-26C0-9AFE249632EA}"/>
              </a:ext>
            </a:extLst>
          </p:cNvPr>
          <p:cNvSpPr>
            <a:spLocks noGrp="1"/>
          </p:cNvSpPr>
          <p:nvPr>
            <p:ph type="title"/>
          </p:nvPr>
        </p:nvSpPr>
        <p:spPr>
          <a:xfrm>
            <a:off x="450000" y="353531"/>
            <a:ext cx="10583090" cy="715669"/>
          </a:xfrm>
        </p:spPr>
        <p:txBody>
          <a:bodyPr/>
          <a:lstStyle/>
          <a:p>
            <a:r>
              <a:rPr lang="it-IT" dirty="0"/>
              <a:t>Elevata la consapevolezza per i temi della sostenibilità, dell’economia circolare e delle comunità energetiche rinnovabili</a:t>
            </a:r>
          </a:p>
        </p:txBody>
      </p:sp>
      <p:graphicFrame>
        <p:nvGraphicFramePr>
          <p:cNvPr id="13"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0728C5FF-CA97-49A8-39BF-3EFCE50AEA13}"/>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864919589"/>
              </p:ext>
            </p:extLst>
          </p:nvPr>
        </p:nvGraphicFramePr>
        <p:xfrm>
          <a:off x="3763409" y="3563510"/>
          <a:ext cx="2074422" cy="208340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F94B0043-6081-4BBF-A359-E527A171E967}"/>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440182507"/>
              </p:ext>
            </p:extLst>
          </p:nvPr>
        </p:nvGraphicFramePr>
        <p:xfrm>
          <a:off x="6576972" y="3563510"/>
          <a:ext cx="2074422" cy="208340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E1D4CD16-220E-8C83-A31D-F34B930B3FA8}"/>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09377809"/>
              </p:ext>
            </p:extLst>
          </p:nvPr>
        </p:nvGraphicFramePr>
        <p:xfrm>
          <a:off x="9371862" y="3563510"/>
          <a:ext cx="2074422" cy="2083404"/>
        </p:xfrm>
        <a:graphic>
          <a:graphicData uri="http://schemas.openxmlformats.org/drawingml/2006/chart">
            <c:chart xmlns:c="http://schemas.openxmlformats.org/drawingml/2006/chart" xmlns:r="http://schemas.openxmlformats.org/officeDocument/2006/relationships" r:id="rId5"/>
          </a:graphicData>
        </a:graphic>
      </p:graphicFrame>
      <p:pic>
        <p:nvPicPr>
          <p:cNvPr id="30" name="Immagine 29">
            <a:extLst>
              <a:ext uri="{FF2B5EF4-FFF2-40B4-BE49-F238E27FC236}">
                <a16:creationId xmlns:a16="http://schemas.microsoft.com/office/drawing/2014/main" id="{6C3A7459-729F-F344-ED6A-009E0BF799E4}"/>
              </a:ext>
            </a:extLst>
          </p:cNvPr>
          <p:cNvPicPr>
            <a:picLocks noChangeAspect="1"/>
          </p:cNvPicPr>
          <p:nvPr/>
        </p:nvPicPr>
        <p:blipFill>
          <a:blip r:embed="rId6"/>
          <a:stretch>
            <a:fillRect/>
          </a:stretch>
        </p:blipFill>
        <p:spPr>
          <a:xfrm>
            <a:off x="3693071" y="1976658"/>
            <a:ext cx="7494174" cy="1441680"/>
          </a:xfrm>
          <a:prstGeom prst="rect">
            <a:avLst/>
          </a:prstGeom>
        </p:spPr>
      </p:pic>
      <p:sp>
        <p:nvSpPr>
          <p:cNvPr id="6" name="CasellaDiTesto 5">
            <a:extLst>
              <a:ext uri="{FF2B5EF4-FFF2-40B4-BE49-F238E27FC236}">
                <a16:creationId xmlns:a16="http://schemas.microsoft.com/office/drawing/2014/main" id="{7ABC3858-74ED-D598-933A-7EA5709E065B}"/>
              </a:ext>
            </a:extLst>
          </p:cNvPr>
          <p:cNvSpPr txBox="1"/>
          <p:nvPr/>
        </p:nvSpPr>
        <p:spPr>
          <a:xfrm>
            <a:off x="5007743" y="4184289"/>
            <a:ext cx="935875" cy="369332"/>
          </a:xfrm>
          <a:prstGeom prst="rect">
            <a:avLst/>
          </a:prstGeom>
          <a:noFill/>
        </p:spPr>
        <p:txBody>
          <a:bodyPr wrap="square">
            <a:spAutoFit/>
          </a:bodyPr>
          <a:lstStyle/>
          <a:p>
            <a:pPr algn="ctr" fontAlgn="b"/>
            <a:r>
              <a:rPr lang="it-IT" sz="1800" b="1" u="none" strike="noStrike" dirty="0">
                <a:solidFill>
                  <a:schemeClr val="tx2"/>
                </a:solidFill>
                <a:effectLst/>
                <a:latin typeface="Barlow Semi Condensed" panose="00000506000000000000" pitchFamily="2" charset="0"/>
              </a:rPr>
              <a:t>94%</a:t>
            </a:r>
            <a:endParaRPr lang="it-IT" sz="1800" b="1" i="0" u="none" strike="noStrike" dirty="0">
              <a:solidFill>
                <a:schemeClr val="tx2"/>
              </a:solidFill>
              <a:effectLst/>
              <a:latin typeface="Barlow Semi Condensed" panose="00000506000000000000" pitchFamily="2" charset="0"/>
            </a:endParaRPr>
          </a:p>
        </p:txBody>
      </p:sp>
      <p:sp>
        <p:nvSpPr>
          <p:cNvPr id="7" name="CasellaDiTesto 6">
            <a:extLst>
              <a:ext uri="{FF2B5EF4-FFF2-40B4-BE49-F238E27FC236}">
                <a16:creationId xmlns:a16="http://schemas.microsoft.com/office/drawing/2014/main" id="{6D61B8A0-0401-C142-0A1C-B7719FE53305}"/>
              </a:ext>
            </a:extLst>
          </p:cNvPr>
          <p:cNvSpPr txBox="1"/>
          <p:nvPr/>
        </p:nvSpPr>
        <p:spPr>
          <a:xfrm>
            <a:off x="8024820" y="4184289"/>
            <a:ext cx="935875" cy="369332"/>
          </a:xfrm>
          <a:prstGeom prst="rect">
            <a:avLst/>
          </a:prstGeom>
          <a:noFill/>
        </p:spPr>
        <p:txBody>
          <a:bodyPr wrap="square">
            <a:spAutoFit/>
          </a:bodyPr>
          <a:lstStyle/>
          <a:p>
            <a:pPr algn="ctr" fontAlgn="b"/>
            <a:r>
              <a:rPr lang="it-IT" sz="1800" b="1" u="none" strike="noStrike" dirty="0">
                <a:solidFill>
                  <a:schemeClr val="tx2"/>
                </a:solidFill>
                <a:effectLst/>
                <a:latin typeface="Barlow Semi Condensed" panose="00000506000000000000" pitchFamily="2" charset="0"/>
              </a:rPr>
              <a:t>93%</a:t>
            </a:r>
            <a:endParaRPr lang="it-IT" sz="1800" b="1" i="0" u="none" strike="noStrike" dirty="0">
              <a:solidFill>
                <a:schemeClr val="tx2"/>
              </a:solidFill>
              <a:effectLst/>
              <a:latin typeface="Barlow Semi Condensed" panose="00000506000000000000" pitchFamily="2" charset="0"/>
            </a:endParaRPr>
          </a:p>
        </p:txBody>
      </p:sp>
      <p:sp>
        <p:nvSpPr>
          <p:cNvPr id="8" name="CasellaDiTesto 7">
            <a:extLst>
              <a:ext uri="{FF2B5EF4-FFF2-40B4-BE49-F238E27FC236}">
                <a16:creationId xmlns:a16="http://schemas.microsoft.com/office/drawing/2014/main" id="{62F155F7-9FF4-9432-B02A-B41239F6B5EB}"/>
              </a:ext>
            </a:extLst>
          </p:cNvPr>
          <p:cNvSpPr txBox="1"/>
          <p:nvPr/>
        </p:nvSpPr>
        <p:spPr>
          <a:xfrm>
            <a:off x="10460419" y="4184289"/>
            <a:ext cx="935875" cy="369332"/>
          </a:xfrm>
          <a:prstGeom prst="rect">
            <a:avLst/>
          </a:prstGeom>
          <a:noFill/>
        </p:spPr>
        <p:txBody>
          <a:bodyPr wrap="square">
            <a:spAutoFit/>
          </a:bodyPr>
          <a:lstStyle/>
          <a:p>
            <a:pPr algn="ctr" fontAlgn="b"/>
            <a:r>
              <a:rPr lang="it-IT" sz="1800" b="1" u="none" strike="noStrike" dirty="0">
                <a:solidFill>
                  <a:schemeClr val="tx2"/>
                </a:solidFill>
                <a:effectLst/>
                <a:latin typeface="Barlow Semi Condensed" panose="00000506000000000000" pitchFamily="2" charset="0"/>
              </a:rPr>
              <a:t>87%</a:t>
            </a:r>
            <a:endParaRPr lang="it-IT" sz="1800" b="1" i="0" u="none" strike="noStrike" dirty="0">
              <a:solidFill>
                <a:schemeClr val="tx2"/>
              </a:solidFill>
              <a:effectLst/>
              <a:latin typeface="Barlow Semi Condensed" panose="00000506000000000000" pitchFamily="2" charset="0"/>
            </a:endParaRPr>
          </a:p>
        </p:txBody>
      </p:sp>
      <p:sp>
        <p:nvSpPr>
          <p:cNvPr id="35" name="Parentesi quadra chiusa 34">
            <a:extLst>
              <a:ext uri="{FF2B5EF4-FFF2-40B4-BE49-F238E27FC236}">
                <a16:creationId xmlns:a16="http://schemas.microsoft.com/office/drawing/2014/main" id="{07D85FFF-CC8C-CA6A-371D-758D80C2F357}"/>
              </a:ext>
            </a:extLst>
          </p:cNvPr>
          <p:cNvSpPr/>
          <p:nvPr/>
        </p:nvSpPr>
        <p:spPr>
          <a:xfrm>
            <a:off x="4762917" y="3818374"/>
            <a:ext cx="371789" cy="1185705"/>
          </a:xfrm>
          <a:prstGeom prst="rightBracket">
            <a:avLst>
              <a:gd name="adj" fmla="val 0"/>
            </a:avLst>
          </a:prstGeom>
          <a:ln w="19050">
            <a:solidFill>
              <a:srgbClr val="009D9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36" name="Parentesi quadra chiusa 35">
            <a:extLst>
              <a:ext uri="{FF2B5EF4-FFF2-40B4-BE49-F238E27FC236}">
                <a16:creationId xmlns:a16="http://schemas.microsoft.com/office/drawing/2014/main" id="{A685AC46-A936-11F2-B028-FF23D5EAA0D2}"/>
              </a:ext>
            </a:extLst>
          </p:cNvPr>
          <p:cNvSpPr/>
          <p:nvPr/>
        </p:nvSpPr>
        <p:spPr>
          <a:xfrm>
            <a:off x="7737930" y="3865753"/>
            <a:ext cx="371789" cy="1185705"/>
          </a:xfrm>
          <a:prstGeom prst="rightBracket">
            <a:avLst>
              <a:gd name="adj" fmla="val 0"/>
            </a:avLst>
          </a:prstGeom>
          <a:ln w="19050">
            <a:solidFill>
              <a:srgbClr val="009D9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37" name="Parentesi quadra chiusa 36">
            <a:extLst>
              <a:ext uri="{FF2B5EF4-FFF2-40B4-BE49-F238E27FC236}">
                <a16:creationId xmlns:a16="http://schemas.microsoft.com/office/drawing/2014/main" id="{E56FE09D-C6B6-7DC2-B34D-F8F564AC826B}"/>
              </a:ext>
            </a:extLst>
          </p:cNvPr>
          <p:cNvSpPr/>
          <p:nvPr/>
        </p:nvSpPr>
        <p:spPr>
          <a:xfrm>
            <a:off x="10256664" y="3849831"/>
            <a:ext cx="371789" cy="1185705"/>
          </a:xfrm>
          <a:prstGeom prst="rightBracket">
            <a:avLst>
              <a:gd name="adj" fmla="val 0"/>
            </a:avLst>
          </a:prstGeom>
          <a:ln w="19050">
            <a:solidFill>
              <a:srgbClr val="009D9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Tree>
    <p:extLst>
      <p:ext uri="{BB962C8B-B14F-4D97-AF65-F5344CB8AC3E}">
        <p14:creationId xmlns:p14="http://schemas.microsoft.com/office/powerpoint/2010/main" val="28855138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450000" y="389538"/>
            <a:ext cx="11416487" cy="762658"/>
          </a:xfrm>
        </p:spPr>
        <p:txBody>
          <a:bodyPr/>
          <a:lstStyle/>
          <a:p>
            <a:r>
              <a:rPr lang="it-IT" b="1" dirty="0"/>
              <a:t>L'impegno per la sostenibilità è ormai imprescindibile: un intervistato su tre ritiene che sia necessario intensificare gli sforzi</a:t>
            </a:r>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430732" y="1416976"/>
            <a:ext cx="6691388" cy="355025"/>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i="1" dirty="0"/>
              <a:t>D.12 Come valuta </a:t>
            </a:r>
            <a:r>
              <a:rPr lang="it-IT" sz="1400" b="1" i="1" dirty="0"/>
              <a:t>l’impegno complessivo del territorio </a:t>
            </a:r>
            <a:r>
              <a:rPr lang="it-IT" sz="1100" i="1" dirty="0"/>
              <a:t>in cui vive in termini di </a:t>
            </a:r>
            <a:r>
              <a:rPr lang="it-IT" sz="1400" b="1" i="1" dirty="0"/>
              <a:t>sostenibilità/ economia circolare</a:t>
            </a:r>
            <a:r>
              <a:rPr lang="it-IT" sz="1100" i="1" dirty="0"/>
              <a:t>?</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7211716" y="6208736"/>
            <a:ext cx="4058970"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conoscitori concetti di sostenibilità o economia circolare</a:t>
            </a:r>
          </a:p>
          <a:p>
            <a:pPr algn="r"/>
            <a:r>
              <a:rPr lang="it-IT" sz="1000" dirty="0">
                <a:latin typeface="Barlow" panose="00000500000000000000" pitchFamily="2" charset="0"/>
                <a:cs typeface="Arial" panose="020B0604020202020204" pitchFamily="34" charset="0"/>
              </a:rPr>
              <a:t>Valori %</a:t>
            </a:r>
          </a:p>
        </p:txBody>
      </p:sp>
      <p:graphicFrame>
        <p:nvGraphicFramePr>
          <p:cNvPr id="31" name="Grafico 30">
            <a:extLst>
              <a:ext uri="{FF2B5EF4-FFF2-40B4-BE49-F238E27FC236}">
                <a16:creationId xmlns:a16="http://schemas.microsoft.com/office/drawing/2014/main" id="{B711B03D-7516-F9FA-6284-97FD16E606D8}"/>
              </a:ext>
            </a:extLst>
          </p:cNvPr>
          <p:cNvGraphicFramePr/>
          <p:nvPr>
            <p:extLst>
              <p:ext uri="{D42A27DB-BD31-4B8C-83A1-F6EECF244321}">
                <p14:modId xmlns:p14="http://schemas.microsoft.com/office/powerpoint/2010/main" val="3244942"/>
              </p:ext>
            </p:extLst>
          </p:nvPr>
        </p:nvGraphicFramePr>
        <p:xfrm>
          <a:off x="1971313" y="2312794"/>
          <a:ext cx="4395586" cy="3447927"/>
        </p:xfrm>
        <a:graphic>
          <a:graphicData uri="http://schemas.openxmlformats.org/drawingml/2006/chart">
            <c:chart xmlns:c="http://schemas.openxmlformats.org/drawingml/2006/chart" xmlns:r="http://schemas.openxmlformats.org/officeDocument/2006/relationships" r:id="rId2"/>
          </a:graphicData>
        </a:graphic>
      </p:graphicFrame>
      <p:sp>
        <p:nvSpPr>
          <p:cNvPr id="35" name="CasellaDiTesto 34">
            <a:extLst>
              <a:ext uri="{FF2B5EF4-FFF2-40B4-BE49-F238E27FC236}">
                <a16:creationId xmlns:a16="http://schemas.microsoft.com/office/drawing/2014/main" id="{8EBC67D0-2447-FB79-1969-40F71E7F1372}"/>
              </a:ext>
            </a:extLst>
          </p:cNvPr>
          <p:cNvSpPr txBox="1"/>
          <p:nvPr/>
        </p:nvSpPr>
        <p:spPr>
          <a:xfrm>
            <a:off x="5647589" y="2733565"/>
            <a:ext cx="1015016"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2">
                    <a:lumMod val="75000"/>
                  </a:schemeClr>
                </a:solidFill>
                <a:effectLst/>
                <a:uLnTx/>
                <a:uFillTx/>
                <a:latin typeface="Barlow Semi Condensed" panose="00000506000000000000" pitchFamily="2" charset="0"/>
              </a:rPr>
              <a:t>Molto + </a:t>
            </a:r>
            <a:r>
              <a:rPr kumimoji="0" lang="en-US" sz="1000" i="0" u="none" strike="noStrike" kern="1200" cap="none" spc="0" normalizeH="0" baseline="0" noProof="0" dirty="0" err="1">
                <a:ln>
                  <a:noFill/>
                </a:ln>
                <a:solidFill>
                  <a:schemeClr val="tx2">
                    <a:lumMod val="75000"/>
                  </a:schemeClr>
                </a:solidFill>
                <a:effectLst/>
                <a:uLnTx/>
                <a:uFillTx/>
                <a:latin typeface="Barlow Semi Condensed" panose="00000506000000000000" pitchFamily="2" charset="0"/>
              </a:rPr>
              <a:t>Abbastanza</a:t>
            </a:r>
            <a:endParaRPr kumimoji="0" lang="en-US" sz="1000" i="0" u="none" strike="noStrike" kern="1200" cap="none" spc="0" normalizeH="0" baseline="0" noProof="0" dirty="0">
              <a:ln>
                <a:noFill/>
              </a:ln>
              <a:solidFill>
                <a:schemeClr val="tx2">
                  <a:lumMod val="75000"/>
                </a:schemeClr>
              </a:solidFill>
              <a:effectLst/>
              <a:uLnTx/>
              <a:uFillTx/>
              <a:latin typeface="Barlow Semi Condensed" panose="00000506000000000000" pitchFamily="2" charset="0"/>
            </a:endParaRPr>
          </a:p>
        </p:txBody>
      </p:sp>
      <p:grpSp>
        <p:nvGrpSpPr>
          <p:cNvPr id="36" name="Gruppo 35">
            <a:extLst>
              <a:ext uri="{FF2B5EF4-FFF2-40B4-BE49-F238E27FC236}">
                <a16:creationId xmlns:a16="http://schemas.microsoft.com/office/drawing/2014/main" id="{CE92E6E9-CB83-7A9A-FD46-C5495BA8E3E8}"/>
              </a:ext>
            </a:extLst>
          </p:cNvPr>
          <p:cNvGrpSpPr/>
          <p:nvPr/>
        </p:nvGrpSpPr>
        <p:grpSpPr>
          <a:xfrm>
            <a:off x="5530715" y="2486641"/>
            <a:ext cx="723399" cy="1961697"/>
            <a:chOff x="5081444" y="2816352"/>
            <a:chExt cx="723399" cy="1719072"/>
          </a:xfrm>
        </p:grpSpPr>
        <p:cxnSp>
          <p:nvCxnSpPr>
            <p:cNvPr id="37" name="Connettore diritto 36">
              <a:extLst>
                <a:ext uri="{FF2B5EF4-FFF2-40B4-BE49-F238E27FC236}">
                  <a16:creationId xmlns:a16="http://schemas.microsoft.com/office/drawing/2014/main" id="{60B9321A-A030-53AE-1FA5-019453F2629A}"/>
                </a:ext>
              </a:extLst>
            </p:cNvPr>
            <p:cNvCxnSpPr>
              <a:cxnSpLocks/>
            </p:cNvCxnSpPr>
            <p:nvPr/>
          </p:nvCxnSpPr>
          <p:spPr>
            <a:xfrm>
              <a:off x="5102352" y="2816352"/>
              <a:ext cx="0" cy="1719072"/>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Connettore diritto 37">
              <a:extLst>
                <a:ext uri="{FF2B5EF4-FFF2-40B4-BE49-F238E27FC236}">
                  <a16:creationId xmlns:a16="http://schemas.microsoft.com/office/drawing/2014/main" id="{3DB189D8-4FBF-6E31-8940-EDCE6F233D55}"/>
                </a:ext>
              </a:extLst>
            </p:cNvPr>
            <p:cNvCxnSpPr>
              <a:cxnSpLocks/>
            </p:cNvCxnSpPr>
            <p:nvPr/>
          </p:nvCxnSpPr>
          <p:spPr>
            <a:xfrm flipH="1">
              <a:off x="5081444" y="3675888"/>
              <a:ext cx="723399"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9" name="Rettangolo 38">
            <a:extLst>
              <a:ext uri="{FF2B5EF4-FFF2-40B4-BE49-F238E27FC236}">
                <a16:creationId xmlns:a16="http://schemas.microsoft.com/office/drawing/2014/main" id="{A8607882-6340-B82B-E183-0282261BE626}"/>
              </a:ext>
            </a:extLst>
          </p:cNvPr>
          <p:cNvSpPr/>
          <p:nvPr/>
        </p:nvSpPr>
        <p:spPr>
          <a:xfrm>
            <a:off x="5801486" y="3176854"/>
            <a:ext cx="664537" cy="530352"/>
          </a:xfrm>
          <a:prstGeom prst="rect">
            <a:avLst/>
          </a:prstGeom>
          <a:solidFill>
            <a:schemeClr val="bg1"/>
          </a:solidFill>
          <a:ln>
            <a:solidFill>
              <a:schemeClr val="tx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lstStyle/>
          <a:p>
            <a:pPr algn="l">
              <a:lnSpc>
                <a:spcPct val="115000"/>
              </a:lnSpc>
              <a:spcBef>
                <a:spcPts val="400"/>
              </a:spcBef>
              <a:spcAft>
                <a:spcPts val="400"/>
              </a:spcAft>
            </a:pPr>
            <a:r>
              <a:rPr lang="en-US" sz="2000" b="1" dirty="0">
                <a:solidFill>
                  <a:schemeClr val="tx2">
                    <a:lumMod val="75000"/>
                  </a:schemeClr>
                </a:solidFill>
              </a:rPr>
              <a:t>62</a:t>
            </a:r>
          </a:p>
        </p:txBody>
      </p:sp>
      <p:grpSp>
        <p:nvGrpSpPr>
          <p:cNvPr id="40" name="Gruppo 39">
            <a:extLst>
              <a:ext uri="{FF2B5EF4-FFF2-40B4-BE49-F238E27FC236}">
                <a16:creationId xmlns:a16="http://schemas.microsoft.com/office/drawing/2014/main" id="{F146E3AA-4E3F-BE9B-4C0C-3F6426651A1F}"/>
              </a:ext>
            </a:extLst>
          </p:cNvPr>
          <p:cNvGrpSpPr/>
          <p:nvPr/>
        </p:nvGrpSpPr>
        <p:grpSpPr>
          <a:xfrm>
            <a:off x="5525859" y="4483374"/>
            <a:ext cx="723399" cy="877885"/>
            <a:chOff x="5081444" y="2816352"/>
            <a:chExt cx="723399" cy="1719072"/>
          </a:xfrm>
        </p:grpSpPr>
        <p:cxnSp>
          <p:nvCxnSpPr>
            <p:cNvPr id="41" name="Connettore diritto 40">
              <a:extLst>
                <a:ext uri="{FF2B5EF4-FFF2-40B4-BE49-F238E27FC236}">
                  <a16:creationId xmlns:a16="http://schemas.microsoft.com/office/drawing/2014/main" id="{56F2B118-7C7B-F4DC-C0E5-FEB906564322}"/>
                </a:ext>
              </a:extLst>
            </p:cNvPr>
            <p:cNvCxnSpPr>
              <a:cxnSpLocks/>
            </p:cNvCxnSpPr>
            <p:nvPr/>
          </p:nvCxnSpPr>
          <p:spPr>
            <a:xfrm>
              <a:off x="5102352" y="2816352"/>
              <a:ext cx="0" cy="171907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2" name="Connettore diritto 41">
              <a:extLst>
                <a:ext uri="{FF2B5EF4-FFF2-40B4-BE49-F238E27FC236}">
                  <a16:creationId xmlns:a16="http://schemas.microsoft.com/office/drawing/2014/main" id="{1FDDE5D2-DAD0-F8C3-3BB0-06EFF88133E2}"/>
                </a:ext>
              </a:extLst>
            </p:cNvPr>
            <p:cNvCxnSpPr>
              <a:cxnSpLocks/>
            </p:cNvCxnSpPr>
            <p:nvPr/>
          </p:nvCxnSpPr>
          <p:spPr>
            <a:xfrm flipH="1">
              <a:off x="5081444" y="3675888"/>
              <a:ext cx="723399"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43" name="CasellaDiTesto 42">
            <a:extLst>
              <a:ext uri="{FF2B5EF4-FFF2-40B4-BE49-F238E27FC236}">
                <a16:creationId xmlns:a16="http://schemas.microsoft.com/office/drawing/2014/main" id="{F1B06CE3-AFDB-D263-930D-7DF49A084A23}"/>
              </a:ext>
            </a:extLst>
          </p:cNvPr>
          <p:cNvSpPr txBox="1"/>
          <p:nvPr/>
        </p:nvSpPr>
        <p:spPr>
          <a:xfrm>
            <a:off x="5667000" y="4225990"/>
            <a:ext cx="1015016"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accent5"/>
                </a:solidFill>
                <a:effectLst/>
                <a:uLnTx/>
                <a:uFillTx/>
                <a:latin typeface="Barlow Semi Condensed" panose="00000506000000000000" pitchFamily="2" charset="0"/>
              </a:rPr>
              <a:t>Poco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accent5"/>
                </a:solidFill>
                <a:latin typeface="Barlow Semi Condensed" panose="00000506000000000000" pitchFamily="2" charset="0"/>
              </a:rPr>
              <a:t>Per </a:t>
            </a:r>
            <a:r>
              <a:rPr lang="en-US" sz="1000" dirty="0" err="1">
                <a:solidFill>
                  <a:schemeClr val="accent5"/>
                </a:solidFill>
                <a:latin typeface="Barlow Semi Condensed" panose="00000506000000000000" pitchFamily="2" charset="0"/>
              </a:rPr>
              <a:t>nulla</a:t>
            </a:r>
            <a:endParaRPr kumimoji="0" lang="en-US" sz="1000" i="0" u="none" strike="noStrike" kern="1200" cap="none" spc="0" normalizeH="0" baseline="0" noProof="0" dirty="0">
              <a:ln>
                <a:noFill/>
              </a:ln>
              <a:solidFill>
                <a:schemeClr val="accent5"/>
              </a:solidFill>
              <a:effectLst/>
              <a:uLnTx/>
              <a:uFillTx/>
              <a:latin typeface="Barlow Semi Condensed" panose="00000506000000000000" pitchFamily="2" charset="0"/>
            </a:endParaRPr>
          </a:p>
        </p:txBody>
      </p:sp>
      <p:sp>
        <p:nvSpPr>
          <p:cNvPr id="44" name="Rettangolo 43">
            <a:extLst>
              <a:ext uri="{FF2B5EF4-FFF2-40B4-BE49-F238E27FC236}">
                <a16:creationId xmlns:a16="http://schemas.microsoft.com/office/drawing/2014/main" id="{6315BF31-3A66-0009-8FE8-F1802C1580EB}"/>
              </a:ext>
            </a:extLst>
          </p:cNvPr>
          <p:cNvSpPr/>
          <p:nvPr/>
        </p:nvSpPr>
        <p:spPr>
          <a:xfrm>
            <a:off x="5820897" y="4669279"/>
            <a:ext cx="664537" cy="530352"/>
          </a:xfrm>
          <a:prstGeom prst="rect">
            <a:avLst/>
          </a:prstGeom>
          <a:solidFill>
            <a:schemeClr val="bg1"/>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lstStyle/>
          <a:p>
            <a:pPr algn="l">
              <a:lnSpc>
                <a:spcPct val="115000"/>
              </a:lnSpc>
              <a:spcBef>
                <a:spcPts val="400"/>
              </a:spcBef>
              <a:spcAft>
                <a:spcPts val="400"/>
              </a:spcAft>
            </a:pPr>
            <a:r>
              <a:rPr lang="en-US" sz="2000" b="1" dirty="0">
                <a:solidFill>
                  <a:schemeClr val="accent5"/>
                </a:solidFill>
              </a:rPr>
              <a:t>28</a:t>
            </a:r>
          </a:p>
        </p:txBody>
      </p:sp>
      <p:grpSp>
        <p:nvGrpSpPr>
          <p:cNvPr id="52" name="Gruppo 51">
            <a:extLst>
              <a:ext uri="{FF2B5EF4-FFF2-40B4-BE49-F238E27FC236}">
                <a16:creationId xmlns:a16="http://schemas.microsoft.com/office/drawing/2014/main" id="{8C264CA5-6618-C47E-97C7-4E2EA59BC87F}"/>
              </a:ext>
            </a:extLst>
          </p:cNvPr>
          <p:cNvGrpSpPr/>
          <p:nvPr/>
        </p:nvGrpSpPr>
        <p:grpSpPr>
          <a:xfrm>
            <a:off x="468086" y="2808261"/>
            <a:ext cx="1611087" cy="2521004"/>
            <a:chOff x="1143000" y="2966520"/>
            <a:chExt cx="1611087" cy="2521004"/>
          </a:xfrm>
        </p:grpSpPr>
        <p:sp>
          <p:nvSpPr>
            <p:cNvPr id="46" name="TextBox 41">
              <a:extLst>
                <a:ext uri="{FF2B5EF4-FFF2-40B4-BE49-F238E27FC236}">
                  <a16:creationId xmlns:a16="http://schemas.microsoft.com/office/drawing/2014/main" id="{709FF602-4162-CCD1-2C9B-97E866D0041F}"/>
                </a:ext>
              </a:extLst>
            </p:cNvPr>
            <p:cNvSpPr txBox="1"/>
            <p:nvPr/>
          </p:nvSpPr>
          <p:spPr>
            <a:xfrm>
              <a:off x="1143000" y="2966520"/>
              <a:ext cx="1611087" cy="1231106"/>
            </a:xfrm>
            <a:prstGeom prst="rect">
              <a:avLst/>
            </a:prstGeom>
            <a:solidFill>
              <a:srgbClr val="FFFFFF">
                <a:alpha val="50196"/>
              </a:srgbClr>
            </a:solidFill>
          </p:spPr>
          <p:txBody>
            <a:bodyPr vert="horz" wrap="square" lIns="72000" tIns="0" rIns="7200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lang="nl-BE" sz="1200" b="1" i="0" u="none" strike="noStrike" kern="1200" baseline="0">
                  <a:solidFill>
                    <a:prstClr val="white"/>
                  </a:solidFill>
                  <a:latin typeface="+mn-lt"/>
                  <a:ea typeface="+mn-ea"/>
                  <a:cs typeface="+mn-cs"/>
                </a:defRPr>
              </a:pPr>
              <a:r>
                <a:rPr kumimoji="0" lang="en-US" sz="2800" b="1" i="0" u="none" strike="noStrike" kern="1200" cap="none" spc="0" normalizeH="0" baseline="0" noProof="0" dirty="0">
                  <a:ln>
                    <a:noFill/>
                  </a:ln>
                  <a:solidFill>
                    <a:srgbClr val="009D9C"/>
                  </a:solidFill>
                  <a:effectLst/>
                  <a:uLnTx/>
                  <a:uFillTx/>
                  <a:latin typeface="Barlow"/>
                  <a:ea typeface="+mn-ea"/>
                  <a:cs typeface="+mn-cs"/>
                </a:rPr>
                <a:t>95</a:t>
              </a:r>
              <a:r>
                <a:rPr kumimoji="0" lang="en-US" sz="1600" b="1" i="0" u="none" strike="noStrike" kern="1200" cap="none" spc="0" normalizeH="0" baseline="0" noProof="0" dirty="0">
                  <a:ln>
                    <a:noFill/>
                  </a:ln>
                  <a:solidFill>
                    <a:srgbClr val="009D9C"/>
                  </a:solidFill>
                  <a:effectLst/>
                  <a:uLnTx/>
                  <a:uFillTx/>
                  <a:latin typeface="Barlow"/>
                  <a:ea typeface="+mn-ea"/>
                  <a:cs typeface="+mn-cs"/>
                </a:rPr>
                <a:t>%</a:t>
              </a:r>
              <a:endParaRPr lang="it-IT" sz="1300" b="1" dirty="0">
                <a:solidFill>
                  <a:schemeClr val="tx2"/>
                </a:solidFill>
              </a:endParaRPr>
            </a:p>
            <a:p>
              <a:pPr algn="r"/>
              <a:r>
                <a:rPr lang="it-IT" sz="1300" b="1" dirty="0">
                  <a:solidFill>
                    <a:schemeClr val="tx2"/>
                  </a:solidFill>
                </a:rPr>
                <a:t>Conoscono il concetto di sostenibilità o di economia circolare</a:t>
              </a:r>
            </a:p>
          </p:txBody>
        </p:sp>
        <p:pic>
          <p:nvPicPr>
            <p:cNvPr id="51" name="Segnaposto immagine 19" descr="Immagine che contiene Carta per belle arti, Cartoncino, Arti creative, verde&#10;&#10;Descrizione generata automaticamente">
              <a:extLst>
                <a:ext uri="{FF2B5EF4-FFF2-40B4-BE49-F238E27FC236}">
                  <a16:creationId xmlns:a16="http://schemas.microsoft.com/office/drawing/2014/main" id="{18386666-DAFA-0854-2072-16DE44DE2758}"/>
                </a:ext>
              </a:extLst>
            </p:cNvPr>
            <p:cNvPicPr>
              <a:picLocks noChangeAspect="1"/>
            </p:cNvPicPr>
            <p:nvPr/>
          </p:nvPicPr>
          <p:blipFill>
            <a:blip r:embed="rId3" cstate="screen">
              <a:extLst>
                <a:ext uri="{28A0092B-C50C-407E-A947-70E740481C1C}">
                  <a14:useLocalDpi xmlns:a14="http://schemas.microsoft.com/office/drawing/2010/main" val="0"/>
                </a:ext>
              </a:extLst>
            </a:blip>
            <a:srcRect l="19607" t="14527" r="22199" b="11908"/>
            <a:stretch/>
          </p:blipFill>
          <p:spPr>
            <a:xfrm>
              <a:off x="1181100" y="4275180"/>
              <a:ext cx="1534886" cy="1212344"/>
            </a:xfrm>
            <a:custGeom>
              <a:avLst/>
              <a:gdLst>
                <a:gd name="connsiteX0" fmla="*/ 0 w 2563200"/>
                <a:gd name="connsiteY0" fmla="*/ 0 h 2060179"/>
                <a:gd name="connsiteX1" fmla="*/ 2563200 w 2563200"/>
                <a:gd name="connsiteY1" fmla="*/ 0 h 2060179"/>
                <a:gd name="connsiteX2" fmla="*/ 2563200 w 2563200"/>
                <a:gd name="connsiteY2" fmla="*/ 1710166 h 2060179"/>
                <a:gd name="connsiteX3" fmla="*/ 2213187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710166"/>
                  </a:lnTo>
                  <a:lnTo>
                    <a:pt x="2213187" y="2060179"/>
                  </a:lnTo>
                  <a:lnTo>
                    <a:pt x="0" y="2060179"/>
                  </a:lnTo>
                  <a:close/>
                </a:path>
              </a:pathLst>
            </a:custGeom>
          </p:spPr>
        </p:pic>
      </p:grpSp>
      <p:sp>
        <p:nvSpPr>
          <p:cNvPr id="20" name="Figura a mano libera: forma 19">
            <a:extLst>
              <a:ext uri="{FF2B5EF4-FFF2-40B4-BE49-F238E27FC236}">
                <a16:creationId xmlns:a16="http://schemas.microsoft.com/office/drawing/2014/main" id="{638C9F45-03BF-AA75-4163-3A6F80E909D4}"/>
              </a:ext>
            </a:extLst>
          </p:cNvPr>
          <p:cNvSpPr/>
          <p:nvPr/>
        </p:nvSpPr>
        <p:spPr>
          <a:xfrm>
            <a:off x="8499615" y="1439339"/>
            <a:ext cx="3692385" cy="3950213"/>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sp>
        <p:nvSpPr>
          <p:cNvPr id="26" name="Rettangolo 25">
            <a:extLst>
              <a:ext uri="{FF2B5EF4-FFF2-40B4-BE49-F238E27FC236}">
                <a16:creationId xmlns:a16="http://schemas.microsoft.com/office/drawing/2014/main" id="{AEB42446-AC08-07E0-92E3-9EB069B8C1CE}"/>
              </a:ext>
            </a:extLst>
          </p:cNvPr>
          <p:cNvSpPr/>
          <p:nvPr/>
        </p:nvSpPr>
        <p:spPr>
          <a:xfrm>
            <a:off x="6746029" y="1772001"/>
            <a:ext cx="1337716" cy="3988720"/>
          </a:xfrm>
          <a:prstGeom prst="rect">
            <a:avLst/>
          </a:prstGeom>
          <a:noFill/>
          <a:ln w="19050">
            <a:solidFill>
              <a:srgbClr val="121B5A"/>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en-US" sz="1200" dirty="0">
              <a:solidFill>
                <a:schemeClr val="tx1"/>
              </a:solidFill>
            </a:endParaRPr>
          </a:p>
        </p:txBody>
      </p:sp>
      <p:cxnSp>
        <p:nvCxnSpPr>
          <p:cNvPr id="27" name="Connettore a gomito 26">
            <a:extLst>
              <a:ext uri="{FF2B5EF4-FFF2-40B4-BE49-F238E27FC236}">
                <a16:creationId xmlns:a16="http://schemas.microsoft.com/office/drawing/2014/main" id="{8BAFB51D-777F-51AE-9ECF-833F48A31DF0}"/>
              </a:ext>
            </a:extLst>
          </p:cNvPr>
          <p:cNvCxnSpPr>
            <a:cxnSpLocks/>
            <a:endCxn id="26" idx="0"/>
          </p:cNvCxnSpPr>
          <p:nvPr/>
        </p:nvCxnSpPr>
        <p:spPr>
          <a:xfrm rot="10800000" flipV="1">
            <a:off x="7414887" y="1642675"/>
            <a:ext cx="1352030" cy="129326"/>
          </a:xfrm>
          <a:prstGeom prst="bentConnector2">
            <a:avLst/>
          </a:prstGeom>
          <a:ln w="19050">
            <a:solidFill>
              <a:srgbClr val="121B5A"/>
            </a:solidFill>
          </a:ln>
        </p:spPr>
        <p:style>
          <a:lnRef idx="1">
            <a:schemeClr val="accent1"/>
          </a:lnRef>
          <a:fillRef idx="0">
            <a:schemeClr val="accent1"/>
          </a:fillRef>
          <a:effectRef idx="0">
            <a:schemeClr val="accent1"/>
          </a:effectRef>
          <a:fontRef idx="minor">
            <a:schemeClr val="tx1"/>
          </a:fontRef>
        </p:style>
      </p:cxnSp>
      <p:grpSp>
        <p:nvGrpSpPr>
          <p:cNvPr id="29" name="Gruppo 28">
            <a:extLst>
              <a:ext uri="{FF2B5EF4-FFF2-40B4-BE49-F238E27FC236}">
                <a16:creationId xmlns:a16="http://schemas.microsoft.com/office/drawing/2014/main" id="{15DFD1D3-F331-A645-C1D2-A27A762898AF}"/>
              </a:ext>
            </a:extLst>
          </p:cNvPr>
          <p:cNvGrpSpPr/>
          <p:nvPr/>
        </p:nvGrpSpPr>
        <p:grpSpPr>
          <a:xfrm>
            <a:off x="11241894" y="1753234"/>
            <a:ext cx="728828" cy="761140"/>
            <a:chOff x="11362471" y="120964"/>
            <a:chExt cx="728828" cy="761140"/>
          </a:xfrm>
        </p:grpSpPr>
        <p:pic>
          <p:nvPicPr>
            <p:cNvPr id="30" name="Immagine 29">
              <a:extLst>
                <a:ext uri="{FF2B5EF4-FFF2-40B4-BE49-F238E27FC236}">
                  <a16:creationId xmlns:a16="http://schemas.microsoft.com/office/drawing/2014/main" id="{2674552F-86D4-EA17-CE25-52ADC8145A2D}"/>
                </a:ext>
              </a:extLst>
            </p:cNvPr>
            <p:cNvPicPr>
              <a:picLocks noChangeAspect="1"/>
            </p:cNvPicPr>
            <p:nvPr/>
          </p:nvPicPr>
          <p:blipFill>
            <a:blip r:embed="rId4">
              <a:biLevel thresh="25000"/>
            </a:blip>
            <a:stretch>
              <a:fillRect/>
            </a:stretch>
          </p:blipFill>
          <p:spPr>
            <a:xfrm>
              <a:off x="11466706" y="120964"/>
              <a:ext cx="520358" cy="552217"/>
            </a:xfrm>
            <a:prstGeom prst="rect">
              <a:avLst/>
            </a:prstGeom>
          </p:spPr>
        </p:pic>
        <p:sp>
          <p:nvSpPr>
            <p:cNvPr id="32" name="Source">
              <a:extLst>
                <a:ext uri="{FF2B5EF4-FFF2-40B4-BE49-F238E27FC236}">
                  <a16:creationId xmlns:a16="http://schemas.microsoft.com/office/drawing/2014/main" id="{0E1D5428-FED5-AD55-B665-97FBDB645079}"/>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prstClr val="white"/>
                  </a:solidFill>
                  <a:effectLst/>
                  <a:uLnTx/>
                  <a:uFillTx/>
                  <a:latin typeface="Barlow Semi Condensed" panose="00000506000000000000" pitchFamily="2" charset="0"/>
                  <a:ea typeface="+mn-ea"/>
                  <a:cs typeface="+mn-cs"/>
                </a:rPr>
                <a:t>OPINION LEADER</a:t>
              </a:r>
            </a:p>
          </p:txBody>
        </p:sp>
      </p:grpSp>
      <p:graphicFrame>
        <p:nvGraphicFramePr>
          <p:cNvPr id="8" name="Grafico 7">
            <a:extLst>
              <a:ext uri="{FF2B5EF4-FFF2-40B4-BE49-F238E27FC236}">
                <a16:creationId xmlns:a16="http://schemas.microsoft.com/office/drawing/2014/main" id="{A175B186-5338-9063-5760-9D65823DC8A1}"/>
              </a:ext>
            </a:extLst>
          </p:cNvPr>
          <p:cNvGraphicFramePr/>
          <p:nvPr>
            <p:extLst>
              <p:ext uri="{D42A27DB-BD31-4B8C-83A1-F6EECF244321}">
                <p14:modId xmlns:p14="http://schemas.microsoft.com/office/powerpoint/2010/main" val="1094771754"/>
              </p:ext>
            </p:extLst>
          </p:nvPr>
        </p:nvGraphicFramePr>
        <p:xfrm>
          <a:off x="4430216" y="2312794"/>
          <a:ext cx="4395586" cy="3447927"/>
        </p:xfrm>
        <a:graphic>
          <a:graphicData uri="http://schemas.openxmlformats.org/drawingml/2006/chart">
            <c:chart xmlns:c="http://schemas.openxmlformats.org/drawingml/2006/chart" xmlns:r="http://schemas.openxmlformats.org/officeDocument/2006/relationships" r:id="rId5"/>
          </a:graphicData>
        </a:graphic>
      </p:graphicFrame>
      <p:grpSp>
        <p:nvGrpSpPr>
          <p:cNvPr id="5" name="Gruppo 4">
            <a:extLst>
              <a:ext uri="{FF2B5EF4-FFF2-40B4-BE49-F238E27FC236}">
                <a16:creationId xmlns:a16="http://schemas.microsoft.com/office/drawing/2014/main" id="{635BD14A-0219-5985-A784-688C95E5D5DC}"/>
              </a:ext>
            </a:extLst>
          </p:cNvPr>
          <p:cNvGrpSpPr/>
          <p:nvPr/>
        </p:nvGrpSpPr>
        <p:grpSpPr>
          <a:xfrm>
            <a:off x="4599163" y="1997432"/>
            <a:ext cx="534254" cy="471244"/>
            <a:chOff x="385116" y="1786261"/>
            <a:chExt cx="689980" cy="590945"/>
          </a:xfrm>
        </p:grpSpPr>
        <p:pic>
          <p:nvPicPr>
            <p:cNvPr id="9" name="Immagine 8">
              <a:extLst>
                <a:ext uri="{FF2B5EF4-FFF2-40B4-BE49-F238E27FC236}">
                  <a16:creationId xmlns:a16="http://schemas.microsoft.com/office/drawing/2014/main" id="{C97AD59B-CBFF-8CCE-2253-717A0CAE4B52}"/>
                </a:ext>
              </a:extLst>
            </p:cNvPr>
            <p:cNvPicPr>
              <a:picLocks noChangeAspect="1"/>
            </p:cNvPicPr>
            <p:nvPr/>
          </p:nvPicPr>
          <p:blipFill>
            <a:blip r:embed="rId6">
              <a:biLevel thresh="75000"/>
            </a:blip>
            <a:stretch>
              <a:fillRect/>
            </a:stretch>
          </p:blipFill>
          <p:spPr>
            <a:xfrm>
              <a:off x="486917" y="1786261"/>
              <a:ext cx="481809" cy="404098"/>
            </a:xfrm>
            <a:prstGeom prst="rect">
              <a:avLst/>
            </a:prstGeom>
          </p:spPr>
        </p:pic>
        <p:sp>
          <p:nvSpPr>
            <p:cNvPr id="10" name="Source">
              <a:extLst>
                <a:ext uri="{FF2B5EF4-FFF2-40B4-BE49-F238E27FC236}">
                  <a16:creationId xmlns:a16="http://schemas.microsoft.com/office/drawing/2014/main" id="{9F898912-CB1C-5FE3-69C9-E09AD5AD9578}"/>
                </a:ext>
                <a:ext uri="{C183D7F6-B498-43B3-948B-1728B52AA6E4}">
                  <adec:decorative xmlns:adec="http://schemas.microsoft.com/office/drawing/2017/decorative" val="0"/>
                </a:ext>
              </a:extLst>
            </p:cNvPr>
            <p:cNvSpPr txBox="1">
              <a:spLocks/>
            </p:cNvSpPr>
            <p:nvPr/>
          </p:nvSpPr>
          <p:spPr>
            <a:xfrm>
              <a:off x="385116" y="2150427"/>
              <a:ext cx="689980" cy="22677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11" name="Gruppo 10">
            <a:extLst>
              <a:ext uri="{FF2B5EF4-FFF2-40B4-BE49-F238E27FC236}">
                <a16:creationId xmlns:a16="http://schemas.microsoft.com/office/drawing/2014/main" id="{28E98612-135B-9D0F-5829-CA0069E18C2F}"/>
              </a:ext>
            </a:extLst>
          </p:cNvPr>
          <p:cNvGrpSpPr/>
          <p:nvPr/>
        </p:nvGrpSpPr>
        <p:grpSpPr>
          <a:xfrm>
            <a:off x="7020032" y="1841275"/>
            <a:ext cx="735245" cy="547127"/>
            <a:chOff x="11252806" y="120964"/>
            <a:chExt cx="1003019" cy="745970"/>
          </a:xfrm>
        </p:grpSpPr>
        <p:pic>
          <p:nvPicPr>
            <p:cNvPr id="12" name="Immagine 11">
              <a:extLst>
                <a:ext uri="{FF2B5EF4-FFF2-40B4-BE49-F238E27FC236}">
                  <a16:creationId xmlns:a16="http://schemas.microsoft.com/office/drawing/2014/main" id="{D5343A6E-28EF-B979-4FE9-CE9805FE8A7E}"/>
                </a:ext>
              </a:extLst>
            </p:cNvPr>
            <p:cNvPicPr>
              <a:picLocks noChangeAspect="1"/>
            </p:cNvPicPr>
            <p:nvPr/>
          </p:nvPicPr>
          <p:blipFill>
            <a:blip r:embed="rId4">
              <a:biLevel thresh="75000"/>
            </a:blip>
            <a:stretch>
              <a:fillRect/>
            </a:stretch>
          </p:blipFill>
          <p:spPr>
            <a:xfrm>
              <a:off x="11466706" y="120964"/>
              <a:ext cx="520358" cy="552217"/>
            </a:xfrm>
            <a:prstGeom prst="rect">
              <a:avLst/>
            </a:prstGeom>
          </p:spPr>
        </p:pic>
        <p:sp>
          <p:nvSpPr>
            <p:cNvPr id="13" name="Source">
              <a:extLst>
                <a:ext uri="{FF2B5EF4-FFF2-40B4-BE49-F238E27FC236}">
                  <a16:creationId xmlns:a16="http://schemas.microsoft.com/office/drawing/2014/main" id="{0C8CF36F-0C7B-9AF6-B030-AA29BF7C129A}"/>
                </a:ext>
                <a:ext uri="{C183D7F6-B498-43B3-948B-1728B52AA6E4}">
                  <adec:decorative xmlns:adec="http://schemas.microsoft.com/office/drawing/2017/decorative" val="0"/>
                </a:ext>
              </a:extLst>
            </p:cNvPr>
            <p:cNvSpPr txBox="1">
              <a:spLocks/>
            </p:cNvSpPr>
            <p:nvPr/>
          </p:nvSpPr>
          <p:spPr>
            <a:xfrm>
              <a:off x="11252806" y="733584"/>
              <a:ext cx="1003019" cy="133350"/>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
        <p:nvSpPr>
          <p:cNvPr id="2" name="CasellaDiTesto 1">
            <a:extLst>
              <a:ext uri="{FF2B5EF4-FFF2-40B4-BE49-F238E27FC236}">
                <a16:creationId xmlns:a16="http://schemas.microsoft.com/office/drawing/2014/main" id="{0B3371A9-7B42-AABB-9AA5-7F80A3B56BB4}"/>
              </a:ext>
            </a:extLst>
          </p:cNvPr>
          <p:cNvSpPr txBox="1"/>
          <p:nvPr/>
        </p:nvSpPr>
        <p:spPr>
          <a:xfrm>
            <a:off x="9153833" y="2892649"/>
            <a:ext cx="2626831" cy="1669175"/>
          </a:xfrm>
          <a:prstGeom prst="rect">
            <a:avLst/>
          </a:prstGeom>
          <a:noFill/>
        </p:spPr>
        <p:txBody>
          <a:bodyPr wrap="square" lIns="0" tIns="0" rIns="0" bIns="0" rtlCol="0">
            <a:spAutoFit/>
          </a:bodyPr>
          <a:lstStyle/>
          <a:p>
            <a:pPr marL="0" marR="0" lvl="0" indent="0" algn="r" defTabSz="914400" rtl="0" eaLnBrk="1" fontAlgn="auto" latinLnBrk="0" hangingPunct="1">
              <a:lnSpc>
                <a:spcPct val="115000"/>
              </a:lnSpc>
              <a:spcBef>
                <a:spcPts val="400"/>
              </a:spcBef>
              <a:spcAft>
                <a:spcPts val="400"/>
              </a:spcAft>
              <a:buClrTx/>
              <a:buSzPct val="100000"/>
              <a:buFontTx/>
              <a:buNone/>
              <a:tabLst/>
              <a:defRPr/>
            </a:pPr>
            <a:r>
              <a:rPr kumimoji="0" lang="it-IT" sz="1600" i="0" u="none" strike="noStrike" kern="1200" cap="none" spc="0" normalizeH="0" baseline="0" dirty="0">
                <a:ln>
                  <a:noFill/>
                </a:ln>
                <a:solidFill>
                  <a:prstClr val="white"/>
                </a:solidFill>
                <a:effectLst/>
                <a:uLnTx/>
                <a:uFillTx/>
                <a:latin typeface="Barlow"/>
                <a:ea typeface="+mn-ea"/>
                <a:cs typeface="+mn-cs"/>
              </a:rPr>
              <a:t>L’impegno verso una </a:t>
            </a:r>
            <a:r>
              <a:rPr kumimoji="0" lang="it-IT" sz="1600" b="1" i="0" u="none" strike="noStrike" kern="1200" cap="none" spc="0" normalizeH="0" baseline="0" dirty="0">
                <a:ln>
                  <a:noFill/>
                </a:ln>
                <a:solidFill>
                  <a:prstClr val="white"/>
                </a:solidFill>
                <a:effectLst/>
                <a:uLnTx/>
                <a:uFillTx/>
                <a:latin typeface="Barlow"/>
                <a:ea typeface="+mn-ea"/>
                <a:cs typeface="+mn-cs"/>
              </a:rPr>
              <a:t>maggiore spinta sostenibile è palpabile per gli OL</a:t>
            </a:r>
            <a:r>
              <a:rPr kumimoji="0" lang="it-IT" sz="1600" i="0" u="none" strike="noStrike" kern="1200" cap="none" spc="0" normalizeH="0" baseline="0" dirty="0">
                <a:ln>
                  <a:noFill/>
                </a:ln>
                <a:solidFill>
                  <a:prstClr val="white"/>
                </a:solidFill>
                <a:effectLst/>
                <a:uLnTx/>
                <a:uFillTx/>
                <a:latin typeface="Barlow"/>
                <a:ea typeface="+mn-ea"/>
                <a:cs typeface="+mn-cs"/>
              </a:rPr>
              <a:t>: un tema ormai </a:t>
            </a:r>
            <a:r>
              <a:rPr kumimoji="0" lang="it-IT" sz="1600" b="1" i="0" u="none" strike="noStrike" kern="1200" cap="none" spc="0" normalizeH="0" baseline="0" dirty="0">
                <a:ln>
                  <a:noFill/>
                </a:ln>
                <a:solidFill>
                  <a:prstClr val="white"/>
                </a:solidFill>
                <a:effectLst/>
                <a:uLnTx/>
                <a:uFillTx/>
                <a:latin typeface="Barlow"/>
                <a:ea typeface="+mn-ea"/>
                <a:cs typeface="+mn-cs"/>
              </a:rPr>
              <a:t>attuale, importante </a:t>
            </a:r>
            <a:r>
              <a:rPr kumimoji="0" lang="it-IT" sz="1600" i="0" u="none" strike="noStrike" kern="1200" cap="none" spc="0" normalizeH="0" baseline="0" dirty="0">
                <a:ln>
                  <a:noFill/>
                </a:ln>
                <a:solidFill>
                  <a:prstClr val="white"/>
                </a:solidFill>
                <a:effectLst/>
                <a:uLnTx/>
                <a:uFillTx/>
                <a:latin typeface="Barlow"/>
                <a:ea typeface="+mn-ea"/>
                <a:cs typeface="+mn-cs"/>
              </a:rPr>
              <a:t>trasversalmente, </a:t>
            </a:r>
            <a:r>
              <a:rPr kumimoji="0" lang="it-IT" sz="1600" b="1" i="0" u="none" strike="noStrike" kern="1200" cap="none" spc="0" normalizeH="0" baseline="0" dirty="0">
                <a:ln>
                  <a:noFill/>
                </a:ln>
                <a:solidFill>
                  <a:prstClr val="white"/>
                </a:solidFill>
                <a:effectLst/>
                <a:uLnTx/>
                <a:uFillTx/>
                <a:latin typeface="Barlow"/>
                <a:ea typeface="+mn-ea"/>
                <a:cs typeface="+mn-cs"/>
              </a:rPr>
              <a:t>impossibile da ignorare</a:t>
            </a:r>
            <a:endParaRPr kumimoji="0" lang="it-IT" sz="1200" b="1" i="1" u="none" strike="noStrike" kern="1200" cap="none" spc="0" normalizeH="0" baseline="0" dirty="0">
              <a:ln>
                <a:noFill/>
              </a:ln>
              <a:solidFill>
                <a:prstClr val="white"/>
              </a:solidFill>
              <a:effectLst/>
              <a:uLnTx/>
              <a:uFillTx/>
              <a:latin typeface="Barlow"/>
              <a:ea typeface="+mn-ea"/>
              <a:cs typeface="+mn-cs"/>
            </a:endParaRPr>
          </a:p>
        </p:txBody>
      </p:sp>
    </p:spTree>
    <p:extLst>
      <p:ext uri="{BB962C8B-B14F-4D97-AF65-F5344CB8AC3E}">
        <p14:creationId xmlns:p14="http://schemas.microsoft.com/office/powerpoint/2010/main" val="2951536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345224" y="377814"/>
            <a:ext cx="11117948" cy="762658"/>
          </a:xfrm>
        </p:spPr>
        <p:txBody>
          <a:bodyPr/>
          <a:lstStyle/>
          <a:p>
            <a:r>
              <a:rPr lang="it-IT" dirty="0"/>
              <a:t>L'apprezzamento per il riciclo urbano e industriale è trasversale e ampiamente condiviso</a:t>
            </a:r>
            <a:endParaRPr lang="it-IT" b="1" dirty="0"/>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436828" y="1600641"/>
            <a:ext cx="6075939" cy="355025"/>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i="1" dirty="0"/>
              <a:t>D.13_1 Per quali motivi </a:t>
            </a:r>
            <a:r>
              <a:rPr lang="it-IT" sz="1400" b="1" i="1" dirty="0"/>
              <a:t>giudica positivamente l’impegno complessivo del suo territorio in termini di sostenibilità/ economia circolare</a:t>
            </a:r>
            <a:r>
              <a:rPr lang="it-IT" sz="1100" i="1" dirty="0"/>
              <a:t>? (Item con citazioni &gt; al 20%)</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8535366" y="6208736"/>
            <a:ext cx="2735320"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Giudicano l’impegno positivamente</a:t>
            </a:r>
          </a:p>
          <a:p>
            <a:pPr algn="r"/>
            <a:r>
              <a:rPr lang="it-IT" sz="1000" dirty="0">
                <a:latin typeface="Barlow" panose="00000500000000000000" pitchFamily="2" charset="0"/>
                <a:cs typeface="Arial" panose="020B0604020202020204" pitchFamily="34" charset="0"/>
              </a:rPr>
              <a:t>Valori %</a:t>
            </a:r>
          </a:p>
        </p:txBody>
      </p:sp>
      <p:graphicFrame>
        <p:nvGraphicFramePr>
          <p:cNvPr id="12" name="Tabella 11">
            <a:extLst>
              <a:ext uri="{FF2B5EF4-FFF2-40B4-BE49-F238E27FC236}">
                <a16:creationId xmlns:a16="http://schemas.microsoft.com/office/drawing/2014/main" id="{D858BBC4-1503-0D9B-3DD1-70C451BA8BC2}"/>
              </a:ext>
            </a:extLst>
          </p:cNvPr>
          <p:cNvGraphicFramePr>
            <a:graphicFrameLocks noGrp="1"/>
          </p:cNvGraphicFramePr>
          <p:nvPr>
            <p:extLst>
              <p:ext uri="{D42A27DB-BD31-4B8C-83A1-F6EECF244321}">
                <p14:modId xmlns:p14="http://schemas.microsoft.com/office/powerpoint/2010/main" val="1398671011"/>
              </p:ext>
            </p:extLst>
          </p:nvPr>
        </p:nvGraphicFramePr>
        <p:xfrm>
          <a:off x="2625283" y="2266172"/>
          <a:ext cx="3767059" cy="3752077"/>
        </p:xfrm>
        <a:graphic>
          <a:graphicData uri="http://schemas.openxmlformats.org/drawingml/2006/table">
            <a:tbl>
              <a:tblPr>
                <a:tableStyleId>{5C22544A-7EE6-4342-B048-85BDC9FD1C3A}</a:tableStyleId>
              </a:tblPr>
              <a:tblGrid>
                <a:gridCol w="383059">
                  <a:extLst>
                    <a:ext uri="{9D8B030D-6E8A-4147-A177-3AD203B41FA5}">
                      <a16:colId xmlns:a16="http://schemas.microsoft.com/office/drawing/2014/main" val="308009737"/>
                    </a:ext>
                  </a:extLst>
                </a:gridCol>
                <a:gridCol w="3384000">
                  <a:extLst>
                    <a:ext uri="{9D8B030D-6E8A-4147-A177-3AD203B41FA5}">
                      <a16:colId xmlns:a16="http://schemas.microsoft.com/office/drawing/2014/main" val="2921946277"/>
                    </a:ext>
                  </a:extLst>
                </a:gridCol>
              </a:tblGrid>
              <a:tr h="800525">
                <a:tc>
                  <a:txBody>
                    <a:bodyPr/>
                    <a:lstStyle/>
                    <a:p>
                      <a:pPr algn="ctr" fontAlgn="b"/>
                      <a:r>
                        <a:rPr lang="it-IT" sz="1400" b="1" u="none" strike="noStrike" dirty="0">
                          <a:solidFill>
                            <a:schemeClr val="tx1"/>
                          </a:solidFill>
                          <a:effectLst/>
                        </a:rPr>
                        <a:t>29</a:t>
                      </a:r>
                      <a:endParaRPr lang="it-IT" sz="1400" b="1" i="0" u="none" strike="noStrike" dirty="0">
                        <a:solidFill>
                          <a:schemeClr val="tx1"/>
                        </a:solidFill>
                        <a:effectLst/>
                        <a:latin typeface="Aptos Narrow" panose="020B0004020202020204" pitchFamily="34" charset="0"/>
                      </a:endParaRPr>
                    </a:p>
                  </a:txBody>
                  <a:tcPr marL="5350" marR="5350" marT="5350" marB="0" anchor="ctr">
                    <a:lnL w="381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85725" indent="0" algn="l" fontAlgn="b"/>
                      <a:r>
                        <a:rPr lang="it-IT" sz="1100" b="0" u="none" strike="noStrike" dirty="0">
                          <a:solidFill>
                            <a:schemeClr val="tx1"/>
                          </a:solidFill>
                          <a:effectLst/>
                        </a:rPr>
                        <a:t>Promozione della </a:t>
                      </a:r>
                      <a:r>
                        <a:rPr lang="it-IT" sz="1100" b="1" u="none" strike="noStrike" dirty="0">
                          <a:solidFill>
                            <a:schemeClr val="tx1"/>
                          </a:solidFill>
                          <a:effectLst/>
                        </a:rPr>
                        <a:t>raccolta differenziata e del riciclo dei rifiuti </a:t>
                      </a:r>
                      <a:r>
                        <a:rPr lang="it-IT" sz="1100" b="0" u="none" strike="noStrike" dirty="0">
                          <a:solidFill>
                            <a:schemeClr val="tx1"/>
                          </a:solidFill>
                          <a:effectLst/>
                        </a:rPr>
                        <a:t>urbani ed industriali</a:t>
                      </a:r>
                      <a:endParaRPr lang="it-IT" sz="1100" b="0" i="0" u="none" strike="noStrike" dirty="0">
                        <a:solidFill>
                          <a:schemeClr val="tx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BF6F6"/>
                    </a:solidFill>
                  </a:tcPr>
                </a:tc>
                <a:extLst>
                  <a:ext uri="{0D108BD9-81ED-4DB2-BD59-A6C34878D82A}">
                    <a16:rowId xmlns:a16="http://schemas.microsoft.com/office/drawing/2014/main" val="1499124797"/>
                  </a:ext>
                </a:extLst>
              </a:tr>
              <a:tr h="675251">
                <a:tc>
                  <a:txBody>
                    <a:bodyPr/>
                    <a:lstStyle/>
                    <a:p>
                      <a:pPr algn="ctr" fontAlgn="b"/>
                      <a:r>
                        <a:rPr lang="it-IT" sz="1400" b="1" u="none" strike="noStrike" dirty="0">
                          <a:solidFill>
                            <a:schemeClr val="tx1"/>
                          </a:solidFill>
                          <a:effectLst/>
                        </a:rPr>
                        <a:t>27</a:t>
                      </a:r>
                      <a:endParaRPr lang="it-IT" sz="1400" b="1" i="0" u="none" strike="noStrike" dirty="0">
                        <a:solidFill>
                          <a:schemeClr val="tx1"/>
                        </a:solidFill>
                        <a:effectLst/>
                        <a:latin typeface="Aptos Narrow" panose="020B0004020202020204" pitchFamily="34" charset="0"/>
                      </a:endParaRPr>
                    </a:p>
                  </a:txBody>
                  <a:tcPr marL="5350" marR="5350" marT="5350" marB="0" anchor="ctr">
                    <a:lnL w="381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0" algn="l" fontAlgn="b"/>
                      <a:r>
                        <a:rPr lang="it-IT" sz="1100" b="1" u="none" strike="noStrike" dirty="0">
                          <a:solidFill>
                            <a:schemeClr val="tx1"/>
                          </a:solidFill>
                          <a:effectLst/>
                        </a:rPr>
                        <a:t>Sostegno all'agricoltura biologica </a:t>
                      </a:r>
                      <a:r>
                        <a:rPr lang="it-IT" sz="1100" b="0" u="none" strike="noStrike" dirty="0">
                          <a:solidFill>
                            <a:schemeClr val="tx1"/>
                          </a:solidFill>
                          <a:effectLst/>
                        </a:rPr>
                        <a:t>e alle produzioni locali a km zero</a:t>
                      </a:r>
                      <a:endParaRPr lang="it-IT" sz="1100" b="0" i="0" u="none" strike="noStrike" dirty="0">
                        <a:solidFill>
                          <a:schemeClr val="tx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51960044"/>
                  </a:ext>
                </a:extLst>
              </a:tr>
              <a:tr h="800525">
                <a:tc>
                  <a:txBody>
                    <a:bodyPr/>
                    <a:lstStyle/>
                    <a:p>
                      <a:pPr algn="ctr" fontAlgn="b"/>
                      <a:r>
                        <a:rPr lang="it-IT" sz="1400" b="1" u="none" strike="noStrike" dirty="0">
                          <a:solidFill>
                            <a:schemeClr val="tx1"/>
                          </a:solidFill>
                          <a:effectLst/>
                        </a:rPr>
                        <a:t>23</a:t>
                      </a:r>
                      <a:endParaRPr lang="it-IT" sz="1400" b="1" i="0" u="none" strike="noStrike" dirty="0">
                        <a:solidFill>
                          <a:schemeClr val="tx1"/>
                        </a:solidFill>
                        <a:effectLst/>
                        <a:latin typeface="Aptos Narrow" panose="020B0004020202020204" pitchFamily="34" charset="0"/>
                      </a:endParaRPr>
                    </a:p>
                  </a:txBody>
                  <a:tcPr marL="5350" marR="5350" marT="5350" marB="0" anchor="ctr">
                    <a:lnL w="381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0" algn="l" fontAlgn="b"/>
                      <a:r>
                        <a:rPr lang="it-IT" sz="1100" b="1" u="none" strike="noStrike" dirty="0">
                          <a:solidFill>
                            <a:schemeClr val="tx1"/>
                          </a:solidFill>
                          <a:effectLst/>
                        </a:rPr>
                        <a:t>Monitoraggio della qualità dell'aria </a:t>
                      </a:r>
                      <a:r>
                        <a:rPr lang="it-IT" sz="1100" b="0" u="none" strike="noStrike" dirty="0">
                          <a:solidFill>
                            <a:schemeClr val="tx1"/>
                          </a:solidFill>
                          <a:effectLst/>
                        </a:rPr>
                        <a:t>e azioni per ridurre le emissioni inquinanti</a:t>
                      </a:r>
                      <a:endParaRPr lang="it-IT" sz="1100" b="0" i="0" u="none" strike="noStrike" dirty="0">
                        <a:solidFill>
                          <a:schemeClr val="tx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5310048"/>
                  </a:ext>
                </a:extLst>
              </a:tr>
              <a:tr h="800525">
                <a:tc>
                  <a:txBody>
                    <a:bodyPr/>
                    <a:lstStyle/>
                    <a:p>
                      <a:pPr algn="ctr" fontAlgn="b"/>
                      <a:r>
                        <a:rPr lang="it-IT" sz="1400" b="1" u="none" strike="noStrike" dirty="0">
                          <a:solidFill>
                            <a:schemeClr val="tx1"/>
                          </a:solidFill>
                          <a:effectLst/>
                        </a:rPr>
                        <a:t>23</a:t>
                      </a:r>
                      <a:endParaRPr lang="it-IT" sz="1400" b="1" i="0" u="none" strike="noStrike" dirty="0">
                        <a:solidFill>
                          <a:schemeClr val="tx1"/>
                        </a:solidFill>
                        <a:effectLst/>
                        <a:latin typeface="Aptos Narrow" panose="020B0004020202020204" pitchFamily="34" charset="0"/>
                      </a:endParaRPr>
                    </a:p>
                  </a:txBody>
                  <a:tcPr marL="5350" marR="5350" marT="5350" marB="0" anchor="ctr">
                    <a:lnL w="381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0" algn="l" fontAlgn="b"/>
                      <a:r>
                        <a:rPr lang="it-IT" sz="1100" b="1" u="none" strike="noStrike" dirty="0">
                          <a:solidFill>
                            <a:schemeClr val="tx1"/>
                          </a:solidFill>
                          <a:effectLst/>
                        </a:rPr>
                        <a:t>Salvaguardia delle risorse idriche</a:t>
                      </a:r>
                      <a:r>
                        <a:rPr lang="it-IT" sz="1100" b="0" u="none" strike="noStrike" dirty="0">
                          <a:solidFill>
                            <a:schemeClr val="tx1"/>
                          </a:solidFill>
                          <a:effectLst/>
                        </a:rPr>
                        <a:t>, riduzione degli sprechi e depurazione delle acque reflue</a:t>
                      </a:r>
                      <a:endParaRPr lang="it-IT" sz="1100" b="0" i="0" u="none" strike="noStrike" dirty="0">
                        <a:solidFill>
                          <a:schemeClr val="tx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04063815"/>
                  </a:ext>
                </a:extLst>
              </a:tr>
              <a:tr h="675251">
                <a:tc>
                  <a:txBody>
                    <a:bodyPr/>
                    <a:lstStyle/>
                    <a:p>
                      <a:pPr algn="ctr" fontAlgn="b"/>
                      <a:r>
                        <a:rPr lang="it-IT" sz="1400" b="1" u="none" strike="noStrike" dirty="0">
                          <a:solidFill>
                            <a:schemeClr val="tx1"/>
                          </a:solidFill>
                          <a:effectLst/>
                        </a:rPr>
                        <a:t>20</a:t>
                      </a:r>
                      <a:endParaRPr lang="it-IT" sz="1400" b="1" i="0" u="none" strike="noStrike" dirty="0">
                        <a:solidFill>
                          <a:schemeClr val="tx1"/>
                        </a:solidFill>
                        <a:effectLst/>
                        <a:latin typeface="Aptos Narrow" panose="020B0004020202020204" pitchFamily="34" charset="0"/>
                      </a:endParaRPr>
                    </a:p>
                  </a:txBody>
                  <a:tcPr marL="5350" marR="5350" marT="5350" marB="0" anchor="ctr">
                    <a:lnL w="381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0" algn="l" fontAlgn="b"/>
                      <a:r>
                        <a:rPr lang="it-IT" sz="1100" b="0" u="none" strike="noStrike" dirty="0">
                          <a:solidFill>
                            <a:schemeClr val="tx1"/>
                          </a:solidFill>
                          <a:effectLst/>
                        </a:rPr>
                        <a:t> Presenza di </a:t>
                      </a:r>
                      <a:r>
                        <a:rPr lang="it-IT" sz="1100" b="1" u="none" strike="noStrike" dirty="0">
                          <a:solidFill>
                            <a:schemeClr val="tx1"/>
                          </a:solidFill>
                          <a:effectLst/>
                        </a:rPr>
                        <a:t>impianti per la produzione di energie rinnovabili</a:t>
                      </a:r>
                      <a:endParaRPr lang="it-IT" sz="1100" b="1" i="0" u="none" strike="noStrike" dirty="0">
                        <a:solidFill>
                          <a:schemeClr val="tx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9902403"/>
                  </a:ext>
                </a:extLst>
              </a:tr>
            </a:tbl>
          </a:graphicData>
        </a:graphic>
      </p:graphicFrame>
      <p:grpSp>
        <p:nvGrpSpPr>
          <p:cNvPr id="15" name="Gruppo 14">
            <a:extLst>
              <a:ext uri="{FF2B5EF4-FFF2-40B4-BE49-F238E27FC236}">
                <a16:creationId xmlns:a16="http://schemas.microsoft.com/office/drawing/2014/main" id="{7C94E0AD-7D82-90A2-1857-B89DA95CC2EF}"/>
              </a:ext>
            </a:extLst>
          </p:cNvPr>
          <p:cNvGrpSpPr/>
          <p:nvPr/>
        </p:nvGrpSpPr>
        <p:grpSpPr>
          <a:xfrm>
            <a:off x="462226" y="2347442"/>
            <a:ext cx="2096861" cy="1785198"/>
            <a:chOff x="1175657" y="2272794"/>
            <a:chExt cx="2096861" cy="1785198"/>
          </a:xfrm>
        </p:grpSpPr>
        <p:sp>
          <p:nvSpPr>
            <p:cNvPr id="9" name="Rectangle 22">
              <a:extLst>
                <a:ext uri="{FF2B5EF4-FFF2-40B4-BE49-F238E27FC236}">
                  <a16:creationId xmlns:a16="http://schemas.microsoft.com/office/drawing/2014/main" id="{A6A5AC15-9046-1F64-6529-8F33B7DA1B18}"/>
                </a:ext>
              </a:extLst>
            </p:cNvPr>
            <p:cNvSpPr>
              <a:spLocks/>
            </p:cNvSpPr>
            <p:nvPr/>
          </p:nvSpPr>
          <p:spPr>
            <a:xfrm>
              <a:off x="2482199" y="2747773"/>
              <a:ext cx="790319" cy="761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a:defRPr lang="nl-BE" sz="1200" b="1" i="0" u="none" strike="noStrike" kern="1200" baseline="0">
                  <a:solidFill>
                    <a:schemeClr val="bg1"/>
                  </a:solidFill>
                  <a:latin typeface="+mn-lt"/>
                  <a:ea typeface="+mn-ea"/>
                  <a:cs typeface="+mn-cs"/>
                </a:defRPr>
              </a:pPr>
              <a:r>
                <a:rPr lang="en-US" sz="2800" b="1" dirty="0">
                  <a:solidFill>
                    <a:srgbClr val="009D9C"/>
                  </a:solidFill>
                </a:rPr>
                <a:t>62</a:t>
              </a:r>
              <a:r>
                <a:rPr lang="en-US" sz="2400" b="1" dirty="0">
                  <a:solidFill>
                    <a:srgbClr val="009D9C"/>
                  </a:solidFill>
                </a:rPr>
                <a:t>%</a:t>
              </a:r>
              <a:endParaRPr lang="en-US" sz="2800" b="1" dirty="0">
                <a:solidFill>
                  <a:srgbClr val="009D9C"/>
                </a:solidFill>
              </a:endParaRPr>
            </a:p>
          </p:txBody>
        </p:sp>
        <p:sp>
          <p:nvSpPr>
            <p:cNvPr id="10" name="TextBox 41">
              <a:extLst>
                <a:ext uri="{FF2B5EF4-FFF2-40B4-BE49-F238E27FC236}">
                  <a16:creationId xmlns:a16="http://schemas.microsoft.com/office/drawing/2014/main" id="{B5F7066B-9ACA-2492-DE3F-817C06765B66}"/>
                </a:ext>
              </a:extLst>
            </p:cNvPr>
            <p:cNvSpPr txBox="1"/>
            <p:nvPr/>
          </p:nvSpPr>
          <p:spPr>
            <a:xfrm>
              <a:off x="1175657" y="3411661"/>
              <a:ext cx="2065716" cy="646331"/>
            </a:xfrm>
            <a:prstGeom prst="rect">
              <a:avLst/>
            </a:prstGeom>
          </p:spPr>
          <p:txBody>
            <a:bodyPr vert="horz" wrap="square" lIns="72000" tIns="0" rIns="72000" bIns="0" rtlCol="0" anchor="ctr">
              <a:spAutoFit/>
            </a:bodyPr>
            <a:lstStyle/>
            <a:p>
              <a:pPr algn="r"/>
              <a:r>
                <a:rPr lang="it-IT" sz="1400" b="1" dirty="0">
                  <a:solidFill>
                    <a:schemeClr val="tx2"/>
                  </a:solidFill>
                </a:rPr>
                <a:t>Soddisfazione </a:t>
              </a:r>
            </a:p>
            <a:p>
              <a:pPr algn="r"/>
              <a:r>
                <a:rPr lang="it-IT" sz="1400" b="1" dirty="0">
                  <a:solidFill>
                    <a:schemeClr val="tx2"/>
                  </a:solidFill>
                </a:rPr>
                <a:t>per le iniziative sostenibili del territorio</a:t>
              </a:r>
            </a:p>
          </p:txBody>
        </p:sp>
        <p:grpSp>
          <p:nvGrpSpPr>
            <p:cNvPr id="8" name="Gruppo 7">
              <a:extLst>
                <a:ext uri="{FF2B5EF4-FFF2-40B4-BE49-F238E27FC236}">
                  <a16:creationId xmlns:a16="http://schemas.microsoft.com/office/drawing/2014/main" id="{958135B9-C6EF-F045-1353-861FB0DE5B0C}"/>
                </a:ext>
              </a:extLst>
            </p:cNvPr>
            <p:cNvGrpSpPr>
              <a:grpSpLocks noChangeAspect="1"/>
            </p:cNvGrpSpPr>
            <p:nvPr/>
          </p:nvGrpSpPr>
          <p:grpSpPr>
            <a:xfrm>
              <a:off x="2482199" y="2272794"/>
              <a:ext cx="589757" cy="590375"/>
              <a:chOff x="450001" y="1786261"/>
              <a:chExt cx="555641" cy="540085"/>
            </a:xfrm>
          </p:grpSpPr>
          <p:pic>
            <p:nvPicPr>
              <p:cNvPr id="11" name="Immagine 10">
                <a:extLst>
                  <a:ext uri="{FF2B5EF4-FFF2-40B4-BE49-F238E27FC236}">
                    <a16:creationId xmlns:a16="http://schemas.microsoft.com/office/drawing/2014/main" id="{FEC274FA-D4EE-E408-8E45-D564C54D8CE9}"/>
                  </a:ext>
                </a:extLst>
              </p:cNvPr>
              <p:cNvPicPr>
                <a:picLocks noChangeAspect="1"/>
              </p:cNvPicPr>
              <p:nvPr/>
            </p:nvPicPr>
            <p:blipFill>
              <a:blip r:embed="rId2">
                <a:biLevel thresh="75000"/>
              </a:blip>
              <a:stretch>
                <a:fillRect/>
              </a:stretch>
            </p:blipFill>
            <p:spPr>
              <a:xfrm>
                <a:off x="486917" y="1786261"/>
                <a:ext cx="481809" cy="404098"/>
              </a:xfrm>
              <a:prstGeom prst="rect">
                <a:avLst/>
              </a:prstGeom>
            </p:spPr>
          </p:pic>
          <p:sp>
            <p:nvSpPr>
              <p:cNvPr id="13" name="Source">
                <a:extLst>
                  <a:ext uri="{FF2B5EF4-FFF2-40B4-BE49-F238E27FC236}">
                    <a16:creationId xmlns:a16="http://schemas.microsoft.com/office/drawing/2014/main" id="{E425B488-3E73-29BF-63C3-14D78F8FBFFF}"/>
                  </a:ext>
                  <a:ext uri="{C183D7F6-B498-43B3-948B-1728B52AA6E4}">
                    <adec:decorative xmlns:adec="http://schemas.microsoft.com/office/drawing/2017/decorative" val="0"/>
                  </a:ext>
                </a:extLst>
              </p:cNvPr>
              <p:cNvSpPr txBox="1">
                <a:spLocks/>
              </p:cNvSpPr>
              <p:nvPr/>
            </p:nvSpPr>
            <p:spPr>
              <a:xfrm>
                <a:off x="450001" y="2150427"/>
                <a:ext cx="555641"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sp>
        <p:nvSpPr>
          <p:cNvPr id="2" name="Figura a mano libera: forma 1">
            <a:extLst>
              <a:ext uri="{FF2B5EF4-FFF2-40B4-BE49-F238E27FC236}">
                <a16:creationId xmlns:a16="http://schemas.microsoft.com/office/drawing/2014/main" id="{F10CCC2B-8B82-7404-0731-A327E342D1CB}"/>
              </a:ext>
            </a:extLst>
          </p:cNvPr>
          <p:cNvSpPr/>
          <p:nvPr/>
        </p:nvSpPr>
        <p:spPr>
          <a:xfrm>
            <a:off x="7826375" y="1602694"/>
            <a:ext cx="4365624" cy="4417842"/>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grpSp>
        <p:nvGrpSpPr>
          <p:cNvPr id="4" name="Gruppo 3">
            <a:extLst>
              <a:ext uri="{FF2B5EF4-FFF2-40B4-BE49-F238E27FC236}">
                <a16:creationId xmlns:a16="http://schemas.microsoft.com/office/drawing/2014/main" id="{8E6CCB89-9A5F-C44E-641C-92178F792396}"/>
              </a:ext>
            </a:extLst>
          </p:cNvPr>
          <p:cNvGrpSpPr/>
          <p:nvPr/>
        </p:nvGrpSpPr>
        <p:grpSpPr>
          <a:xfrm>
            <a:off x="11463172" y="1774438"/>
            <a:ext cx="728828" cy="761140"/>
            <a:chOff x="11362471" y="120964"/>
            <a:chExt cx="728828" cy="761140"/>
          </a:xfrm>
        </p:grpSpPr>
        <p:pic>
          <p:nvPicPr>
            <p:cNvPr id="5" name="Immagine 4">
              <a:extLst>
                <a:ext uri="{FF2B5EF4-FFF2-40B4-BE49-F238E27FC236}">
                  <a16:creationId xmlns:a16="http://schemas.microsoft.com/office/drawing/2014/main" id="{C8C32C32-E81D-ED1C-18D0-5F4148638487}"/>
                </a:ext>
              </a:extLst>
            </p:cNvPr>
            <p:cNvPicPr>
              <a:picLocks noChangeAspect="1"/>
            </p:cNvPicPr>
            <p:nvPr/>
          </p:nvPicPr>
          <p:blipFill>
            <a:blip r:embed="rId3">
              <a:biLevel thresh="25000"/>
            </a:blip>
            <a:stretch>
              <a:fillRect/>
            </a:stretch>
          </p:blipFill>
          <p:spPr>
            <a:xfrm>
              <a:off x="11466706" y="120964"/>
              <a:ext cx="520358" cy="552217"/>
            </a:xfrm>
            <a:prstGeom prst="rect">
              <a:avLst/>
            </a:prstGeom>
          </p:spPr>
        </p:pic>
        <p:sp>
          <p:nvSpPr>
            <p:cNvPr id="14" name="Source">
              <a:extLst>
                <a:ext uri="{FF2B5EF4-FFF2-40B4-BE49-F238E27FC236}">
                  <a16:creationId xmlns:a16="http://schemas.microsoft.com/office/drawing/2014/main" id="{93D6D6E6-6623-743F-2696-01F8C6B8C6B5}"/>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prstClr val="white"/>
                  </a:solidFill>
                  <a:effectLst/>
                  <a:uLnTx/>
                  <a:uFillTx/>
                  <a:latin typeface="Barlow Semi Condensed" panose="00000506000000000000" pitchFamily="2" charset="0"/>
                  <a:ea typeface="+mn-ea"/>
                  <a:cs typeface="+mn-cs"/>
                </a:rPr>
                <a:t>OPINION LEADER</a:t>
              </a:r>
            </a:p>
          </p:txBody>
        </p:sp>
      </p:grpSp>
      <p:sp>
        <p:nvSpPr>
          <p:cNvPr id="17" name="Source">
            <a:extLst>
              <a:ext uri="{FF2B5EF4-FFF2-40B4-BE49-F238E27FC236}">
                <a16:creationId xmlns:a16="http://schemas.microsoft.com/office/drawing/2014/main" id="{AD2E95F0-DCB4-0D15-4CA4-BF4D13ABA07D}"/>
              </a:ext>
              <a:ext uri="{C183D7F6-B498-43B3-948B-1728B52AA6E4}">
                <adec:decorative xmlns:adec="http://schemas.microsoft.com/office/drawing/2017/decorative" val="0"/>
              </a:ext>
            </a:extLst>
          </p:cNvPr>
          <p:cNvSpPr txBox="1">
            <a:spLocks/>
          </p:cNvSpPr>
          <p:nvPr/>
        </p:nvSpPr>
        <p:spPr>
          <a:xfrm>
            <a:off x="8204752" y="594746"/>
            <a:ext cx="1218723" cy="355025"/>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b="1" dirty="0">
                <a:solidFill>
                  <a:schemeClr val="bg1"/>
                </a:solidFill>
              </a:rPr>
              <a:t>RANKING</a:t>
            </a:r>
          </a:p>
        </p:txBody>
      </p:sp>
      <p:sp>
        <p:nvSpPr>
          <p:cNvPr id="20" name="CasellaDiTesto 19">
            <a:extLst>
              <a:ext uri="{FF2B5EF4-FFF2-40B4-BE49-F238E27FC236}">
                <a16:creationId xmlns:a16="http://schemas.microsoft.com/office/drawing/2014/main" id="{ADBD38C5-922F-8BCF-1784-E16B4B12D646}"/>
              </a:ext>
            </a:extLst>
          </p:cNvPr>
          <p:cNvSpPr txBox="1"/>
          <p:nvPr/>
        </p:nvSpPr>
        <p:spPr>
          <a:xfrm>
            <a:off x="7987989" y="2306373"/>
            <a:ext cx="3282697" cy="965008"/>
          </a:xfrm>
          <a:prstGeom prst="rect">
            <a:avLst/>
          </a:prstGeom>
          <a:noFill/>
        </p:spPr>
        <p:txBody>
          <a:bodyPr wrap="square" lIns="0" tIns="0" rIns="0" bIns="0" rtlCol="0">
            <a:spAutoFit/>
          </a:bodyPr>
          <a:lstStyle/>
          <a:p>
            <a:pPr marL="0" marR="0" lvl="0" indent="0" defTabSz="914400" rtl="0" eaLnBrk="1" fontAlgn="auto" latinLnBrk="0" hangingPunct="1">
              <a:lnSpc>
                <a:spcPct val="115000"/>
              </a:lnSpc>
              <a:spcBef>
                <a:spcPts val="400"/>
              </a:spcBef>
              <a:spcAft>
                <a:spcPts val="400"/>
              </a:spcAft>
              <a:buClrTx/>
              <a:buSzPct val="100000"/>
              <a:buFontTx/>
              <a:buNone/>
              <a:tabLst/>
              <a:defRPr/>
            </a:pPr>
            <a:r>
              <a:rPr kumimoji="0" lang="it-IT" sz="1400" i="0" u="none" strike="noStrike" kern="1200" cap="none" spc="0" normalizeH="0" baseline="0" dirty="0">
                <a:ln>
                  <a:noFill/>
                </a:ln>
                <a:solidFill>
                  <a:prstClr val="white"/>
                </a:solidFill>
                <a:effectLst/>
                <a:uLnTx/>
                <a:uFillTx/>
                <a:latin typeface="Barlow"/>
                <a:ea typeface="+mn-ea"/>
                <a:cs typeface="+mn-cs"/>
              </a:rPr>
              <a:t>L’economia circolare domina il percepito positivo degli OL (con la </a:t>
            </a:r>
            <a:r>
              <a:rPr kumimoji="0" lang="it-IT" sz="1400" b="1" i="0" u="none" strike="noStrike" kern="1200" cap="none" spc="0" normalizeH="0" baseline="0" dirty="0">
                <a:ln>
                  <a:noFill/>
                </a:ln>
                <a:solidFill>
                  <a:prstClr val="white"/>
                </a:solidFill>
                <a:effectLst/>
                <a:uLnTx/>
                <a:uFillTx/>
                <a:latin typeface="Barlow"/>
                <a:ea typeface="+mn-ea"/>
                <a:cs typeface="+mn-cs"/>
              </a:rPr>
              <a:t>raccolta differenziata</a:t>
            </a:r>
            <a:r>
              <a:rPr kumimoji="0" lang="it-IT" sz="1400" i="0" u="none" strike="noStrike" kern="1200" cap="none" spc="0" normalizeH="0" baseline="0" dirty="0">
                <a:ln>
                  <a:noFill/>
                </a:ln>
                <a:solidFill>
                  <a:prstClr val="white"/>
                </a:solidFill>
                <a:effectLst/>
                <a:uLnTx/>
                <a:uFillTx/>
                <a:latin typeface="Barlow"/>
                <a:ea typeface="+mn-ea"/>
                <a:cs typeface="+mn-cs"/>
              </a:rPr>
              <a:t>) insieme al </a:t>
            </a:r>
            <a:r>
              <a:rPr kumimoji="0" lang="it-IT" sz="1400" b="1" i="0" u="none" strike="noStrike" kern="1200" cap="none" spc="0" normalizeH="0" baseline="0" dirty="0">
                <a:ln>
                  <a:noFill/>
                </a:ln>
                <a:solidFill>
                  <a:prstClr val="white"/>
                </a:solidFill>
                <a:effectLst/>
                <a:uLnTx/>
                <a:uFillTx/>
                <a:latin typeface="Barlow"/>
                <a:ea typeface="+mn-ea"/>
                <a:cs typeface="+mn-cs"/>
              </a:rPr>
              <a:t>tema idrico</a:t>
            </a:r>
            <a:r>
              <a:rPr kumimoji="0" lang="it-IT" sz="1400" i="0" u="none" strike="noStrike" kern="1200" cap="none" spc="0" normalizeH="0" baseline="0" dirty="0">
                <a:ln>
                  <a:noFill/>
                </a:ln>
                <a:solidFill>
                  <a:prstClr val="white"/>
                </a:solidFill>
                <a:effectLst/>
                <a:uLnTx/>
                <a:uFillTx/>
                <a:latin typeface="Barlow"/>
                <a:ea typeface="+mn-ea"/>
                <a:cs typeface="+mn-cs"/>
              </a:rPr>
              <a:t>, di fondamentale importanza trasversale … </a:t>
            </a:r>
            <a:endParaRPr kumimoji="0" lang="it-IT" sz="1100" i="1" u="none" strike="noStrike" kern="1200" cap="none" spc="0" normalizeH="0" baseline="0" dirty="0">
              <a:ln>
                <a:noFill/>
              </a:ln>
              <a:solidFill>
                <a:prstClr val="white"/>
              </a:solidFill>
              <a:effectLst/>
              <a:uLnTx/>
              <a:uFillTx/>
              <a:latin typeface="Barlow"/>
              <a:ea typeface="+mn-ea"/>
              <a:cs typeface="+mn-cs"/>
            </a:endParaRPr>
          </a:p>
        </p:txBody>
      </p:sp>
      <p:graphicFrame>
        <p:nvGraphicFramePr>
          <p:cNvPr id="21" name="Tabella 20">
            <a:extLst>
              <a:ext uri="{FF2B5EF4-FFF2-40B4-BE49-F238E27FC236}">
                <a16:creationId xmlns:a16="http://schemas.microsoft.com/office/drawing/2014/main" id="{988BEC5A-99C0-720B-4214-72AFF7FCF132}"/>
              </a:ext>
            </a:extLst>
          </p:cNvPr>
          <p:cNvGraphicFramePr>
            <a:graphicFrameLocks noGrp="1"/>
          </p:cNvGraphicFramePr>
          <p:nvPr>
            <p:extLst>
              <p:ext uri="{D42A27DB-BD31-4B8C-83A1-F6EECF244321}">
                <p14:modId xmlns:p14="http://schemas.microsoft.com/office/powerpoint/2010/main" val="3525554203"/>
              </p:ext>
            </p:extLst>
          </p:nvPr>
        </p:nvGraphicFramePr>
        <p:xfrm>
          <a:off x="8202045" y="3468198"/>
          <a:ext cx="3625541" cy="1924276"/>
        </p:xfrm>
        <a:graphic>
          <a:graphicData uri="http://schemas.openxmlformats.org/drawingml/2006/table">
            <a:tbl>
              <a:tblPr>
                <a:tableStyleId>{5C22544A-7EE6-4342-B048-85BDC9FD1C3A}</a:tableStyleId>
              </a:tblPr>
              <a:tblGrid>
                <a:gridCol w="241541">
                  <a:extLst>
                    <a:ext uri="{9D8B030D-6E8A-4147-A177-3AD203B41FA5}">
                      <a16:colId xmlns:a16="http://schemas.microsoft.com/office/drawing/2014/main" val="356479229"/>
                    </a:ext>
                  </a:extLst>
                </a:gridCol>
                <a:gridCol w="3384000">
                  <a:extLst>
                    <a:ext uri="{9D8B030D-6E8A-4147-A177-3AD203B41FA5}">
                      <a16:colId xmlns:a16="http://schemas.microsoft.com/office/drawing/2014/main" val="1158039176"/>
                    </a:ext>
                  </a:extLst>
                </a:gridCol>
              </a:tblGrid>
              <a:tr h="500656">
                <a:tc>
                  <a:txBody>
                    <a:bodyPr/>
                    <a:lstStyle/>
                    <a:p>
                      <a:pPr algn="ctr" fontAlgn="b"/>
                      <a:r>
                        <a:rPr lang="it-IT" sz="1400" b="0" i="0" u="none" strike="noStrike" dirty="0">
                          <a:solidFill>
                            <a:schemeClr val="bg1"/>
                          </a:solidFill>
                          <a:effectLst/>
                          <a:latin typeface="Aptos Narrow" panose="020B0004020202020204" pitchFamily="34" charset="0"/>
                        </a:rPr>
                        <a:t>1°</a:t>
                      </a:r>
                    </a:p>
                  </a:txBody>
                  <a:tcPr marL="5350" marR="5350" marT="5350" marB="0"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1">
                        <a:lumMod val="40000"/>
                        <a:lumOff val="60000"/>
                      </a:schemeClr>
                    </a:solidFill>
                  </a:tcPr>
                </a:tc>
                <a:tc>
                  <a:txBody>
                    <a:bodyPr/>
                    <a:lstStyle/>
                    <a:p>
                      <a:pPr marL="85725" indent="0" algn="l" fontAlgn="b"/>
                      <a:r>
                        <a:rPr lang="it-IT" sz="1100" b="0" u="none" strike="noStrike" dirty="0">
                          <a:solidFill>
                            <a:schemeClr val="bg1"/>
                          </a:solidFill>
                          <a:effectLst/>
                        </a:rPr>
                        <a:t>Promozione della </a:t>
                      </a:r>
                      <a:r>
                        <a:rPr lang="it-IT" sz="1100" b="1" u="none" strike="noStrike" dirty="0">
                          <a:solidFill>
                            <a:schemeClr val="bg1"/>
                          </a:solidFill>
                          <a:effectLst/>
                        </a:rPr>
                        <a:t>raccolta differenziata e del riciclo dei rifiuti urbani ed industriali</a:t>
                      </a:r>
                      <a:endParaRPr lang="it-IT" sz="1100" b="1" i="0" u="none" strike="noStrike" dirty="0">
                        <a:solidFill>
                          <a:schemeClr val="bg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74998902"/>
                  </a:ext>
                </a:extLst>
              </a:tr>
              <a:tr h="422308">
                <a:tc>
                  <a:txBody>
                    <a:bodyPr/>
                    <a:lstStyle/>
                    <a:p>
                      <a:pPr algn="ctr" fontAlgn="b"/>
                      <a:r>
                        <a:rPr lang="it-IT" sz="1400" b="0" u="none" strike="noStrike" dirty="0">
                          <a:solidFill>
                            <a:schemeClr val="bg1"/>
                          </a:solidFill>
                          <a:effectLst/>
                        </a:rPr>
                        <a:t>2°</a:t>
                      </a:r>
                      <a:endParaRPr lang="it-IT" sz="1400" b="0" i="0" u="none" strike="noStrike" dirty="0">
                        <a:solidFill>
                          <a:schemeClr val="bg1"/>
                        </a:solidFill>
                        <a:effectLst/>
                        <a:latin typeface="Aptos Narrow" panose="020B0004020202020204" pitchFamily="34" charset="0"/>
                      </a:endParaRPr>
                    </a:p>
                  </a:txBody>
                  <a:tcPr marL="5350" marR="5350" marT="5350" marB="0"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1">
                        <a:lumMod val="40000"/>
                        <a:lumOff val="60000"/>
                      </a:schemeClr>
                    </a:solidFill>
                  </a:tcPr>
                </a:tc>
                <a:tc>
                  <a:txBody>
                    <a:bodyPr/>
                    <a:lstStyle/>
                    <a:p>
                      <a:pPr marL="85725" indent="0" algn="l" fontAlgn="b"/>
                      <a:r>
                        <a:rPr lang="it-IT" sz="1100" b="0" u="none" strike="noStrike" dirty="0">
                          <a:solidFill>
                            <a:schemeClr val="bg1"/>
                          </a:solidFill>
                          <a:effectLst/>
                        </a:rPr>
                        <a:t>Salvaguardia delle </a:t>
                      </a:r>
                      <a:r>
                        <a:rPr lang="it-IT" sz="1100" b="1" u="none" strike="noStrike" dirty="0">
                          <a:solidFill>
                            <a:schemeClr val="bg1"/>
                          </a:solidFill>
                          <a:effectLst/>
                        </a:rPr>
                        <a:t>risorse idriche</a:t>
                      </a:r>
                      <a:r>
                        <a:rPr lang="it-IT" sz="1100" b="0" u="none" strike="noStrike" dirty="0">
                          <a:solidFill>
                            <a:schemeClr val="bg1"/>
                          </a:solidFill>
                          <a:effectLst/>
                        </a:rPr>
                        <a:t>, riduzione degli sprechi e depurazione delle acque reflue</a:t>
                      </a:r>
                      <a:endParaRPr lang="it-IT" sz="1100" b="0" i="0" u="none" strike="noStrike" dirty="0">
                        <a:solidFill>
                          <a:schemeClr val="bg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1860904"/>
                  </a:ext>
                </a:extLst>
              </a:tr>
              <a:tr h="500656">
                <a:tc>
                  <a:txBody>
                    <a:bodyPr/>
                    <a:lstStyle/>
                    <a:p>
                      <a:pPr algn="ctr" fontAlgn="b"/>
                      <a:r>
                        <a:rPr lang="it-IT" sz="1400" b="0" i="0" u="none" strike="noStrike" dirty="0">
                          <a:solidFill>
                            <a:schemeClr val="bg1"/>
                          </a:solidFill>
                          <a:effectLst/>
                          <a:latin typeface="Aptos Narrow" panose="020B0004020202020204" pitchFamily="34" charset="0"/>
                        </a:rPr>
                        <a:t>3°</a:t>
                      </a:r>
                    </a:p>
                  </a:txBody>
                  <a:tcPr marL="5350" marR="5350" marT="5350" marB="0"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1">
                        <a:lumMod val="40000"/>
                        <a:lumOff val="60000"/>
                      </a:schemeClr>
                    </a:solidFill>
                  </a:tcPr>
                </a:tc>
                <a:tc>
                  <a:txBody>
                    <a:bodyPr/>
                    <a:lstStyle/>
                    <a:p>
                      <a:pPr marL="85725" indent="0" algn="l" fontAlgn="b"/>
                      <a:r>
                        <a:rPr lang="it-IT" sz="1100" b="0" u="none" strike="noStrike" dirty="0">
                          <a:solidFill>
                            <a:schemeClr val="bg1"/>
                          </a:solidFill>
                          <a:effectLst/>
                        </a:rPr>
                        <a:t>Presenza di realtà produttive che applicano i principi di </a:t>
                      </a:r>
                      <a:r>
                        <a:rPr lang="it-IT" sz="1100" b="1" u="none" strike="noStrike" dirty="0">
                          <a:solidFill>
                            <a:schemeClr val="bg1"/>
                          </a:solidFill>
                          <a:effectLst/>
                        </a:rPr>
                        <a:t>economia circolare</a:t>
                      </a:r>
                      <a:endParaRPr lang="it-IT" sz="1100" b="1" i="0" u="none" strike="noStrike" dirty="0">
                        <a:solidFill>
                          <a:schemeClr val="bg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46666697"/>
                  </a:ext>
                </a:extLst>
              </a:tr>
              <a:tr h="500656">
                <a:tc>
                  <a:txBody>
                    <a:bodyPr/>
                    <a:lstStyle/>
                    <a:p>
                      <a:pPr algn="ctr" fontAlgn="b"/>
                      <a:r>
                        <a:rPr lang="it-IT" sz="1400" b="0" i="0" u="none" strike="noStrike" dirty="0">
                          <a:solidFill>
                            <a:schemeClr val="bg1"/>
                          </a:solidFill>
                          <a:effectLst/>
                          <a:latin typeface="Aptos Narrow" panose="020B0004020202020204" pitchFamily="34" charset="0"/>
                        </a:rPr>
                        <a:t>3°</a:t>
                      </a:r>
                    </a:p>
                  </a:txBody>
                  <a:tcPr marL="5350" marR="5350" marT="5350" marB="0"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1">
                        <a:lumMod val="40000"/>
                        <a:lumOff val="60000"/>
                      </a:schemeClr>
                    </a:solidFill>
                  </a:tcPr>
                </a:tc>
                <a:tc>
                  <a:txBody>
                    <a:bodyPr/>
                    <a:lstStyle/>
                    <a:p>
                      <a:pPr marL="85725" marR="0" lvl="0" indent="0" algn="l" defTabSz="914400" rtl="0" eaLnBrk="1" fontAlgn="b" latinLnBrk="0" hangingPunct="1">
                        <a:lnSpc>
                          <a:spcPct val="100000"/>
                        </a:lnSpc>
                        <a:spcBef>
                          <a:spcPts val="0"/>
                        </a:spcBef>
                        <a:spcAft>
                          <a:spcPts val="0"/>
                        </a:spcAft>
                        <a:buClrTx/>
                        <a:buSzTx/>
                        <a:buFontTx/>
                        <a:buNone/>
                        <a:tabLst/>
                        <a:defRPr/>
                      </a:pPr>
                      <a:r>
                        <a:rPr lang="it-IT" sz="1100" b="0" u="none" strike="noStrike" dirty="0">
                          <a:solidFill>
                            <a:schemeClr val="bg1"/>
                          </a:solidFill>
                          <a:effectLst/>
                        </a:rPr>
                        <a:t>Politiche per limitare il consumo di suolo e </a:t>
                      </a:r>
                      <a:r>
                        <a:rPr lang="it-IT" sz="1100" b="1" u="none" strike="noStrike" dirty="0">
                          <a:solidFill>
                            <a:schemeClr val="bg1"/>
                          </a:solidFill>
                          <a:effectLst/>
                        </a:rPr>
                        <a:t>valorizzare le aree verdi urbane e periurbane</a:t>
                      </a:r>
                      <a:endParaRPr lang="it-IT" sz="1100" b="1" i="0" u="none" strike="noStrike" dirty="0">
                        <a:solidFill>
                          <a:schemeClr val="bg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33154304"/>
                  </a:ext>
                </a:extLst>
              </a:tr>
            </a:tbl>
          </a:graphicData>
        </a:graphic>
      </p:graphicFrame>
    </p:spTree>
    <p:extLst>
      <p:ext uri="{BB962C8B-B14F-4D97-AF65-F5344CB8AC3E}">
        <p14:creationId xmlns:p14="http://schemas.microsoft.com/office/powerpoint/2010/main" val="496893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364274" y="397073"/>
            <a:ext cx="10906412" cy="397072"/>
          </a:xfrm>
        </p:spPr>
        <p:txBody>
          <a:bodyPr/>
          <a:lstStyle/>
          <a:p>
            <a:r>
              <a:rPr lang="en-US" dirty="0"/>
              <a:t>I </a:t>
            </a:r>
            <a:r>
              <a:rPr lang="en-US" dirty="0" err="1"/>
              <a:t>cittadini</a:t>
            </a:r>
            <a:r>
              <a:rPr lang="en-US" dirty="0"/>
              <a:t> </a:t>
            </a:r>
            <a:r>
              <a:rPr lang="en-US" dirty="0" err="1"/>
              <a:t>chiedono</a:t>
            </a:r>
            <a:r>
              <a:rPr lang="en-US" dirty="0"/>
              <a:t> </a:t>
            </a:r>
            <a:r>
              <a:rPr lang="en-US" dirty="0" err="1"/>
              <a:t>una</a:t>
            </a:r>
            <a:r>
              <a:rPr lang="en-US" dirty="0"/>
              <a:t> </a:t>
            </a:r>
            <a:r>
              <a:rPr lang="en-US" dirty="0" err="1"/>
              <a:t>maggiore</a:t>
            </a:r>
            <a:r>
              <a:rPr lang="en-US" dirty="0"/>
              <a:t> </a:t>
            </a:r>
            <a:r>
              <a:rPr lang="en-US" dirty="0" err="1"/>
              <a:t>attenzione</a:t>
            </a:r>
            <a:r>
              <a:rPr lang="en-US" dirty="0"/>
              <a:t> al </a:t>
            </a:r>
            <a:r>
              <a:rPr lang="en-US" dirty="0" err="1"/>
              <a:t>verde</a:t>
            </a:r>
            <a:r>
              <a:rPr lang="en-US" dirty="0"/>
              <a:t> e </a:t>
            </a:r>
            <a:r>
              <a:rPr lang="en-US" dirty="0" err="1"/>
              <a:t>alla</a:t>
            </a:r>
            <a:r>
              <a:rPr lang="en-US" dirty="0"/>
              <a:t> </a:t>
            </a:r>
            <a:r>
              <a:rPr lang="en-US" dirty="0" err="1"/>
              <a:t>mobilità</a:t>
            </a:r>
            <a:r>
              <a:rPr lang="en-US" dirty="0"/>
              <a:t> </a:t>
            </a:r>
            <a:r>
              <a:rPr lang="en-US" dirty="0" err="1"/>
              <a:t>nelle</a:t>
            </a:r>
            <a:r>
              <a:rPr lang="en-US" dirty="0"/>
              <a:t> </a:t>
            </a:r>
            <a:r>
              <a:rPr lang="en-US" dirty="0" err="1"/>
              <a:t>aree</a:t>
            </a:r>
            <a:r>
              <a:rPr lang="en-US" dirty="0"/>
              <a:t> urbane, per </a:t>
            </a:r>
            <a:r>
              <a:rPr lang="en-US" dirty="0" err="1"/>
              <a:t>gli</a:t>
            </a:r>
            <a:r>
              <a:rPr lang="en-US" dirty="0"/>
              <a:t> OL è </a:t>
            </a:r>
            <a:r>
              <a:rPr lang="en-US" dirty="0" err="1"/>
              <a:t>fondamentale</a:t>
            </a:r>
            <a:r>
              <a:rPr lang="en-US" dirty="0"/>
              <a:t> </a:t>
            </a:r>
            <a:r>
              <a:rPr lang="en-US" dirty="0" err="1"/>
              <a:t>ottimizzare</a:t>
            </a:r>
            <a:r>
              <a:rPr lang="en-US" dirty="0"/>
              <a:t> </a:t>
            </a:r>
            <a:r>
              <a:rPr lang="en-US" dirty="0" err="1"/>
              <a:t>i</a:t>
            </a:r>
            <a:r>
              <a:rPr lang="en-US" dirty="0"/>
              <a:t> </a:t>
            </a:r>
            <a:r>
              <a:rPr lang="en-US" dirty="0" err="1"/>
              <a:t>consumi</a:t>
            </a:r>
            <a:endParaRPr lang="it-IT" b="1" dirty="0"/>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465114" y="1476552"/>
            <a:ext cx="7031062" cy="426244"/>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i="1" dirty="0"/>
              <a:t>D.13_2 Lei </a:t>
            </a:r>
            <a:r>
              <a:rPr lang="it-IT" sz="1400" b="1" i="1" dirty="0"/>
              <a:t>giudica negativamente l’impegno complessivo </a:t>
            </a:r>
            <a:r>
              <a:rPr lang="it-IT" sz="1100" i="1" dirty="0"/>
              <a:t>del suo territorio in termini di sostenibilità/ economia circolare. </a:t>
            </a:r>
            <a:r>
              <a:rPr lang="it-IT" sz="1400" b="1" i="1" dirty="0"/>
              <a:t>Quali dei seguenti impegni/ progetti mancano </a:t>
            </a:r>
            <a:r>
              <a:rPr lang="it-IT" sz="1100" i="1" dirty="0"/>
              <a:t>nel suo territorio? (Item con citazioni &gt; al 20%)</a:t>
            </a:r>
          </a:p>
        </p:txBody>
      </p:sp>
      <p:graphicFrame>
        <p:nvGraphicFramePr>
          <p:cNvPr id="11" name="Tabella 10">
            <a:extLst>
              <a:ext uri="{FF2B5EF4-FFF2-40B4-BE49-F238E27FC236}">
                <a16:creationId xmlns:a16="http://schemas.microsoft.com/office/drawing/2014/main" id="{77096297-0874-8C2A-BB86-522F03AD0086}"/>
              </a:ext>
            </a:extLst>
          </p:cNvPr>
          <p:cNvGraphicFramePr>
            <a:graphicFrameLocks noGrp="1"/>
          </p:cNvGraphicFramePr>
          <p:nvPr>
            <p:extLst>
              <p:ext uri="{D42A27DB-BD31-4B8C-83A1-F6EECF244321}">
                <p14:modId xmlns:p14="http://schemas.microsoft.com/office/powerpoint/2010/main" val="2615040708"/>
              </p:ext>
            </p:extLst>
          </p:nvPr>
        </p:nvGraphicFramePr>
        <p:xfrm>
          <a:off x="2531484" y="2065070"/>
          <a:ext cx="4459338" cy="3928206"/>
        </p:xfrm>
        <a:graphic>
          <a:graphicData uri="http://schemas.openxmlformats.org/drawingml/2006/table">
            <a:tbl>
              <a:tblPr>
                <a:tableStyleId>{5C22544A-7EE6-4342-B048-85BDC9FD1C3A}</a:tableStyleId>
              </a:tblPr>
              <a:tblGrid>
                <a:gridCol w="391338">
                  <a:extLst>
                    <a:ext uri="{9D8B030D-6E8A-4147-A177-3AD203B41FA5}">
                      <a16:colId xmlns:a16="http://schemas.microsoft.com/office/drawing/2014/main" val="308009737"/>
                    </a:ext>
                  </a:extLst>
                </a:gridCol>
                <a:gridCol w="4068000">
                  <a:extLst>
                    <a:ext uri="{9D8B030D-6E8A-4147-A177-3AD203B41FA5}">
                      <a16:colId xmlns:a16="http://schemas.microsoft.com/office/drawing/2014/main" val="2921946277"/>
                    </a:ext>
                  </a:extLst>
                </a:gridCol>
              </a:tblGrid>
              <a:tr h="577230">
                <a:tc>
                  <a:txBody>
                    <a:bodyPr/>
                    <a:lstStyle/>
                    <a:p>
                      <a:pPr algn="ctr" fontAlgn="b"/>
                      <a:r>
                        <a:rPr lang="it-IT" sz="1400" b="1" u="none" strike="noStrike" kern="1200" dirty="0">
                          <a:solidFill>
                            <a:schemeClr val="dk1"/>
                          </a:solidFill>
                          <a:effectLst/>
                          <a:latin typeface="+mn-lt"/>
                          <a:ea typeface="+mn-ea"/>
                          <a:cs typeface="+mn-cs"/>
                        </a:rPr>
                        <a:t>26</a:t>
                      </a:r>
                    </a:p>
                  </a:txBody>
                  <a:tcPr marL="5350" marR="5350" marT="5350" marB="0" anchor="ctr">
                    <a:lnL w="38100" cap="flat" cmpd="sng" algn="ctr">
                      <a:solidFill>
                        <a:schemeClr val="accent5"/>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marL="85725" indent="-85725" algn="l" fontAlgn="b"/>
                      <a:r>
                        <a:rPr lang="it-IT" sz="1100" b="0" u="none" strike="noStrike" kern="1200" dirty="0">
                          <a:solidFill>
                            <a:schemeClr val="dk1"/>
                          </a:solidFill>
                          <a:effectLst/>
                          <a:latin typeface="+mn-lt"/>
                          <a:ea typeface="+mn-ea"/>
                          <a:cs typeface="+mn-cs"/>
                        </a:rPr>
                        <a:t> Politiche per limitare il consumo di suolo e </a:t>
                      </a:r>
                      <a:r>
                        <a:rPr lang="it-IT" sz="1100" b="1" u="none" strike="noStrike" kern="1200" dirty="0">
                          <a:solidFill>
                            <a:schemeClr val="dk1"/>
                          </a:solidFill>
                          <a:effectLst/>
                          <a:latin typeface="+mn-lt"/>
                          <a:ea typeface="+mn-ea"/>
                          <a:cs typeface="+mn-cs"/>
                        </a:rPr>
                        <a:t>valorizzare le aree verdi urbane e periurbane</a:t>
                      </a: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7DC"/>
                    </a:solidFill>
                  </a:tcPr>
                </a:tc>
                <a:extLst>
                  <a:ext uri="{0D108BD9-81ED-4DB2-BD59-A6C34878D82A}">
                    <a16:rowId xmlns:a16="http://schemas.microsoft.com/office/drawing/2014/main" val="1499124797"/>
                  </a:ext>
                </a:extLst>
              </a:tr>
              <a:tr h="549129">
                <a:tc>
                  <a:txBody>
                    <a:bodyPr/>
                    <a:lstStyle/>
                    <a:p>
                      <a:pPr algn="ctr" fontAlgn="b"/>
                      <a:r>
                        <a:rPr lang="it-IT" sz="1400" b="1" u="none" strike="noStrike" kern="1200" dirty="0">
                          <a:solidFill>
                            <a:schemeClr val="dk1"/>
                          </a:solidFill>
                          <a:effectLst/>
                          <a:latin typeface="+mn-lt"/>
                          <a:ea typeface="+mn-ea"/>
                          <a:cs typeface="+mn-cs"/>
                        </a:rPr>
                        <a:t>26</a:t>
                      </a:r>
                    </a:p>
                  </a:txBody>
                  <a:tcPr marL="5350" marR="5350" marT="5350" marB="0" anchor="ctr">
                    <a:lnL w="38100" cap="flat" cmpd="sng" algn="ctr">
                      <a:solidFill>
                        <a:schemeClr val="accent5"/>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marL="85725" indent="-85725" algn="l" fontAlgn="b"/>
                      <a:r>
                        <a:rPr lang="it-IT" sz="1100" b="0" u="none" strike="noStrike" kern="1200" dirty="0">
                          <a:solidFill>
                            <a:schemeClr val="dk1"/>
                          </a:solidFill>
                          <a:effectLst/>
                          <a:latin typeface="+mn-lt"/>
                          <a:ea typeface="+mn-ea"/>
                          <a:cs typeface="+mn-cs"/>
                        </a:rPr>
                        <a:t>  Sviluppo di una </a:t>
                      </a:r>
                      <a:r>
                        <a:rPr lang="it-IT" sz="1100" b="1" u="none" strike="noStrike" kern="1200" dirty="0">
                          <a:solidFill>
                            <a:schemeClr val="dk1"/>
                          </a:solidFill>
                          <a:effectLst/>
                          <a:latin typeface="+mn-lt"/>
                          <a:ea typeface="+mn-ea"/>
                          <a:cs typeface="+mn-cs"/>
                        </a:rPr>
                        <a:t>rete di trasporti pubblici </a:t>
                      </a:r>
                      <a:r>
                        <a:rPr lang="it-IT" sz="1100" b="0" u="none" strike="noStrike" kern="1200" dirty="0">
                          <a:solidFill>
                            <a:schemeClr val="dk1"/>
                          </a:solidFill>
                          <a:effectLst/>
                          <a:latin typeface="+mn-lt"/>
                          <a:ea typeface="+mn-ea"/>
                          <a:cs typeface="+mn-cs"/>
                        </a:rPr>
                        <a:t>e mobilità sostenibile</a:t>
                      </a: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7DC"/>
                    </a:solidFill>
                  </a:tcPr>
                </a:tc>
                <a:extLst>
                  <a:ext uri="{0D108BD9-81ED-4DB2-BD59-A6C34878D82A}">
                    <a16:rowId xmlns:a16="http://schemas.microsoft.com/office/drawing/2014/main" val="3851960044"/>
                  </a:ext>
                </a:extLst>
              </a:tr>
              <a:tr h="577230">
                <a:tc>
                  <a:txBody>
                    <a:bodyPr/>
                    <a:lstStyle/>
                    <a:p>
                      <a:pPr algn="ctr" fontAlgn="b"/>
                      <a:r>
                        <a:rPr lang="it-IT" sz="1400" b="1" u="none" strike="noStrike" kern="1200" dirty="0">
                          <a:solidFill>
                            <a:schemeClr val="dk1"/>
                          </a:solidFill>
                          <a:effectLst/>
                          <a:latin typeface="+mn-lt"/>
                          <a:ea typeface="+mn-ea"/>
                          <a:cs typeface="+mn-cs"/>
                        </a:rPr>
                        <a:t>25</a:t>
                      </a:r>
                    </a:p>
                  </a:txBody>
                  <a:tcPr marL="5350" marR="5350" marT="5350" marB="0" anchor="ctr">
                    <a:lnL w="38100" cap="flat" cmpd="sng" algn="ctr">
                      <a:solidFill>
                        <a:schemeClr val="accent5"/>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85725" algn="l" fontAlgn="b"/>
                      <a:r>
                        <a:rPr lang="it-IT" sz="1100" b="0" u="none" strike="noStrike" kern="1200" dirty="0">
                          <a:solidFill>
                            <a:schemeClr val="dk1"/>
                          </a:solidFill>
                          <a:effectLst/>
                          <a:latin typeface="+mn-lt"/>
                          <a:ea typeface="+mn-ea"/>
                          <a:cs typeface="+mn-cs"/>
                        </a:rPr>
                        <a:t>  Promozione della </a:t>
                      </a:r>
                      <a:r>
                        <a:rPr lang="it-IT" sz="1100" b="1" u="none" strike="noStrike" kern="1200" dirty="0">
                          <a:solidFill>
                            <a:schemeClr val="dk1"/>
                          </a:solidFill>
                          <a:effectLst/>
                          <a:latin typeface="+mn-lt"/>
                          <a:ea typeface="+mn-ea"/>
                          <a:cs typeface="+mn-cs"/>
                        </a:rPr>
                        <a:t>raccolta differenziata e del riciclo </a:t>
                      </a:r>
                      <a:r>
                        <a:rPr lang="it-IT" sz="1100" b="0" u="none" strike="noStrike" kern="1200" dirty="0">
                          <a:solidFill>
                            <a:schemeClr val="dk1"/>
                          </a:solidFill>
                          <a:effectLst/>
                          <a:latin typeface="+mn-lt"/>
                          <a:ea typeface="+mn-ea"/>
                          <a:cs typeface="+mn-cs"/>
                        </a:rPr>
                        <a:t>dei rifiuti urbani ed industriali</a:t>
                      </a: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5310048"/>
                  </a:ext>
                </a:extLst>
              </a:tr>
              <a:tr h="549129">
                <a:tc>
                  <a:txBody>
                    <a:bodyPr/>
                    <a:lstStyle/>
                    <a:p>
                      <a:pPr algn="ctr" fontAlgn="b"/>
                      <a:r>
                        <a:rPr lang="it-IT" sz="1400" b="1" u="none" strike="noStrike" kern="1200" dirty="0">
                          <a:solidFill>
                            <a:schemeClr val="dk1"/>
                          </a:solidFill>
                          <a:effectLst/>
                          <a:latin typeface="+mn-lt"/>
                          <a:ea typeface="+mn-ea"/>
                          <a:cs typeface="+mn-cs"/>
                        </a:rPr>
                        <a:t>24</a:t>
                      </a:r>
                    </a:p>
                  </a:txBody>
                  <a:tcPr marL="5350" marR="5350" marT="5350" marB="0" anchor="ctr">
                    <a:lnL w="38100" cap="flat" cmpd="sng" algn="ctr">
                      <a:solidFill>
                        <a:schemeClr val="accent5"/>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85725" algn="l" fontAlgn="b"/>
                      <a:r>
                        <a:rPr lang="it-IT" sz="1100" b="0" u="none" strike="noStrike" kern="1200" dirty="0">
                          <a:solidFill>
                            <a:schemeClr val="dk1"/>
                          </a:solidFill>
                          <a:effectLst/>
                          <a:latin typeface="+mn-lt"/>
                          <a:ea typeface="+mn-ea"/>
                          <a:cs typeface="+mn-cs"/>
                        </a:rPr>
                        <a:t>  </a:t>
                      </a:r>
                      <a:r>
                        <a:rPr lang="it-IT" sz="1100" b="1" u="none" strike="noStrike" kern="1200" dirty="0">
                          <a:solidFill>
                            <a:schemeClr val="dk1"/>
                          </a:solidFill>
                          <a:effectLst/>
                          <a:latin typeface="+mn-lt"/>
                          <a:ea typeface="+mn-ea"/>
                          <a:cs typeface="+mn-cs"/>
                        </a:rPr>
                        <a:t>Sostegno all'agricoltura biologica </a:t>
                      </a:r>
                      <a:r>
                        <a:rPr lang="it-IT" sz="1100" b="0" u="none" strike="noStrike" kern="1200" dirty="0">
                          <a:solidFill>
                            <a:schemeClr val="dk1"/>
                          </a:solidFill>
                          <a:effectLst/>
                          <a:latin typeface="+mn-lt"/>
                          <a:ea typeface="+mn-ea"/>
                          <a:cs typeface="+mn-cs"/>
                        </a:rPr>
                        <a:t>e alle produzioni locali a km zero</a:t>
                      </a: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04063815"/>
                  </a:ext>
                </a:extLst>
              </a:tr>
              <a:tr h="577230">
                <a:tc>
                  <a:txBody>
                    <a:bodyPr/>
                    <a:lstStyle/>
                    <a:p>
                      <a:pPr algn="ctr" fontAlgn="b"/>
                      <a:r>
                        <a:rPr lang="it-IT" sz="1400" b="1" u="none" strike="noStrike" kern="1200" dirty="0">
                          <a:solidFill>
                            <a:schemeClr val="dk1"/>
                          </a:solidFill>
                          <a:effectLst/>
                          <a:latin typeface="+mn-lt"/>
                          <a:ea typeface="+mn-ea"/>
                          <a:cs typeface="+mn-cs"/>
                        </a:rPr>
                        <a:t>23</a:t>
                      </a:r>
                    </a:p>
                  </a:txBody>
                  <a:tcPr marL="5350" marR="5350" marT="5350" marB="0" anchor="ctr">
                    <a:lnL w="38100" cap="flat" cmpd="sng" algn="ctr">
                      <a:solidFill>
                        <a:schemeClr val="accent5"/>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85725" algn="l" fontAlgn="b"/>
                      <a:r>
                        <a:rPr lang="it-IT" sz="1100" b="0" u="none" strike="noStrike" kern="1200" dirty="0">
                          <a:solidFill>
                            <a:schemeClr val="dk1"/>
                          </a:solidFill>
                          <a:effectLst/>
                          <a:latin typeface="+mn-lt"/>
                          <a:ea typeface="+mn-ea"/>
                          <a:cs typeface="+mn-cs"/>
                        </a:rPr>
                        <a:t>  </a:t>
                      </a:r>
                      <a:r>
                        <a:rPr lang="it-IT" sz="1100" b="1" u="none" strike="noStrike" kern="1200" dirty="0">
                          <a:solidFill>
                            <a:schemeClr val="dk1"/>
                          </a:solidFill>
                          <a:effectLst/>
                          <a:latin typeface="+mn-lt"/>
                          <a:ea typeface="+mn-ea"/>
                          <a:cs typeface="+mn-cs"/>
                        </a:rPr>
                        <a:t>Salvaguardia delle risorse idriche</a:t>
                      </a:r>
                      <a:r>
                        <a:rPr lang="it-IT" sz="1100" b="0" u="none" strike="noStrike" kern="1200" dirty="0">
                          <a:solidFill>
                            <a:schemeClr val="dk1"/>
                          </a:solidFill>
                          <a:effectLst/>
                          <a:latin typeface="+mn-lt"/>
                          <a:ea typeface="+mn-ea"/>
                          <a:cs typeface="+mn-cs"/>
                        </a:rPr>
                        <a:t>, riduzione degli sprechi e depurazione delle acque reflue</a:t>
                      </a: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9902403"/>
                  </a:ext>
                </a:extLst>
              </a:tr>
              <a:tr h="549129">
                <a:tc>
                  <a:txBody>
                    <a:bodyPr/>
                    <a:lstStyle/>
                    <a:p>
                      <a:pPr algn="ctr" fontAlgn="b"/>
                      <a:r>
                        <a:rPr lang="it-IT" sz="1400" b="1" u="none" strike="noStrike" kern="1200" dirty="0">
                          <a:solidFill>
                            <a:schemeClr val="dk1"/>
                          </a:solidFill>
                          <a:effectLst/>
                          <a:latin typeface="+mn-lt"/>
                          <a:ea typeface="+mn-ea"/>
                          <a:cs typeface="+mn-cs"/>
                        </a:rPr>
                        <a:t>22</a:t>
                      </a:r>
                    </a:p>
                  </a:txBody>
                  <a:tcPr marL="5350" marR="5350" marT="5350" marB="0" anchor="ctr">
                    <a:lnL w="38100" cap="flat" cmpd="sng" algn="ctr">
                      <a:solidFill>
                        <a:schemeClr val="accent5"/>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85725" algn="l" fontAlgn="b"/>
                      <a:r>
                        <a:rPr lang="it-IT" sz="1100" b="0" u="none" strike="noStrike" kern="1200" dirty="0">
                          <a:solidFill>
                            <a:schemeClr val="dk1"/>
                          </a:solidFill>
                          <a:effectLst/>
                          <a:latin typeface="+mn-lt"/>
                          <a:ea typeface="+mn-ea"/>
                          <a:cs typeface="+mn-cs"/>
                        </a:rPr>
                        <a:t>  </a:t>
                      </a:r>
                      <a:r>
                        <a:rPr lang="it-IT" sz="1100" b="1" u="none" strike="noStrike" kern="1200" dirty="0">
                          <a:solidFill>
                            <a:schemeClr val="dk1"/>
                          </a:solidFill>
                          <a:effectLst/>
                          <a:latin typeface="+mn-lt"/>
                          <a:ea typeface="+mn-ea"/>
                          <a:cs typeface="+mn-cs"/>
                        </a:rPr>
                        <a:t>Attività di educazione e sensibilizzazione nelle scuole </a:t>
                      </a:r>
                      <a:r>
                        <a:rPr lang="it-IT" sz="1100" b="0" u="none" strike="noStrike" kern="1200" dirty="0">
                          <a:solidFill>
                            <a:schemeClr val="dk1"/>
                          </a:solidFill>
                          <a:effectLst/>
                          <a:latin typeface="+mn-lt"/>
                          <a:ea typeface="+mn-ea"/>
                          <a:cs typeface="+mn-cs"/>
                        </a:rPr>
                        <a:t>sui temi ambientali</a:t>
                      </a: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18930229"/>
                  </a:ext>
                </a:extLst>
              </a:tr>
              <a:tr h="549129">
                <a:tc>
                  <a:txBody>
                    <a:bodyPr/>
                    <a:lstStyle/>
                    <a:p>
                      <a:pPr algn="ctr" fontAlgn="b"/>
                      <a:r>
                        <a:rPr lang="it-IT" sz="1400" b="1" u="none" strike="noStrike" kern="1200" dirty="0">
                          <a:solidFill>
                            <a:schemeClr val="dk1"/>
                          </a:solidFill>
                          <a:effectLst/>
                          <a:latin typeface="+mn-lt"/>
                          <a:ea typeface="+mn-ea"/>
                          <a:cs typeface="+mn-cs"/>
                        </a:rPr>
                        <a:t>21</a:t>
                      </a:r>
                    </a:p>
                  </a:txBody>
                  <a:tcPr marL="5350" marR="5350" marT="5350" marB="0" anchor="ctr">
                    <a:lnL w="38100" cap="flat" cmpd="sng" algn="ctr">
                      <a:solidFill>
                        <a:schemeClr val="accent5"/>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85725" algn="l" fontAlgn="b"/>
                      <a:r>
                        <a:rPr lang="it-IT" sz="1100" b="0" u="none" strike="noStrike" kern="1200" dirty="0">
                          <a:solidFill>
                            <a:schemeClr val="dk1"/>
                          </a:solidFill>
                          <a:effectLst/>
                          <a:latin typeface="+mn-lt"/>
                          <a:ea typeface="+mn-ea"/>
                          <a:cs typeface="+mn-cs"/>
                        </a:rPr>
                        <a:t>  </a:t>
                      </a:r>
                      <a:r>
                        <a:rPr lang="it-IT" sz="1100" b="1" u="none" strike="noStrike" kern="1200" dirty="0">
                          <a:solidFill>
                            <a:schemeClr val="dk1"/>
                          </a:solidFill>
                          <a:effectLst/>
                          <a:latin typeface="+mn-lt"/>
                          <a:ea typeface="+mn-ea"/>
                          <a:cs typeface="+mn-cs"/>
                        </a:rPr>
                        <a:t>Incentivi per l'efficientamento energetico </a:t>
                      </a:r>
                      <a:r>
                        <a:rPr lang="it-IT" sz="1100" b="0" u="none" strike="noStrike" kern="1200" dirty="0">
                          <a:solidFill>
                            <a:schemeClr val="dk1"/>
                          </a:solidFill>
                          <a:effectLst/>
                          <a:latin typeface="+mn-lt"/>
                          <a:ea typeface="+mn-ea"/>
                          <a:cs typeface="+mn-cs"/>
                        </a:rPr>
                        <a:t>degli edifici pubblici e privati</a:t>
                      </a: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60032747"/>
                  </a:ext>
                </a:extLst>
              </a:tr>
            </a:tbl>
          </a:graphicData>
        </a:graphic>
      </p:graphicFrame>
      <p:sp>
        <p:nvSpPr>
          <p:cNvPr id="14" name="CasellaDiTesto 13">
            <a:extLst>
              <a:ext uri="{FF2B5EF4-FFF2-40B4-BE49-F238E27FC236}">
                <a16:creationId xmlns:a16="http://schemas.microsoft.com/office/drawing/2014/main" id="{CC2DBAC4-C9B1-02DF-000B-3C39A3FBAC0F}"/>
              </a:ext>
            </a:extLst>
          </p:cNvPr>
          <p:cNvSpPr txBox="1"/>
          <p:nvPr/>
        </p:nvSpPr>
        <p:spPr>
          <a:xfrm>
            <a:off x="8535366" y="6208736"/>
            <a:ext cx="2735320"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Giudicano l’impegno negativamente</a:t>
            </a:r>
          </a:p>
          <a:p>
            <a:pPr algn="r"/>
            <a:r>
              <a:rPr lang="it-IT" sz="1000" dirty="0">
                <a:latin typeface="Barlow" panose="00000500000000000000" pitchFamily="2" charset="0"/>
                <a:cs typeface="Arial" panose="020B0604020202020204" pitchFamily="34" charset="0"/>
              </a:rPr>
              <a:t>Valori %</a:t>
            </a:r>
          </a:p>
        </p:txBody>
      </p:sp>
      <p:grpSp>
        <p:nvGrpSpPr>
          <p:cNvPr id="2" name="Gruppo 1">
            <a:extLst>
              <a:ext uri="{FF2B5EF4-FFF2-40B4-BE49-F238E27FC236}">
                <a16:creationId xmlns:a16="http://schemas.microsoft.com/office/drawing/2014/main" id="{2331A6C2-BCEC-2AE7-1EA2-638336759264}"/>
              </a:ext>
            </a:extLst>
          </p:cNvPr>
          <p:cNvGrpSpPr>
            <a:grpSpLocks noChangeAspect="1"/>
          </p:cNvGrpSpPr>
          <p:nvPr/>
        </p:nvGrpSpPr>
        <p:grpSpPr>
          <a:xfrm>
            <a:off x="1696654" y="2422276"/>
            <a:ext cx="589757" cy="590375"/>
            <a:chOff x="450001" y="1786261"/>
            <a:chExt cx="555641" cy="540085"/>
          </a:xfrm>
        </p:grpSpPr>
        <p:pic>
          <p:nvPicPr>
            <p:cNvPr id="4" name="Immagine 3">
              <a:extLst>
                <a:ext uri="{FF2B5EF4-FFF2-40B4-BE49-F238E27FC236}">
                  <a16:creationId xmlns:a16="http://schemas.microsoft.com/office/drawing/2014/main" id="{C5F158CD-0BE1-545A-C78B-62F267295198}"/>
                </a:ext>
              </a:extLst>
            </p:cNvPr>
            <p:cNvPicPr>
              <a:picLocks noChangeAspect="1"/>
            </p:cNvPicPr>
            <p:nvPr/>
          </p:nvPicPr>
          <p:blipFill>
            <a:blip r:embed="rId2">
              <a:biLevel thresh="75000"/>
            </a:blip>
            <a:stretch>
              <a:fillRect/>
            </a:stretch>
          </p:blipFill>
          <p:spPr>
            <a:xfrm>
              <a:off x="486917" y="1786261"/>
              <a:ext cx="481809" cy="404098"/>
            </a:xfrm>
            <a:prstGeom prst="rect">
              <a:avLst/>
            </a:prstGeom>
          </p:spPr>
        </p:pic>
        <p:sp>
          <p:nvSpPr>
            <p:cNvPr id="5" name="Source">
              <a:extLst>
                <a:ext uri="{FF2B5EF4-FFF2-40B4-BE49-F238E27FC236}">
                  <a16:creationId xmlns:a16="http://schemas.microsoft.com/office/drawing/2014/main" id="{8AE02D02-0AEF-9B3B-6030-CCC3CB864882}"/>
                </a:ext>
                <a:ext uri="{C183D7F6-B498-43B3-948B-1728B52AA6E4}">
                  <adec:decorative xmlns:adec="http://schemas.microsoft.com/office/drawing/2017/decorative" val="0"/>
                </a:ext>
              </a:extLst>
            </p:cNvPr>
            <p:cNvSpPr txBox="1">
              <a:spLocks/>
            </p:cNvSpPr>
            <p:nvPr/>
          </p:nvSpPr>
          <p:spPr>
            <a:xfrm>
              <a:off x="450001" y="2150427"/>
              <a:ext cx="555641"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sp>
        <p:nvSpPr>
          <p:cNvPr id="7" name="Rectangle 22">
            <a:extLst>
              <a:ext uri="{FF2B5EF4-FFF2-40B4-BE49-F238E27FC236}">
                <a16:creationId xmlns:a16="http://schemas.microsoft.com/office/drawing/2014/main" id="{7CA31CA9-BBF9-97B7-5898-365ED7BBE78B}"/>
              </a:ext>
            </a:extLst>
          </p:cNvPr>
          <p:cNvSpPr>
            <a:spLocks/>
          </p:cNvSpPr>
          <p:nvPr/>
        </p:nvSpPr>
        <p:spPr>
          <a:xfrm>
            <a:off x="1596374" y="2757298"/>
            <a:ext cx="790319" cy="761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a:defRPr lang="nl-BE" sz="1200" b="1" i="0" u="none" strike="noStrike" kern="1200" baseline="0">
                <a:solidFill>
                  <a:schemeClr val="bg1"/>
                </a:solidFill>
                <a:latin typeface="+mn-lt"/>
                <a:ea typeface="+mn-ea"/>
                <a:cs typeface="+mn-cs"/>
              </a:defRPr>
            </a:pPr>
            <a:r>
              <a:rPr lang="en-US" sz="2800" b="1" dirty="0">
                <a:solidFill>
                  <a:srgbClr val="AC0142"/>
                </a:solidFill>
              </a:rPr>
              <a:t>28</a:t>
            </a:r>
            <a:r>
              <a:rPr lang="en-US" sz="2400" b="1" dirty="0">
                <a:solidFill>
                  <a:srgbClr val="AC0142"/>
                </a:solidFill>
              </a:rPr>
              <a:t>%</a:t>
            </a:r>
            <a:endParaRPr lang="en-US" sz="2800" b="1" dirty="0">
              <a:solidFill>
                <a:srgbClr val="AC0142"/>
              </a:solidFill>
            </a:endParaRPr>
          </a:p>
        </p:txBody>
      </p:sp>
      <p:sp>
        <p:nvSpPr>
          <p:cNvPr id="8" name="TextBox 41">
            <a:extLst>
              <a:ext uri="{FF2B5EF4-FFF2-40B4-BE49-F238E27FC236}">
                <a16:creationId xmlns:a16="http://schemas.microsoft.com/office/drawing/2014/main" id="{E484410E-AEE0-1B02-2D20-708FB90AFEAE}"/>
              </a:ext>
            </a:extLst>
          </p:cNvPr>
          <p:cNvSpPr txBox="1"/>
          <p:nvPr/>
        </p:nvSpPr>
        <p:spPr>
          <a:xfrm>
            <a:off x="289832" y="3449175"/>
            <a:ext cx="2065716" cy="646331"/>
          </a:xfrm>
          <a:prstGeom prst="rect">
            <a:avLst/>
          </a:prstGeom>
        </p:spPr>
        <p:txBody>
          <a:bodyPr vert="horz" wrap="square" lIns="72000" tIns="0" rIns="72000" bIns="0" rtlCol="0" anchor="ctr">
            <a:spAutoFit/>
          </a:bodyPr>
          <a:lstStyle/>
          <a:p>
            <a:pPr algn="r"/>
            <a:r>
              <a:rPr lang="it-IT" sz="1400" b="1" dirty="0">
                <a:solidFill>
                  <a:schemeClr val="accent5"/>
                </a:solidFill>
              </a:rPr>
              <a:t>Insoddisfazione </a:t>
            </a:r>
          </a:p>
          <a:p>
            <a:pPr algn="r"/>
            <a:r>
              <a:rPr lang="it-IT" sz="1400" b="1" dirty="0">
                <a:solidFill>
                  <a:schemeClr val="accent5"/>
                </a:solidFill>
              </a:rPr>
              <a:t>per le iniziative sostenibili del territorio</a:t>
            </a:r>
          </a:p>
        </p:txBody>
      </p:sp>
      <p:sp>
        <p:nvSpPr>
          <p:cNvPr id="15" name="Figura a mano libera: forma 14">
            <a:extLst>
              <a:ext uri="{FF2B5EF4-FFF2-40B4-BE49-F238E27FC236}">
                <a16:creationId xmlns:a16="http://schemas.microsoft.com/office/drawing/2014/main" id="{22C1D666-2829-A4CD-8F26-0ACA83393514}"/>
              </a:ext>
            </a:extLst>
          </p:cNvPr>
          <p:cNvSpPr/>
          <p:nvPr/>
        </p:nvSpPr>
        <p:spPr>
          <a:xfrm>
            <a:off x="7826375" y="1440684"/>
            <a:ext cx="4365624" cy="4552592"/>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grpSp>
        <p:nvGrpSpPr>
          <p:cNvPr id="16" name="Gruppo 15">
            <a:extLst>
              <a:ext uri="{FF2B5EF4-FFF2-40B4-BE49-F238E27FC236}">
                <a16:creationId xmlns:a16="http://schemas.microsoft.com/office/drawing/2014/main" id="{4629AE72-D51B-5810-27AD-D011F3C7356F}"/>
              </a:ext>
            </a:extLst>
          </p:cNvPr>
          <p:cNvGrpSpPr/>
          <p:nvPr/>
        </p:nvGrpSpPr>
        <p:grpSpPr>
          <a:xfrm>
            <a:off x="11463172" y="1724199"/>
            <a:ext cx="728828" cy="761140"/>
            <a:chOff x="11362471" y="120964"/>
            <a:chExt cx="728828" cy="761140"/>
          </a:xfrm>
        </p:grpSpPr>
        <p:pic>
          <p:nvPicPr>
            <p:cNvPr id="17" name="Immagine 16">
              <a:extLst>
                <a:ext uri="{FF2B5EF4-FFF2-40B4-BE49-F238E27FC236}">
                  <a16:creationId xmlns:a16="http://schemas.microsoft.com/office/drawing/2014/main" id="{6EEE1B1B-96AA-3519-D062-D2EA19A8F4BF}"/>
                </a:ext>
              </a:extLst>
            </p:cNvPr>
            <p:cNvPicPr>
              <a:picLocks noChangeAspect="1"/>
            </p:cNvPicPr>
            <p:nvPr/>
          </p:nvPicPr>
          <p:blipFill>
            <a:blip r:embed="rId3">
              <a:biLevel thresh="25000"/>
            </a:blip>
            <a:stretch>
              <a:fillRect/>
            </a:stretch>
          </p:blipFill>
          <p:spPr>
            <a:xfrm>
              <a:off x="11466706" y="120964"/>
              <a:ext cx="520358" cy="552217"/>
            </a:xfrm>
            <a:prstGeom prst="rect">
              <a:avLst/>
            </a:prstGeom>
          </p:spPr>
        </p:pic>
        <p:sp>
          <p:nvSpPr>
            <p:cNvPr id="19" name="Source">
              <a:extLst>
                <a:ext uri="{FF2B5EF4-FFF2-40B4-BE49-F238E27FC236}">
                  <a16:creationId xmlns:a16="http://schemas.microsoft.com/office/drawing/2014/main" id="{990B5C06-321D-9805-98C0-D63FCA1BA145}"/>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prstClr val="white"/>
                  </a:solidFill>
                  <a:effectLst/>
                  <a:uLnTx/>
                  <a:uFillTx/>
                  <a:latin typeface="Barlow Semi Condensed" panose="00000506000000000000" pitchFamily="2" charset="0"/>
                  <a:ea typeface="+mn-ea"/>
                  <a:cs typeface="+mn-cs"/>
                </a:rPr>
                <a:t>OPINION LEADER</a:t>
              </a:r>
            </a:p>
          </p:txBody>
        </p:sp>
      </p:grpSp>
      <p:graphicFrame>
        <p:nvGraphicFramePr>
          <p:cNvPr id="10" name="Tabella 9">
            <a:extLst>
              <a:ext uri="{FF2B5EF4-FFF2-40B4-BE49-F238E27FC236}">
                <a16:creationId xmlns:a16="http://schemas.microsoft.com/office/drawing/2014/main" id="{7C012F48-8A75-367A-3D50-E22A3B0DEE52}"/>
              </a:ext>
            </a:extLst>
          </p:cNvPr>
          <p:cNvGraphicFramePr>
            <a:graphicFrameLocks noGrp="1"/>
          </p:cNvGraphicFramePr>
          <p:nvPr>
            <p:extLst>
              <p:ext uri="{D42A27DB-BD31-4B8C-83A1-F6EECF244321}">
                <p14:modId xmlns:p14="http://schemas.microsoft.com/office/powerpoint/2010/main" val="1006966041"/>
              </p:ext>
            </p:extLst>
          </p:nvPr>
        </p:nvGraphicFramePr>
        <p:xfrm>
          <a:off x="8073255" y="2118293"/>
          <a:ext cx="3470787" cy="1428693"/>
        </p:xfrm>
        <a:graphic>
          <a:graphicData uri="http://schemas.openxmlformats.org/drawingml/2006/table">
            <a:tbl>
              <a:tblPr>
                <a:tableStyleId>{5C22544A-7EE6-4342-B048-85BDC9FD1C3A}</a:tableStyleId>
              </a:tblPr>
              <a:tblGrid>
                <a:gridCol w="231231">
                  <a:extLst>
                    <a:ext uri="{9D8B030D-6E8A-4147-A177-3AD203B41FA5}">
                      <a16:colId xmlns:a16="http://schemas.microsoft.com/office/drawing/2014/main" val="356479229"/>
                    </a:ext>
                  </a:extLst>
                </a:gridCol>
                <a:gridCol w="3239556">
                  <a:extLst>
                    <a:ext uri="{9D8B030D-6E8A-4147-A177-3AD203B41FA5}">
                      <a16:colId xmlns:a16="http://schemas.microsoft.com/office/drawing/2014/main" val="1158039176"/>
                    </a:ext>
                  </a:extLst>
                </a:gridCol>
              </a:tblGrid>
              <a:tr h="502440">
                <a:tc>
                  <a:txBody>
                    <a:bodyPr/>
                    <a:lstStyle/>
                    <a:p>
                      <a:pPr algn="ctr" fontAlgn="b"/>
                      <a:r>
                        <a:rPr lang="it-IT" sz="1400" b="0" i="0" u="none" strike="noStrike" dirty="0">
                          <a:solidFill>
                            <a:schemeClr val="bg1"/>
                          </a:solidFill>
                          <a:effectLst/>
                          <a:latin typeface="Aptos Narrow" panose="020B0004020202020204" pitchFamily="34" charset="0"/>
                        </a:rPr>
                        <a:t>1°</a:t>
                      </a:r>
                    </a:p>
                  </a:txBody>
                  <a:tcPr marL="5350" marR="5350" marT="5350" marB="0"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5">
                        <a:lumMod val="40000"/>
                        <a:lumOff val="60000"/>
                      </a:schemeClr>
                    </a:solidFill>
                  </a:tcPr>
                </a:tc>
                <a:tc>
                  <a:txBody>
                    <a:bodyPr/>
                    <a:lstStyle/>
                    <a:p>
                      <a:pPr marL="85725" indent="0" algn="l" fontAlgn="b"/>
                      <a:r>
                        <a:rPr lang="it-IT" sz="1100" b="0" u="none" strike="noStrike" dirty="0">
                          <a:solidFill>
                            <a:schemeClr val="bg1"/>
                          </a:solidFill>
                          <a:effectLst/>
                        </a:rPr>
                        <a:t>Sostegno alla </a:t>
                      </a:r>
                      <a:r>
                        <a:rPr lang="it-IT" sz="1100" b="1" u="none" strike="noStrike" dirty="0">
                          <a:solidFill>
                            <a:schemeClr val="bg1"/>
                          </a:solidFill>
                          <a:effectLst/>
                        </a:rPr>
                        <a:t>sharing economy </a:t>
                      </a:r>
                      <a:endParaRPr lang="it-IT" sz="1100" b="1" i="0" u="none" strike="noStrike" dirty="0">
                        <a:solidFill>
                          <a:schemeClr val="bg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74998902"/>
                  </a:ext>
                </a:extLst>
              </a:tr>
              <a:tr h="423813">
                <a:tc>
                  <a:txBody>
                    <a:bodyPr/>
                    <a:lstStyle/>
                    <a:p>
                      <a:pPr algn="ctr" fontAlgn="b"/>
                      <a:r>
                        <a:rPr lang="it-IT" sz="1400" b="0" u="none" strike="noStrike" dirty="0">
                          <a:solidFill>
                            <a:schemeClr val="bg1"/>
                          </a:solidFill>
                          <a:effectLst/>
                        </a:rPr>
                        <a:t>2°</a:t>
                      </a:r>
                      <a:endParaRPr lang="it-IT" sz="1400" b="0" i="0" u="none" strike="noStrike" dirty="0">
                        <a:solidFill>
                          <a:schemeClr val="bg1"/>
                        </a:solidFill>
                        <a:effectLst/>
                        <a:latin typeface="Aptos Narrow" panose="020B0004020202020204" pitchFamily="34" charset="0"/>
                      </a:endParaRPr>
                    </a:p>
                  </a:txBody>
                  <a:tcPr marL="5350" marR="5350" marT="5350" marB="0"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5">
                        <a:lumMod val="40000"/>
                        <a:lumOff val="60000"/>
                      </a:schemeClr>
                    </a:solidFill>
                  </a:tcPr>
                </a:tc>
                <a:tc>
                  <a:txBody>
                    <a:bodyPr/>
                    <a:lstStyle/>
                    <a:p>
                      <a:pPr marL="85725" indent="0" algn="l" fontAlgn="b"/>
                      <a:r>
                        <a:rPr lang="it-IT" sz="1100" b="0" u="none" strike="noStrike" dirty="0">
                          <a:solidFill>
                            <a:schemeClr val="bg1"/>
                          </a:solidFill>
                          <a:effectLst/>
                        </a:rPr>
                        <a:t>Incentivi per </a:t>
                      </a:r>
                      <a:r>
                        <a:rPr lang="it-IT" sz="1100" b="1" u="none" strike="noStrike" dirty="0">
                          <a:solidFill>
                            <a:schemeClr val="bg1"/>
                          </a:solidFill>
                          <a:effectLst/>
                        </a:rPr>
                        <a:t>l'efficientamento energetico degli edifici pubblici e privati </a:t>
                      </a:r>
                      <a:endParaRPr lang="it-IT" sz="1100" b="1" i="0" u="none" strike="noStrike" dirty="0">
                        <a:solidFill>
                          <a:schemeClr val="bg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1860904"/>
                  </a:ext>
                </a:extLst>
              </a:tr>
              <a:tr h="502440">
                <a:tc>
                  <a:txBody>
                    <a:bodyPr/>
                    <a:lstStyle/>
                    <a:p>
                      <a:pPr algn="ctr" fontAlgn="b"/>
                      <a:r>
                        <a:rPr lang="it-IT" sz="1400" b="0" i="0" u="none" strike="noStrike" dirty="0">
                          <a:solidFill>
                            <a:schemeClr val="bg1"/>
                          </a:solidFill>
                          <a:effectLst/>
                          <a:latin typeface="Aptos Narrow" panose="020B0004020202020204" pitchFamily="34" charset="0"/>
                        </a:rPr>
                        <a:t>3°</a:t>
                      </a:r>
                    </a:p>
                  </a:txBody>
                  <a:tcPr marL="5350" marR="5350" marT="5350" marB="0"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5">
                        <a:lumMod val="40000"/>
                        <a:lumOff val="60000"/>
                      </a:schemeClr>
                    </a:solidFill>
                  </a:tcPr>
                </a:tc>
                <a:tc>
                  <a:txBody>
                    <a:bodyPr/>
                    <a:lstStyle/>
                    <a:p>
                      <a:pPr marL="85725" indent="0" algn="l" fontAlgn="b"/>
                      <a:r>
                        <a:rPr lang="it-IT" sz="1100" b="0" u="none" strike="noStrike" dirty="0">
                          <a:solidFill>
                            <a:schemeClr val="bg1"/>
                          </a:solidFill>
                          <a:effectLst/>
                        </a:rPr>
                        <a:t>Iniziative per </a:t>
                      </a:r>
                      <a:r>
                        <a:rPr lang="it-IT" sz="1100" b="1" u="none" strike="noStrike" dirty="0">
                          <a:solidFill>
                            <a:schemeClr val="bg1"/>
                          </a:solidFill>
                          <a:effectLst/>
                        </a:rPr>
                        <a:t>ridurre lo spreco alimentare </a:t>
                      </a:r>
                      <a:r>
                        <a:rPr lang="it-IT" sz="1100" b="0" u="none" strike="noStrike" dirty="0">
                          <a:solidFill>
                            <a:schemeClr val="bg1"/>
                          </a:solidFill>
                          <a:effectLst/>
                        </a:rPr>
                        <a:t>e favorire il recupero delle eccedenze</a:t>
                      </a:r>
                      <a:endParaRPr lang="it-IT" sz="1100" b="0" i="0" u="none" strike="noStrike" dirty="0">
                        <a:solidFill>
                          <a:schemeClr val="bg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46666697"/>
                  </a:ext>
                </a:extLst>
              </a:tr>
            </a:tbl>
          </a:graphicData>
        </a:graphic>
      </p:graphicFrame>
      <p:sp>
        <p:nvSpPr>
          <p:cNvPr id="12" name="CasellaDiTesto 11">
            <a:extLst>
              <a:ext uri="{FF2B5EF4-FFF2-40B4-BE49-F238E27FC236}">
                <a16:creationId xmlns:a16="http://schemas.microsoft.com/office/drawing/2014/main" id="{C1FFCCFD-3C27-CCA4-60C7-9EF3B13AA0FC}"/>
              </a:ext>
            </a:extLst>
          </p:cNvPr>
          <p:cNvSpPr txBox="1"/>
          <p:nvPr/>
        </p:nvSpPr>
        <p:spPr>
          <a:xfrm>
            <a:off x="8196032" y="3762098"/>
            <a:ext cx="3891733" cy="1810880"/>
          </a:xfrm>
          <a:prstGeom prst="rect">
            <a:avLst/>
          </a:prstGeom>
          <a:noFill/>
        </p:spPr>
        <p:txBody>
          <a:bodyPr wrap="square" lIns="0" tIns="0" rIns="0" bIns="0" rtlCol="0">
            <a:spAutoFit/>
          </a:bodyPr>
          <a:lstStyle/>
          <a:p>
            <a:pPr marL="0" marR="0" lvl="0" indent="0" defTabSz="914400" rtl="0" eaLnBrk="1" fontAlgn="auto" latinLnBrk="0" hangingPunct="1">
              <a:lnSpc>
                <a:spcPct val="115000"/>
              </a:lnSpc>
              <a:spcBef>
                <a:spcPts val="400"/>
              </a:spcBef>
              <a:spcAft>
                <a:spcPts val="400"/>
              </a:spcAft>
              <a:buClrTx/>
              <a:buSzPct val="100000"/>
              <a:buFontTx/>
              <a:buNone/>
              <a:tabLst/>
              <a:defRPr/>
            </a:pPr>
            <a:r>
              <a:rPr kumimoji="0" lang="it-IT" sz="1400" i="0" u="none" strike="noStrike" kern="1200" cap="none" spc="0" normalizeH="0" baseline="0" dirty="0">
                <a:ln>
                  <a:noFill/>
                </a:ln>
                <a:solidFill>
                  <a:prstClr val="white"/>
                </a:solidFill>
                <a:effectLst/>
                <a:uLnTx/>
                <a:uFillTx/>
                <a:latin typeface="Barlow"/>
                <a:ea typeface="+mn-ea"/>
                <a:cs typeface="+mn-cs"/>
              </a:rPr>
              <a:t>Il concetto di «condivisione» torna fra i punti deboli individuati dagli OL: manca una cultura della condivisione anche a livello economico. </a:t>
            </a:r>
          </a:p>
          <a:p>
            <a:pPr marL="0" marR="0" lvl="0" indent="0" defTabSz="914400" rtl="0" eaLnBrk="1" fontAlgn="auto" latinLnBrk="0" hangingPunct="1">
              <a:lnSpc>
                <a:spcPct val="115000"/>
              </a:lnSpc>
              <a:spcBef>
                <a:spcPts val="400"/>
              </a:spcBef>
              <a:spcAft>
                <a:spcPts val="400"/>
              </a:spcAft>
              <a:buClrTx/>
              <a:buSzPct val="100000"/>
              <a:buFontTx/>
              <a:buNone/>
              <a:tabLst/>
              <a:defRPr/>
            </a:pPr>
            <a:r>
              <a:rPr kumimoji="0" lang="it-IT" sz="1400" b="1" i="0" u="none" strike="noStrike" kern="1200" cap="none" spc="0" normalizeH="0" baseline="0" dirty="0">
                <a:ln>
                  <a:noFill/>
                </a:ln>
                <a:solidFill>
                  <a:prstClr val="white"/>
                </a:solidFill>
                <a:effectLst/>
                <a:uLnTx/>
                <a:uFillTx/>
                <a:latin typeface="Barlow"/>
                <a:ea typeface="+mn-ea"/>
                <a:cs typeface="+mn-cs"/>
              </a:rPr>
              <a:t>Altre preoccupazioni </a:t>
            </a:r>
            <a:r>
              <a:rPr kumimoji="0" lang="it-IT" sz="1400" i="0" u="none" strike="noStrike" kern="1200" cap="none" spc="0" normalizeH="0" baseline="0" dirty="0">
                <a:ln>
                  <a:noFill/>
                </a:ln>
                <a:solidFill>
                  <a:prstClr val="white"/>
                </a:solidFill>
                <a:effectLst/>
                <a:uLnTx/>
                <a:uFillTx/>
                <a:latin typeface="Barlow"/>
                <a:ea typeface="+mn-ea"/>
                <a:cs typeface="+mn-cs"/>
              </a:rPr>
              <a:t>riguardano lo </a:t>
            </a:r>
            <a:r>
              <a:rPr kumimoji="0" lang="it-IT" sz="1400" b="1" i="0" u="none" strike="noStrike" kern="1200" cap="none" spc="0" normalizeH="0" baseline="0" dirty="0">
                <a:ln>
                  <a:noFill/>
                </a:ln>
                <a:solidFill>
                  <a:prstClr val="white"/>
                </a:solidFill>
                <a:effectLst/>
                <a:uLnTx/>
                <a:uFillTx/>
                <a:latin typeface="Barlow"/>
                <a:ea typeface="+mn-ea"/>
                <a:cs typeface="+mn-cs"/>
              </a:rPr>
              <a:t>spreco alimentare, </a:t>
            </a:r>
            <a:r>
              <a:rPr kumimoji="0" lang="it-IT" sz="1400" i="0" u="none" strike="noStrike" kern="1200" cap="none" spc="0" normalizeH="0" baseline="0" dirty="0">
                <a:ln>
                  <a:noFill/>
                </a:ln>
                <a:solidFill>
                  <a:prstClr val="white"/>
                </a:solidFill>
                <a:effectLst/>
                <a:uLnTx/>
                <a:uFillTx/>
                <a:latin typeface="Barlow"/>
                <a:ea typeface="+mn-ea"/>
                <a:cs typeface="+mn-cs"/>
              </a:rPr>
              <a:t>per cui si fa ancora </a:t>
            </a:r>
            <a:r>
              <a:rPr kumimoji="0" lang="it-IT" sz="1400" b="1" i="0" u="none" strike="noStrike" kern="1200" cap="none" spc="0" normalizeH="0" baseline="0" dirty="0">
                <a:ln>
                  <a:noFill/>
                </a:ln>
                <a:solidFill>
                  <a:prstClr val="white"/>
                </a:solidFill>
                <a:effectLst/>
                <a:uLnTx/>
                <a:uFillTx/>
                <a:latin typeface="Barlow"/>
                <a:ea typeface="+mn-ea"/>
                <a:cs typeface="+mn-cs"/>
              </a:rPr>
              <a:t>troppo poco, e aiuti per l’efficientamento energetico degli edifici … verso città davvero sostenibili. </a:t>
            </a:r>
            <a:endParaRPr kumimoji="0" lang="it-IT" sz="1100" i="1" u="none" strike="noStrike" kern="1200" cap="none" spc="0" normalizeH="0" baseline="0" dirty="0">
              <a:ln>
                <a:noFill/>
              </a:ln>
              <a:solidFill>
                <a:prstClr val="white"/>
              </a:solidFill>
              <a:effectLst/>
              <a:uLnTx/>
              <a:uFillTx/>
              <a:latin typeface="Barlow"/>
              <a:ea typeface="+mn-ea"/>
              <a:cs typeface="+mn-cs"/>
            </a:endParaRPr>
          </a:p>
        </p:txBody>
      </p:sp>
    </p:spTree>
    <p:extLst>
      <p:ext uri="{BB962C8B-B14F-4D97-AF65-F5344CB8AC3E}">
        <p14:creationId xmlns:p14="http://schemas.microsoft.com/office/powerpoint/2010/main" val="8238309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2CD3C-FC2A-0948-8F85-5BAA19537361}"/>
            </a:ext>
          </a:extLst>
        </p:cNvPr>
        <p:cNvGrpSpPr/>
        <p:nvPr/>
      </p:nvGrpSpPr>
      <p:grpSpPr>
        <a:xfrm>
          <a:off x="0" y="0"/>
          <a:ext cx="0" cy="0"/>
          <a:chOff x="0" y="0"/>
          <a:chExt cx="0" cy="0"/>
        </a:xfrm>
      </p:grpSpPr>
      <p:pic>
        <p:nvPicPr>
          <p:cNvPr id="8" name="Segnaposto immagine 7" descr="Immagine che contiene aria aperta, cielo, nuvola, prato&#10;&#10;Descrizione generata automaticamente">
            <a:extLst>
              <a:ext uri="{FF2B5EF4-FFF2-40B4-BE49-F238E27FC236}">
                <a16:creationId xmlns:a16="http://schemas.microsoft.com/office/drawing/2014/main" id="{F0BC7CDF-1C58-293B-DDA0-BD346C38405A}"/>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16620" b="16620"/>
          <a:stretch>
            <a:fillRect/>
          </a:stretch>
        </p:blipFill>
        <p:spPr/>
      </p:pic>
      <p:sp>
        <p:nvSpPr>
          <p:cNvPr id="10" name="Title">
            <a:extLst>
              <a:ext uri="{FF2B5EF4-FFF2-40B4-BE49-F238E27FC236}">
                <a16:creationId xmlns:a16="http://schemas.microsoft.com/office/drawing/2014/main" id="{F4EF9E98-C534-1CD2-6021-39981B16CBA4}"/>
              </a:ext>
            </a:extLst>
          </p:cNvPr>
          <p:cNvSpPr>
            <a:spLocks noGrp="1"/>
          </p:cNvSpPr>
          <p:nvPr>
            <p:ph type="title"/>
          </p:nvPr>
        </p:nvSpPr>
        <p:spPr>
          <a:xfrm>
            <a:off x="428623" y="1056086"/>
            <a:ext cx="5536747" cy="715669"/>
          </a:xfrm>
        </p:spPr>
        <p:txBody>
          <a:bodyPr/>
          <a:lstStyle/>
          <a:p>
            <a:r>
              <a:rPr lang="en-GB" cap="all" dirty="0" err="1"/>
              <a:t>Percepito</a:t>
            </a:r>
            <a:r>
              <a:rPr lang="en-GB" cap="all" dirty="0"/>
              <a:t> e  </a:t>
            </a:r>
            <a:r>
              <a:rPr lang="en-GB" cap="all" dirty="0" err="1"/>
              <a:t>ruolo</a:t>
            </a:r>
            <a:r>
              <a:rPr lang="en-GB" cap="all" dirty="0"/>
              <a:t> di Fondazione LGH </a:t>
            </a:r>
            <a:br>
              <a:rPr lang="en-GB" cap="all" dirty="0"/>
            </a:br>
            <a:endParaRPr lang="en-GB" cap="all" dirty="0"/>
          </a:p>
        </p:txBody>
      </p:sp>
      <p:sp>
        <p:nvSpPr>
          <p:cNvPr id="2" name="Parallelogram">
            <a:extLst>
              <a:ext uri="{FF2B5EF4-FFF2-40B4-BE49-F238E27FC236}">
                <a16:creationId xmlns:a16="http://schemas.microsoft.com/office/drawing/2014/main" id="{7B0B1A9D-BAAC-0641-D963-531D5FB5EB23}"/>
              </a:ext>
              <a:ext uri="{C183D7F6-B498-43B3-948B-1728B52AA6E4}">
                <adec:decorative xmlns:adec="http://schemas.microsoft.com/office/drawing/2017/decorative" val="1"/>
              </a:ext>
            </a:extLst>
          </p:cNvPr>
          <p:cNvSpPr/>
          <p:nvPr/>
        </p:nvSpPr>
        <p:spPr>
          <a:xfrm rot="8100000">
            <a:off x="8522171" y="5570679"/>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rgbClr val="FF740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err="1">
              <a:ln>
                <a:noFill/>
              </a:ln>
              <a:solidFill>
                <a:prstClr val="black"/>
              </a:solidFill>
              <a:effectLst/>
              <a:uLnTx/>
              <a:uFillTx/>
              <a:latin typeface="Barlow"/>
              <a:ea typeface="+mn-ea"/>
              <a:cs typeface="+mn-cs"/>
            </a:endParaRPr>
          </a:p>
        </p:txBody>
      </p:sp>
      <p:sp>
        <p:nvSpPr>
          <p:cNvPr id="3" name="Slide Number">
            <a:extLst>
              <a:ext uri="{FF2B5EF4-FFF2-40B4-BE49-F238E27FC236}">
                <a16:creationId xmlns:a16="http://schemas.microsoft.com/office/drawing/2014/main" id="{8A4AB7B4-16DD-DF1E-C0FF-25FE3CD743DB}"/>
              </a:ext>
              <a:ext uri="{C183D7F6-B498-43B3-948B-1728B52AA6E4}">
                <adec:decorative xmlns:adec="http://schemas.microsoft.com/office/drawing/2017/decorative" val="1"/>
              </a:ext>
            </a:extLst>
          </p:cNvPr>
          <p:cNvSpPr txBox="1"/>
          <p:nvPr/>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pPr algn="ctr" rtl="0">
                <a:lnSpc>
                  <a:spcPct val="110000"/>
                </a:lnSpc>
                <a:spcBef>
                  <a:spcPts val="400"/>
                </a:spcBef>
                <a:spcAft>
                  <a:spcPts val="400"/>
                </a:spcAft>
              </a:pPr>
              <a:t>18</a:t>
            </a:fld>
            <a:endParaRPr lang="en-GB" sz="900" dirty="0"/>
          </a:p>
        </p:txBody>
      </p:sp>
    </p:spTree>
    <p:extLst>
      <p:ext uri="{BB962C8B-B14F-4D97-AF65-F5344CB8AC3E}">
        <p14:creationId xmlns:p14="http://schemas.microsoft.com/office/powerpoint/2010/main" val="8589687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igura a mano libera: forma 8">
            <a:extLst>
              <a:ext uri="{FF2B5EF4-FFF2-40B4-BE49-F238E27FC236}">
                <a16:creationId xmlns:a16="http://schemas.microsoft.com/office/drawing/2014/main" id="{42C8C364-ACD1-714D-6CAC-7BF66052DEE0}"/>
              </a:ext>
            </a:extLst>
          </p:cNvPr>
          <p:cNvSpPr/>
          <p:nvPr/>
        </p:nvSpPr>
        <p:spPr>
          <a:xfrm>
            <a:off x="8541980" y="1049860"/>
            <a:ext cx="3650019" cy="4926036"/>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sp>
        <p:nvSpPr>
          <p:cNvPr id="10" name="Quote Marks">
            <a:extLst>
              <a:ext uri="{FF2B5EF4-FFF2-40B4-BE49-F238E27FC236}">
                <a16:creationId xmlns:a16="http://schemas.microsoft.com/office/drawing/2014/main" id="{33A2FF86-070E-5F84-11C5-AA4B662F6AC3}"/>
              </a:ext>
              <a:ext uri="{C183D7F6-B498-43B3-948B-1728B52AA6E4}">
                <adec:decorative xmlns:adec="http://schemas.microsoft.com/office/drawing/2017/decorative" val="1"/>
              </a:ext>
            </a:extLst>
          </p:cNvPr>
          <p:cNvSpPr/>
          <p:nvPr/>
        </p:nvSpPr>
        <p:spPr>
          <a:xfrm rot="5400000">
            <a:off x="8921283" y="1344920"/>
            <a:ext cx="632921" cy="797088"/>
          </a:xfrm>
          <a:custGeom>
            <a:avLst/>
            <a:gdLst>
              <a:gd name="connsiteX0" fmla="*/ 2 w 818215"/>
              <a:gd name="connsiteY0" fmla="*/ 209282 h 1030444"/>
              <a:gd name="connsiteX1" fmla="*/ 353567 w 818215"/>
              <a:gd name="connsiteY1" fmla="*/ 209282 h 1030444"/>
              <a:gd name="connsiteX2" fmla="*/ 353567 w 818215"/>
              <a:gd name="connsiteY2" fmla="*/ 0 h 1030444"/>
              <a:gd name="connsiteX3" fmla="*/ 683109 w 818215"/>
              <a:gd name="connsiteY3" fmla="*/ 0 h 1030444"/>
              <a:gd name="connsiteX4" fmla="*/ 818215 w 818215"/>
              <a:gd name="connsiteY4" fmla="*/ 135106 h 1030444"/>
              <a:gd name="connsiteX5" fmla="*/ 818215 w 818215"/>
              <a:gd name="connsiteY5" fmla="*/ 464648 h 1030444"/>
              <a:gd name="connsiteX6" fmla="*/ 354373 w 818215"/>
              <a:gd name="connsiteY6" fmla="*/ 464648 h 1030444"/>
              <a:gd name="connsiteX7" fmla="*/ 353567 w 818215"/>
              <a:gd name="connsiteY7" fmla="*/ 464648 h 1030444"/>
              <a:gd name="connsiteX8" fmla="*/ 353567 w 818215"/>
              <a:gd name="connsiteY8" fmla="*/ 464067 h 1030444"/>
              <a:gd name="connsiteX9" fmla="*/ 0 w 818215"/>
              <a:gd name="connsiteY9" fmla="*/ 775078 h 1030444"/>
              <a:gd name="connsiteX10" fmla="*/ 353565 w 818215"/>
              <a:gd name="connsiteY10" fmla="*/ 775078 h 1030444"/>
              <a:gd name="connsiteX11" fmla="*/ 353565 w 818215"/>
              <a:gd name="connsiteY11" fmla="*/ 565796 h 1030444"/>
              <a:gd name="connsiteX12" fmla="*/ 683107 w 818215"/>
              <a:gd name="connsiteY12" fmla="*/ 565796 h 1030444"/>
              <a:gd name="connsiteX13" fmla="*/ 818213 w 818215"/>
              <a:gd name="connsiteY13" fmla="*/ 700902 h 1030444"/>
              <a:gd name="connsiteX14" fmla="*/ 818213 w 818215"/>
              <a:gd name="connsiteY14" fmla="*/ 1030444 h 1030444"/>
              <a:gd name="connsiteX15" fmla="*/ 354371 w 818215"/>
              <a:gd name="connsiteY15" fmla="*/ 1030444 h 1030444"/>
              <a:gd name="connsiteX16" fmla="*/ 353565 w 818215"/>
              <a:gd name="connsiteY16" fmla="*/ 1030444 h 1030444"/>
              <a:gd name="connsiteX17" fmla="*/ 353565 w 818215"/>
              <a:gd name="connsiteY17" fmla="*/ 1029863 h 103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18215" h="1030444">
                <a:moveTo>
                  <a:pt x="2" y="209282"/>
                </a:moveTo>
                <a:lnTo>
                  <a:pt x="353567" y="209282"/>
                </a:lnTo>
                <a:lnTo>
                  <a:pt x="353567" y="0"/>
                </a:lnTo>
                <a:lnTo>
                  <a:pt x="683109" y="0"/>
                </a:lnTo>
                <a:lnTo>
                  <a:pt x="818215" y="135106"/>
                </a:lnTo>
                <a:lnTo>
                  <a:pt x="818215" y="464648"/>
                </a:lnTo>
                <a:lnTo>
                  <a:pt x="354373" y="464648"/>
                </a:lnTo>
                <a:lnTo>
                  <a:pt x="353567" y="464648"/>
                </a:lnTo>
                <a:lnTo>
                  <a:pt x="353567" y="464067"/>
                </a:lnTo>
                <a:close/>
                <a:moveTo>
                  <a:pt x="0" y="775078"/>
                </a:moveTo>
                <a:lnTo>
                  <a:pt x="353565" y="775078"/>
                </a:lnTo>
                <a:lnTo>
                  <a:pt x="353565" y="565796"/>
                </a:lnTo>
                <a:lnTo>
                  <a:pt x="683107" y="565796"/>
                </a:lnTo>
                <a:lnTo>
                  <a:pt x="818213" y="700902"/>
                </a:lnTo>
                <a:lnTo>
                  <a:pt x="818213" y="1030444"/>
                </a:lnTo>
                <a:lnTo>
                  <a:pt x="354371" y="1030444"/>
                </a:lnTo>
                <a:lnTo>
                  <a:pt x="353565" y="1030444"/>
                </a:lnTo>
                <a:lnTo>
                  <a:pt x="353565" y="1029863"/>
                </a:lnTo>
                <a:close/>
              </a:path>
            </a:pathLst>
          </a:custGeom>
          <a:solidFill>
            <a:schemeClr val="bg1">
              <a:alpha val="2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2000"/>
              </a:lnSpc>
              <a:spcBef>
                <a:spcPts val="400"/>
              </a:spcBef>
              <a:spcAft>
                <a:spcPts val="400"/>
              </a:spcAft>
              <a:buClrTx/>
              <a:buSzTx/>
              <a:buFontTx/>
              <a:buNone/>
              <a:tabLst/>
              <a:defRPr/>
            </a:pPr>
            <a:endParaRPr kumimoji="0" lang="en-GB" sz="2400" b="0" i="0" u="none" strike="noStrike" kern="1200" cap="none" spc="0" normalizeH="0" baseline="0" noProof="0" dirty="0">
              <a:ln>
                <a:noFill/>
              </a:ln>
              <a:solidFill>
                <a:srgbClr val="000000"/>
              </a:solidFill>
              <a:effectLst/>
              <a:uLnTx/>
              <a:uFillTx/>
              <a:latin typeface="Barlow"/>
              <a:ea typeface="+mn-ea"/>
              <a:cs typeface="+mn-cs"/>
            </a:endParaRPr>
          </a:p>
        </p:txBody>
      </p:sp>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520328" y="357237"/>
            <a:ext cx="10173072" cy="762658"/>
          </a:xfrm>
        </p:spPr>
        <p:txBody>
          <a:bodyPr/>
          <a:lstStyle/>
          <a:p>
            <a:r>
              <a:rPr lang="it-IT" dirty="0"/>
              <a:t>La Fondazioni hanno e avranno un ruolo centrale sul territorio</a:t>
            </a:r>
            <a:endParaRPr lang="it-IT" b="1" dirty="0"/>
          </a:p>
        </p:txBody>
      </p:sp>
      <p:sp>
        <p:nvSpPr>
          <p:cNvPr id="7" name="CasellaDiTesto 6">
            <a:extLst>
              <a:ext uri="{FF2B5EF4-FFF2-40B4-BE49-F238E27FC236}">
                <a16:creationId xmlns:a16="http://schemas.microsoft.com/office/drawing/2014/main" id="{7415F2D5-C908-D762-5095-439703B552A5}"/>
              </a:ext>
            </a:extLst>
          </p:cNvPr>
          <p:cNvSpPr txBox="1"/>
          <p:nvPr/>
        </p:nvSpPr>
        <p:spPr>
          <a:xfrm>
            <a:off x="9463708" y="6208736"/>
            <a:ext cx="1806977"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totale rispondenti</a:t>
            </a:r>
          </a:p>
          <a:p>
            <a:pPr algn="r"/>
            <a:r>
              <a:rPr lang="it-IT" sz="1000" dirty="0">
                <a:latin typeface="Barlow" panose="00000500000000000000" pitchFamily="2" charset="0"/>
                <a:cs typeface="Arial" panose="020B0604020202020204" pitchFamily="34" charset="0"/>
              </a:rPr>
              <a:t>Valori %</a:t>
            </a:r>
          </a:p>
        </p:txBody>
      </p:sp>
      <p:sp>
        <p:nvSpPr>
          <p:cNvPr id="2" name="CasellaDiTesto 1">
            <a:extLst>
              <a:ext uri="{FF2B5EF4-FFF2-40B4-BE49-F238E27FC236}">
                <a16:creationId xmlns:a16="http://schemas.microsoft.com/office/drawing/2014/main" id="{83DF6EFF-175C-6220-1314-1572F2A838C7}"/>
              </a:ext>
            </a:extLst>
          </p:cNvPr>
          <p:cNvSpPr txBox="1"/>
          <p:nvPr/>
        </p:nvSpPr>
        <p:spPr>
          <a:xfrm>
            <a:off x="754245" y="1579474"/>
            <a:ext cx="7582799" cy="3495316"/>
          </a:xfrm>
          <a:prstGeom prst="rect">
            <a:avLst/>
          </a:prstGeom>
          <a:noFill/>
        </p:spPr>
        <p:txBody>
          <a:bodyPr wrap="square" lIns="0" tIns="0" rIns="0" bIns="0" rtlCol="0">
            <a:spAutoFit/>
          </a:bodyPr>
          <a:lstStyle/>
          <a:p>
            <a:pPr marL="0" marR="0" lvl="0" indent="0" defTabSz="914400" rtl="0" eaLnBrk="1" fontAlgn="auto" latinLnBrk="0" hangingPunct="1">
              <a:lnSpc>
                <a:spcPct val="115000"/>
              </a:lnSpc>
              <a:spcBef>
                <a:spcPts val="400"/>
              </a:spcBef>
              <a:spcAft>
                <a:spcPts val="400"/>
              </a:spcAft>
              <a:buClrTx/>
              <a:buSzPct val="100000"/>
              <a:buFontTx/>
              <a:buNone/>
              <a:tabLst/>
              <a:defRPr/>
            </a:pPr>
            <a:r>
              <a:rPr kumimoji="0" lang="it-IT" sz="1600" b="1" i="0" u="none" strike="noStrike" kern="1200" cap="none" spc="0" normalizeH="0" baseline="0" dirty="0">
                <a:ln>
                  <a:noFill/>
                </a:ln>
                <a:effectLst/>
                <a:uLnTx/>
                <a:uFillTx/>
                <a:latin typeface="Barlow"/>
                <a:ea typeface="+mn-ea"/>
                <a:cs typeface="+mn-cs"/>
              </a:rPr>
              <a:t>Secondo </a:t>
            </a:r>
            <a:r>
              <a:rPr lang="it-IT" sz="1600" b="1" dirty="0">
                <a:latin typeface="Barlow"/>
              </a:rPr>
              <a:t>gli OL, l</a:t>
            </a:r>
            <a:r>
              <a:rPr kumimoji="0" lang="it-IT" sz="1600" b="1" i="0" u="none" strike="noStrike" kern="1200" cap="none" spc="0" normalizeH="0" baseline="0" dirty="0">
                <a:ln>
                  <a:noFill/>
                </a:ln>
                <a:effectLst/>
                <a:uLnTx/>
                <a:uFillTx/>
                <a:latin typeface="Barlow"/>
                <a:ea typeface="+mn-ea"/>
                <a:cs typeface="+mn-cs"/>
              </a:rPr>
              <a:t>e Fondazioni sono fondamentali per il territorio:</a:t>
            </a:r>
          </a:p>
          <a:p>
            <a:pPr marL="171450" marR="0" lvl="0" indent="-171450" defTabSz="914400" rtl="0" eaLnBrk="1" fontAlgn="auto" latinLnBrk="0" hangingPunct="1">
              <a:lnSpc>
                <a:spcPct val="115000"/>
              </a:lnSpc>
              <a:spcBef>
                <a:spcPts val="400"/>
              </a:spcBef>
              <a:spcAft>
                <a:spcPts val="400"/>
              </a:spcAft>
              <a:buClrTx/>
              <a:buSzPct val="100000"/>
              <a:buFont typeface="Arial" panose="020B0604020202020204" pitchFamily="34" charset="0"/>
              <a:buChar char="•"/>
              <a:tabLst/>
              <a:defRPr/>
            </a:pPr>
            <a:r>
              <a:rPr lang="it-IT" sz="1600" dirty="0">
                <a:latin typeface="Barlow"/>
              </a:rPr>
              <a:t>rappresentano l’</a:t>
            </a:r>
            <a:r>
              <a:rPr lang="it-IT" sz="1600" b="1" dirty="0">
                <a:latin typeface="Barlow"/>
              </a:rPr>
              <a:t>«anima buona» delle aziende </a:t>
            </a:r>
            <a:r>
              <a:rPr lang="it-IT" sz="1600" dirty="0">
                <a:latin typeface="Barlow"/>
              </a:rPr>
              <a:t>che creano Fondazioni con l’obiettivo di </a:t>
            </a:r>
            <a:r>
              <a:rPr lang="it-IT" sz="1600" b="1" dirty="0">
                <a:latin typeface="Barlow"/>
              </a:rPr>
              <a:t>realizzare concretamente progetti di CSR</a:t>
            </a:r>
            <a:r>
              <a:rPr lang="it-IT" sz="1600" dirty="0">
                <a:latin typeface="Barlow"/>
              </a:rPr>
              <a:t> a 360</a:t>
            </a:r>
            <a:r>
              <a:rPr lang="it-IT" sz="1600" baseline="30000" dirty="0">
                <a:latin typeface="Barlow"/>
              </a:rPr>
              <a:t>° </a:t>
            </a:r>
            <a:endParaRPr lang="it-IT" sz="1600" b="1" baseline="30000" dirty="0">
              <a:latin typeface="Barlow"/>
            </a:endParaRPr>
          </a:p>
          <a:p>
            <a:pPr marL="171450" marR="0" lvl="0" indent="-171450" defTabSz="914400" rtl="0" eaLnBrk="1" fontAlgn="auto" latinLnBrk="0" hangingPunct="1">
              <a:lnSpc>
                <a:spcPct val="115000"/>
              </a:lnSpc>
              <a:spcBef>
                <a:spcPts val="400"/>
              </a:spcBef>
              <a:spcAft>
                <a:spcPts val="400"/>
              </a:spcAft>
              <a:buClrTx/>
              <a:buSzPct val="100000"/>
              <a:buFont typeface="Arial" panose="020B0604020202020204" pitchFamily="34" charset="0"/>
              <a:buChar char="•"/>
              <a:tabLst/>
              <a:defRPr/>
            </a:pPr>
            <a:r>
              <a:rPr lang="it-IT" sz="1600" b="1" dirty="0">
                <a:latin typeface="Barlow"/>
              </a:rPr>
              <a:t>Compensano la mancanza di fondi </a:t>
            </a:r>
            <a:r>
              <a:rPr lang="it-IT" sz="1600" dirty="0">
                <a:latin typeface="Barlow"/>
              </a:rPr>
              <a:t>che lamentano le amministrazioni, riuscendo a dare </a:t>
            </a:r>
            <a:r>
              <a:rPr lang="it-IT" sz="1600" b="1" dirty="0">
                <a:latin typeface="Barlow"/>
              </a:rPr>
              <a:t>risposta a bisogni concreti.</a:t>
            </a:r>
          </a:p>
          <a:p>
            <a:pPr marL="171450" marR="0" lvl="0" indent="-171450" defTabSz="914400" rtl="0" eaLnBrk="1" fontAlgn="auto" latinLnBrk="0" hangingPunct="1">
              <a:lnSpc>
                <a:spcPct val="115000"/>
              </a:lnSpc>
              <a:spcBef>
                <a:spcPts val="400"/>
              </a:spcBef>
              <a:spcAft>
                <a:spcPts val="400"/>
              </a:spcAft>
              <a:buClrTx/>
              <a:buSzPct val="100000"/>
              <a:buFont typeface="Arial" panose="020B0604020202020204" pitchFamily="34" charset="0"/>
              <a:buChar char="•"/>
              <a:tabLst/>
              <a:defRPr/>
            </a:pPr>
            <a:r>
              <a:rPr lang="it-IT" sz="1600" b="1" dirty="0">
                <a:latin typeface="Barlow"/>
              </a:rPr>
              <a:t>Realizzano</a:t>
            </a:r>
            <a:r>
              <a:rPr lang="it-IT" sz="1600" dirty="0">
                <a:latin typeface="Barlow"/>
              </a:rPr>
              <a:t> spesso ciò che manca a livello locale, ovvero lo </a:t>
            </a:r>
            <a:r>
              <a:rPr lang="it-IT" sz="1600" b="1" dirty="0">
                <a:latin typeface="Barlow"/>
              </a:rPr>
              <a:t>«spirito di rete» </a:t>
            </a:r>
            <a:r>
              <a:rPr lang="it-IT" sz="1600" dirty="0">
                <a:latin typeface="Barlow"/>
              </a:rPr>
              <a:t>che anima molte di loro e permette di </a:t>
            </a:r>
            <a:r>
              <a:rPr lang="it-IT" sz="1600" b="1" dirty="0">
                <a:latin typeface="Barlow"/>
              </a:rPr>
              <a:t>intrecciare più interessi e bisogni </a:t>
            </a:r>
            <a:r>
              <a:rPr lang="it-IT" sz="1600" dirty="0">
                <a:latin typeface="Barlow"/>
              </a:rPr>
              <a:t>prive di autoreferenzialità.</a:t>
            </a:r>
          </a:p>
          <a:p>
            <a:pPr marL="171450" marR="0" lvl="0" indent="-171450" defTabSz="914400" rtl="0" eaLnBrk="1" fontAlgn="auto" latinLnBrk="0" hangingPunct="1">
              <a:lnSpc>
                <a:spcPct val="115000"/>
              </a:lnSpc>
              <a:spcBef>
                <a:spcPts val="400"/>
              </a:spcBef>
              <a:spcAft>
                <a:spcPts val="400"/>
              </a:spcAft>
              <a:buClrTx/>
              <a:buSzPct val="100000"/>
              <a:buFont typeface="Arial" panose="020B0604020202020204" pitchFamily="34" charset="0"/>
              <a:buChar char="•"/>
              <a:tabLst/>
              <a:defRPr/>
            </a:pPr>
            <a:r>
              <a:rPr kumimoji="0" lang="it-IT" sz="1600" u="none" strike="noStrike" kern="1200" cap="none" spc="0" normalizeH="0" baseline="0" dirty="0">
                <a:ln>
                  <a:noFill/>
                </a:ln>
                <a:effectLst/>
                <a:uLnTx/>
                <a:uFillTx/>
                <a:latin typeface="Barlow"/>
                <a:ea typeface="+mn-ea"/>
                <a:cs typeface="+mn-cs"/>
              </a:rPr>
              <a:t>L’essere </a:t>
            </a:r>
            <a:r>
              <a:rPr kumimoji="0" lang="it-IT" sz="1600" b="1" u="none" strike="noStrike" kern="1200" cap="none" spc="0" normalizeH="0" baseline="0" dirty="0">
                <a:ln>
                  <a:noFill/>
                </a:ln>
                <a:effectLst/>
                <a:uLnTx/>
                <a:uFillTx/>
                <a:latin typeface="Barlow"/>
                <a:ea typeface="+mn-ea"/>
                <a:cs typeface="+mn-cs"/>
              </a:rPr>
              <a:t>radicati sul territorio </a:t>
            </a:r>
            <a:r>
              <a:rPr kumimoji="0" lang="it-IT" sz="1600" u="none" strike="noStrike" kern="1200" cap="none" spc="0" normalizeH="0" baseline="0" dirty="0">
                <a:ln>
                  <a:noFill/>
                </a:ln>
                <a:effectLst/>
                <a:uLnTx/>
                <a:uFillTx/>
                <a:latin typeface="Barlow"/>
                <a:ea typeface="+mn-ea"/>
                <a:cs typeface="+mn-cs"/>
              </a:rPr>
              <a:t>si traduce in </a:t>
            </a:r>
            <a:r>
              <a:rPr kumimoji="0" lang="it-IT" sz="1600" b="1" u="none" strike="noStrike" kern="1200" cap="none" spc="0" normalizeH="0" baseline="0" dirty="0">
                <a:ln>
                  <a:noFill/>
                </a:ln>
                <a:effectLst/>
                <a:uLnTx/>
                <a:uFillTx/>
                <a:latin typeface="Barlow"/>
                <a:ea typeface="+mn-ea"/>
                <a:cs typeface="+mn-cs"/>
              </a:rPr>
              <a:t>un</a:t>
            </a:r>
            <a:r>
              <a:rPr lang="it-IT" sz="1600" b="1" dirty="0">
                <a:latin typeface="Barlow"/>
              </a:rPr>
              <a:t>’esperienza maturata con le persone </a:t>
            </a:r>
            <a:r>
              <a:rPr lang="it-IT" sz="1600" dirty="0">
                <a:latin typeface="Barlow"/>
              </a:rPr>
              <a:t>e le </a:t>
            </a:r>
            <a:r>
              <a:rPr lang="it-IT" sz="1600" b="1" dirty="0">
                <a:latin typeface="Barlow"/>
              </a:rPr>
              <a:t>realtà del luogo</a:t>
            </a:r>
            <a:r>
              <a:rPr lang="it-IT" sz="1600" dirty="0">
                <a:latin typeface="Barlow"/>
              </a:rPr>
              <a:t>, fondamentale per la </a:t>
            </a:r>
            <a:r>
              <a:rPr lang="it-IT" sz="1600" b="1" dirty="0">
                <a:latin typeface="Barlow"/>
              </a:rPr>
              <a:t>buona riuscita di ogni progetto</a:t>
            </a:r>
            <a:r>
              <a:rPr lang="it-IT" sz="1600" dirty="0">
                <a:latin typeface="Barlow"/>
              </a:rPr>
              <a:t> e per </a:t>
            </a:r>
            <a:r>
              <a:rPr lang="it-IT" sz="1600" b="1" dirty="0">
                <a:latin typeface="Barlow"/>
              </a:rPr>
              <a:t>cogliere i reali bisogni.</a:t>
            </a:r>
            <a:endParaRPr kumimoji="0" lang="it-IT" sz="1600" b="1" u="none" strike="noStrike" kern="1200" cap="none" spc="0" normalizeH="0" baseline="0" dirty="0">
              <a:ln>
                <a:noFill/>
              </a:ln>
              <a:effectLst/>
              <a:uLnTx/>
              <a:uFillTx/>
              <a:latin typeface="Barlow"/>
              <a:ea typeface="+mn-ea"/>
              <a:cs typeface="+mn-cs"/>
            </a:endParaRPr>
          </a:p>
        </p:txBody>
      </p:sp>
      <p:grpSp>
        <p:nvGrpSpPr>
          <p:cNvPr id="11" name="Gruppo 10">
            <a:extLst>
              <a:ext uri="{FF2B5EF4-FFF2-40B4-BE49-F238E27FC236}">
                <a16:creationId xmlns:a16="http://schemas.microsoft.com/office/drawing/2014/main" id="{88C5085F-8015-3240-CDC3-72F594A04BF9}"/>
              </a:ext>
            </a:extLst>
          </p:cNvPr>
          <p:cNvGrpSpPr/>
          <p:nvPr/>
        </p:nvGrpSpPr>
        <p:grpSpPr>
          <a:xfrm>
            <a:off x="11362471" y="120964"/>
            <a:ext cx="728828" cy="761140"/>
            <a:chOff x="11362471" y="120964"/>
            <a:chExt cx="728828" cy="761140"/>
          </a:xfrm>
        </p:grpSpPr>
        <p:pic>
          <p:nvPicPr>
            <p:cNvPr id="12" name="Immagine 11">
              <a:extLst>
                <a:ext uri="{FF2B5EF4-FFF2-40B4-BE49-F238E27FC236}">
                  <a16:creationId xmlns:a16="http://schemas.microsoft.com/office/drawing/2014/main" id="{9E6379C6-8B48-B802-2F48-8034F5FD02EA}"/>
                </a:ext>
              </a:extLst>
            </p:cNvPr>
            <p:cNvPicPr>
              <a:picLocks noChangeAspect="1"/>
            </p:cNvPicPr>
            <p:nvPr/>
          </p:nvPicPr>
          <p:blipFill>
            <a:blip r:embed="rId2">
              <a:biLevel thresh="75000"/>
            </a:blip>
            <a:stretch>
              <a:fillRect/>
            </a:stretch>
          </p:blipFill>
          <p:spPr>
            <a:xfrm>
              <a:off x="11466706" y="120964"/>
              <a:ext cx="520358" cy="552217"/>
            </a:xfrm>
            <a:prstGeom prst="rect">
              <a:avLst/>
            </a:prstGeom>
          </p:spPr>
        </p:pic>
        <p:sp>
          <p:nvSpPr>
            <p:cNvPr id="13" name="Source">
              <a:extLst>
                <a:ext uri="{FF2B5EF4-FFF2-40B4-BE49-F238E27FC236}">
                  <a16:creationId xmlns:a16="http://schemas.microsoft.com/office/drawing/2014/main" id="{DC50F72F-4C39-42F2-498A-B9A8944268F8}"/>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
        <p:nvSpPr>
          <p:cNvPr id="5" name="Text Box 1">
            <a:extLst>
              <a:ext uri="{FF2B5EF4-FFF2-40B4-BE49-F238E27FC236}">
                <a16:creationId xmlns:a16="http://schemas.microsoft.com/office/drawing/2014/main" id="{4C541227-2BCC-75D2-72C7-2325F36E5809}"/>
              </a:ext>
            </a:extLst>
          </p:cNvPr>
          <p:cNvSpPr txBox="1">
            <a:spLocks/>
          </p:cNvSpPr>
          <p:nvPr/>
        </p:nvSpPr>
        <p:spPr>
          <a:xfrm>
            <a:off x="8839200" y="2603064"/>
            <a:ext cx="3147863" cy="2800767"/>
          </a:xfrm>
          <a:prstGeom prst="rect">
            <a:avLst/>
          </a:prstGeom>
          <a:noFill/>
          <a:effectLst/>
        </p:spPr>
        <p:txBody>
          <a:bodyPr wrap="square" anchor="t">
            <a:spAutoFit/>
          </a:bodyPr>
          <a:lstStyle>
            <a:lvl1pPr marL="0" indent="0" algn="l" defTabSz="914400" rtl="0" eaLnBrk="1" latinLnBrk="0" hangingPunct="1">
              <a:lnSpc>
                <a:spcPct val="90000"/>
              </a:lnSpc>
              <a:spcBef>
                <a:spcPts val="1800"/>
              </a:spcBef>
              <a:buSzPct val="50000"/>
              <a:buFont typeface="Barlow" panose="020B0406020202030204" pitchFamily="34" charset="0"/>
              <a:buNone/>
              <a:defRPr sz="2800" b="0" kern="1200">
                <a:solidFill>
                  <a:schemeClr val="bg2"/>
                </a:solidFill>
                <a:latin typeface="+mn-lt"/>
                <a:ea typeface="+mn-ea"/>
                <a:cs typeface="+mn-cs"/>
              </a:defRPr>
            </a:lvl1pPr>
            <a:lvl2pPr marL="447675" indent="-314325" algn="l" defTabSz="914400" rtl="0" eaLnBrk="1" latinLnBrk="0" hangingPunct="1">
              <a:lnSpc>
                <a:spcPct val="90000"/>
              </a:lnSpc>
              <a:spcBef>
                <a:spcPts val="600"/>
              </a:spcBef>
              <a:buFont typeface="Barlow" panose="020B0604020202020204" pitchFamily="34" charset="0"/>
              <a:buChar char="—"/>
              <a:defRPr sz="1400" kern="1200">
                <a:solidFill>
                  <a:schemeClr val="bg2"/>
                </a:solidFill>
                <a:latin typeface="+mn-lt"/>
                <a:ea typeface="+mn-ea"/>
                <a:cs typeface="+mn-cs"/>
              </a:defRPr>
            </a:lvl2pPr>
            <a:lvl3pPr marL="714375" indent="-171450" algn="l" defTabSz="914400" rtl="0" eaLnBrk="1" latinLnBrk="0" hangingPunct="1">
              <a:lnSpc>
                <a:spcPct val="90000"/>
              </a:lnSpc>
              <a:spcBef>
                <a:spcPts val="600"/>
              </a:spcBef>
              <a:buFont typeface="Courier New" panose="02070309020205020404" pitchFamily="49" charset="0"/>
              <a:buChar char="o"/>
              <a:defRPr sz="1200" kern="1200">
                <a:solidFill>
                  <a:schemeClr val="bg2"/>
                </a:solidFill>
                <a:latin typeface="+mn-lt"/>
                <a:ea typeface="+mn-ea"/>
                <a:cs typeface="+mn-cs"/>
              </a:defRPr>
            </a:lvl3pPr>
            <a:lvl4pPr marL="987425" indent="-228600" algn="l" defTabSz="914400" rtl="0" eaLnBrk="1" latinLnBrk="0" hangingPunct="1">
              <a:lnSpc>
                <a:spcPct val="90000"/>
              </a:lnSpc>
              <a:spcBef>
                <a:spcPts val="500"/>
              </a:spcBef>
              <a:buFont typeface="Barlow" panose="020B0604020202020204" pitchFamily="34" charset="0"/>
              <a:buChar char="•"/>
              <a:defRPr sz="1100" kern="1200">
                <a:solidFill>
                  <a:schemeClr val="bg2"/>
                </a:solidFill>
                <a:latin typeface="+mn-lt"/>
                <a:ea typeface="+mn-ea"/>
                <a:cs typeface="+mn-cs"/>
              </a:defRPr>
            </a:lvl4pPr>
            <a:lvl5pPr marL="1262063" indent="-228600" algn="l" defTabSz="914400" rtl="0" eaLnBrk="1" latinLnBrk="0" hangingPunct="1">
              <a:lnSpc>
                <a:spcPct val="90000"/>
              </a:lnSpc>
              <a:spcBef>
                <a:spcPts val="500"/>
              </a:spcBef>
              <a:buFont typeface="Barlow" panose="020B0406020202030204" pitchFamily="34" charset="0"/>
              <a:buChar char="−"/>
              <a:defRPr sz="105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r>
              <a:rPr kumimoji="0" lang="it-IT" sz="1600" b="0" i="1" u="none" strike="noStrike" kern="1200" cap="none" spc="0" normalizeH="0" baseline="0" noProof="0" dirty="0">
                <a:ln>
                  <a:noFill/>
                </a:ln>
                <a:solidFill>
                  <a:schemeClr val="bg1"/>
                </a:solidFill>
                <a:effectLst/>
                <a:uLnTx/>
                <a:uFillTx/>
                <a:latin typeface="Barlow"/>
                <a:ea typeface="+mn-ea"/>
                <a:cs typeface="+mn-cs"/>
              </a:rPr>
              <a:t>L’impegno nel sostegno economico, nella proposta sociale e culturale, la collaborazione con le altre realtà del territorio, permettono alle iniziative di essere più capillari ed efficaci </a:t>
            </a:r>
          </a:p>
          <a:p>
            <a:pPr marL="0" marR="0" lvl="0" indent="0" algn="r"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endParaRPr lang="it-IT" sz="1600" b="1" dirty="0">
              <a:solidFill>
                <a:schemeClr val="bg1"/>
              </a:solidFill>
              <a:latin typeface="Barlow"/>
            </a:endParaRPr>
          </a:p>
          <a:p>
            <a:pPr marL="0" marR="0" lvl="0" indent="0" algn="r"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r>
              <a:rPr lang="it-IT" sz="1600" b="1" dirty="0">
                <a:solidFill>
                  <a:schemeClr val="bg1"/>
                </a:solidFill>
                <a:latin typeface="Barlow"/>
              </a:rPr>
              <a:t>Pubblica Amministrazione, Lodi</a:t>
            </a:r>
          </a:p>
          <a:p>
            <a:pPr marL="0" marR="0" lvl="0" indent="0" algn="r"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endParaRPr kumimoji="0" lang="it-IT" sz="1600" b="1" u="none" strike="noStrike" kern="1200" cap="none" spc="0" normalizeH="0" baseline="0" noProof="0" dirty="0">
              <a:ln>
                <a:noFill/>
              </a:ln>
              <a:solidFill>
                <a:schemeClr val="bg1"/>
              </a:solidFill>
              <a:effectLst/>
              <a:uLnTx/>
              <a:uFillTx/>
              <a:latin typeface="Barlow"/>
              <a:ea typeface="+mn-ea"/>
              <a:cs typeface="+mn-cs"/>
            </a:endParaRPr>
          </a:p>
          <a:p>
            <a:pPr marL="0" marR="0" lvl="0" indent="0" algn="r"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endParaRPr kumimoji="0" lang="it-IT" sz="1600" i="1" u="none" strike="noStrike" kern="1200" cap="none" spc="0" normalizeH="0" baseline="0" noProof="0" dirty="0">
              <a:ln>
                <a:noFill/>
              </a:ln>
              <a:solidFill>
                <a:schemeClr val="bg1"/>
              </a:solidFill>
              <a:effectLst/>
              <a:uLnTx/>
              <a:uFillTx/>
              <a:latin typeface="Barlow"/>
              <a:ea typeface="+mn-ea"/>
              <a:cs typeface="+mn-cs"/>
            </a:endParaRPr>
          </a:p>
          <a:p>
            <a:pPr marL="0" marR="0" lvl="0" indent="0" algn="r"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endParaRPr kumimoji="0" lang="it-IT" sz="1600" b="1" i="0" u="none" strike="noStrike" kern="1200" cap="none" spc="0" normalizeH="0" baseline="0" noProof="0" dirty="0">
              <a:ln>
                <a:noFill/>
              </a:ln>
              <a:solidFill>
                <a:schemeClr val="bg1"/>
              </a:solidFill>
              <a:effectLst/>
              <a:uLnTx/>
              <a:uFillTx/>
              <a:latin typeface="Barlow"/>
              <a:ea typeface="+mn-ea"/>
              <a:cs typeface="+mn-cs"/>
            </a:endParaRPr>
          </a:p>
        </p:txBody>
      </p:sp>
    </p:spTree>
    <p:extLst>
      <p:ext uri="{BB962C8B-B14F-4D97-AF65-F5344CB8AC3E}">
        <p14:creationId xmlns:p14="http://schemas.microsoft.com/office/powerpoint/2010/main" val="1405405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EE53A-5E22-706D-1870-130D6DA2C062}"/>
            </a:ext>
          </a:extLst>
        </p:cNvPr>
        <p:cNvGrpSpPr/>
        <p:nvPr/>
      </p:nvGrpSpPr>
      <p:grpSpPr>
        <a:xfrm>
          <a:off x="0" y="0"/>
          <a:ext cx="0" cy="0"/>
          <a:chOff x="0" y="0"/>
          <a:chExt cx="0" cy="0"/>
        </a:xfrm>
      </p:grpSpPr>
      <p:sp>
        <p:nvSpPr>
          <p:cNvPr id="5" name="Titolo 4">
            <a:extLst>
              <a:ext uri="{FF2B5EF4-FFF2-40B4-BE49-F238E27FC236}">
                <a16:creationId xmlns:a16="http://schemas.microsoft.com/office/drawing/2014/main" id="{1762B34A-D87D-43FD-FBC7-BF8ECDB91E58}"/>
              </a:ext>
            </a:extLst>
          </p:cNvPr>
          <p:cNvSpPr>
            <a:spLocks noGrp="1"/>
          </p:cNvSpPr>
          <p:nvPr>
            <p:ph type="title"/>
          </p:nvPr>
        </p:nvSpPr>
        <p:spPr>
          <a:xfrm>
            <a:off x="3370476" y="321509"/>
            <a:ext cx="8398725" cy="715669"/>
          </a:xfrm>
        </p:spPr>
        <p:txBody>
          <a:bodyPr anchor="ctr"/>
          <a:lstStyle/>
          <a:p>
            <a:r>
              <a:rPr lang="it-IT" dirty="0"/>
              <a:t>Obiettivi di ricerca e approccio metodologico</a:t>
            </a:r>
          </a:p>
        </p:txBody>
      </p:sp>
      <p:sp>
        <p:nvSpPr>
          <p:cNvPr id="88" name="Segnaposto contenuto 87">
            <a:extLst>
              <a:ext uri="{FF2B5EF4-FFF2-40B4-BE49-F238E27FC236}">
                <a16:creationId xmlns:a16="http://schemas.microsoft.com/office/drawing/2014/main" id="{5D5C203F-A55C-837B-89A0-15764197293F}"/>
              </a:ext>
            </a:extLst>
          </p:cNvPr>
          <p:cNvSpPr>
            <a:spLocks noGrp="1"/>
          </p:cNvSpPr>
          <p:nvPr>
            <p:ph idx="1"/>
          </p:nvPr>
        </p:nvSpPr>
        <p:spPr>
          <a:xfrm>
            <a:off x="3370476" y="1068388"/>
            <a:ext cx="8245419" cy="1290530"/>
          </a:xfrm>
        </p:spPr>
        <p:txBody>
          <a:bodyPr numCol="1"/>
          <a:lstStyle/>
          <a:p>
            <a:r>
              <a:rPr lang="it-IT" sz="1400" dirty="0">
                <a:ea typeface="Calibri" panose="020F0502020204030204" pitchFamily="34" charset="0"/>
                <a:cs typeface="Arial" panose="020B0604020202020204" pitchFamily="34" charset="0"/>
              </a:rPr>
              <a:t>Ipsos ha realizzato un'indagine per conto di Fondazione LGH, con l'obiettivo di comprendere </a:t>
            </a:r>
            <a:r>
              <a:rPr lang="it-IT" sz="1400" b="1" dirty="0">
                <a:ea typeface="Calibri" panose="020F0502020204030204" pitchFamily="34" charset="0"/>
                <a:cs typeface="Arial" panose="020B0604020202020204" pitchFamily="34" charset="0"/>
              </a:rPr>
              <a:t>come la comunità valuta e percepisce il proprio territorio</a:t>
            </a:r>
            <a:r>
              <a:rPr lang="it-IT" sz="1400" dirty="0">
                <a:ea typeface="Calibri" panose="020F0502020204030204" pitchFamily="34" charset="0"/>
                <a:cs typeface="Arial" panose="020B0604020202020204" pitchFamily="34" charset="0"/>
              </a:rPr>
              <a:t>, focalizzandosi sui temi dell’</a:t>
            </a:r>
            <a:r>
              <a:rPr lang="it-IT" sz="1400" b="1" dirty="0">
                <a:ea typeface="Calibri" panose="020F0502020204030204" pitchFamily="34" charset="0"/>
                <a:cs typeface="Arial" panose="020B0604020202020204" pitchFamily="34" charset="0"/>
              </a:rPr>
              <a:t>innovazione</a:t>
            </a:r>
            <a:r>
              <a:rPr lang="it-IT" sz="1400" dirty="0">
                <a:ea typeface="Calibri" panose="020F0502020204030204" pitchFamily="34" charset="0"/>
                <a:cs typeface="Arial" panose="020B0604020202020204" pitchFamily="34" charset="0"/>
              </a:rPr>
              <a:t> della </a:t>
            </a:r>
            <a:r>
              <a:rPr lang="it-IT" sz="1400" b="1" dirty="0">
                <a:ea typeface="Calibri" panose="020F0502020204030204" pitchFamily="34" charset="0"/>
                <a:cs typeface="Arial" panose="020B0604020202020204" pitchFamily="34" charset="0"/>
              </a:rPr>
              <a:t>sostenibilità</a:t>
            </a:r>
            <a:r>
              <a:rPr lang="it-IT" sz="1400" dirty="0">
                <a:ea typeface="Calibri" panose="020F0502020204030204" pitchFamily="34" charset="0"/>
                <a:cs typeface="Arial" panose="020B0604020202020204" pitchFamily="34" charset="0"/>
              </a:rPr>
              <a:t>. L'indagine mira a identificare le aree di eccellenza e le aspettative per il futuro, evidenziando anche la </a:t>
            </a:r>
            <a:r>
              <a:rPr lang="it-IT" sz="1400" b="1" dirty="0">
                <a:ea typeface="Calibri" panose="020F0502020204030204" pitchFamily="34" charset="0"/>
                <a:cs typeface="Arial" panose="020B0604020202020204" pitchFamily="34" charset="0"/>
              </a:rPr>
              <a:t>conoscenza delle fondazioni locali </a:t>
            </a:r>
            <a:r>
              <a:rPr lang="it-IT" sz="1400" dirty="0">
                <a:ea typeface="Calibri" panose="020F0502020204030204" pitchFamily="34" charset="0"/>
                <a:cs typeface="Arial" panose="020B0604020202020204" pitchFamily="34" charset="0"/>
              </a:rPr>
              <a:t>e dei progetti che queste promuovono in questi ambiti.</a:t>
            </a:r>
            <a:endParaRPr lang="it-IT" sz="1400" dirty="0"/>
          </a:p>
        </p:txBody>
      </p:sp>
      <p:grpSp>
        <p:nvGrpSpPr>
          <p:cNvPr id="4" name="Gruppo 3">
            <a:extLst>
              <a:ext uri="{FF2B5EF4-FFF2-40B4-BE49-F238E27FC236}">
                <a16:creationId xmlns:a16="http://schemas.microsoft.com/office/drawing/2014/main" id="{B3A6ADAF-3CA9-A18D-0643-3FBA6AE5DBDE}"/>
              </a:ext>
            </a:extLst>
          </p:cNvPr>
          <p:cNvGrpSpPr/>
          <p:nvPr/>
        </p:nvGrpSpPr>
        <p:grpSpPr>
          <a:xfrm>
            <a:off x="5820955" y="2513082"/>
            <a:ext cx="1890624" cy="468884"/>
            <a:chOff x="6257835" y="2360682"/>
            <a:chExt cx="1890624" cy="468884"/>
          </a:xfrm>
        </p:grpSpPr>
        <p:sp>
          <p:nvSpPr>
            <p:cNvPr id="79" name="Titolo 5">
              <a:extLst>
                <a:ext uri="{FF2B5EF4-FFF2-40B4-BE49-F238E27FC236}">
                  <a16:creationId xmlns:a16="http://schemas.microsoft.com/office/drawing/2014/main" id="{336D0FC6-C875-D687-7C18-993BD0B7394F}"/>
                </a:ext>
              </a:extLst>
            </p:cNvPr>
            <p:cNvSpPr txBox="1">
              <a:spLocks/>
            </p:cNvSpPr>
            <p:nvPr/>
          </p:nvSpPr>
          <p:spPr>
            <a:xfrm>
              <a:off x="6691442" y="2540473"/>
              <a:ext cx="1457017" cy="289093"/>
            </a:xfrm>
            <a:prstGeom prst="rect">
              <a:avLst/>
            </a:prstGeom>
            <a:solidFill>
              <a:schemeClr val="bg1"/>
            </a:solidFill>
          </p:spPr>
          <p:txBody>
            <a:bodyPr vert="horz" wrap="square" lIns="72000" tIns="45720" rIns="72000" bIns="45720" rtlCol="0" anchor="t">
              <a:noAutofit/>
            </a:bodyPr>
            <a:lstStyle>
              <a:lvl1pPr algn="l" defTabSz="914400" rtl="0" eaLnBrk="1" latinLnBrk="0" hangingPunct="1">
                <a:lnSpc>
                  <a:spcPct val="90000"/>
                </a:lnSpc>
                <a:spcBef>
                  <a:spcPct val="0"/>
                </a:spcBef>
                <a:buNone/>
                <a:defRPr sz="2800" b="0" kern="1200" cap="all" spc="120" baseline="0">
                  <a:solidFill>
                    <a:schemeClr val="bg2"/>
                  </a:solidFill>
                  <a:latin typeface="+mn-lt"/>
                  <a:ea typeface="+mj-ea"/>
                  <a:cs typeface="+mj-cs"/>
                </a:defRPr>
              </a:lvl1pPr>
            </a:lstStyle>
            <a:p>
              <a:pPr>
                <a:lnSpc>
                  <a:spcPct val="100000"/>
                </a:lnSpc>
              </a:pPr>
              <a:r>
                <a:rPr lang="it-IT" sz="1100" b="1" kern="100" cap="none" spc="0" dirty="0">
                  <a:solidFill>
                    <a:schemeClr val="tx1"/>
                  </a:solidFill>
                  <a:ea typeface="Calibri" panose="020F0502020204030204" pitchFamily="34" charset="0"/>
                  <a:cs typeface="Times New Roman" panose="02020603050405020304" pitchFamily="18" charset="0"/>
                </a:rPr>
                <a:t>POPOLAZIONE</a:t>
              </a:r>
            </a:p>
          </p:txBody>
        </p:sp>
        <p:pic>
          <p:nvPicPr>
            <p:cNvPr id="80" name="Immagine 79">
              <a:extLst>
                <a:ext uri="{FF2B5EF4-FFF2-40B4-BE49-F238E27FC236}">
                  <a16:creationId xmlns:a16="http://schemas.microsoft.com/office/drawing/2014/main" id="{ECFC9BE8-FECB-9619-D7A7-6D5204D5215C}"/>
                </a:ext>
              </a:extLst>
            </p:cNvPr>
            <p:cNvPicPr>
              <a:picLocks noChangeAspect="1"/>
            </p:cNvPicPr>
            <p:nvPr/>
          </p:nvPicPr>
          <p:blipFill>
            <a:blip r:embed="rId2">
              <a:biLevel thresh="50000"/>
            </a:blip>
            <a:stretch>
              <a:fillRect/>
            </a:stretch>
          </p:blipFill>
          <p:spPr>
            <a:xfrm>
              <a:off x="6257835" y="2360682"/>
              <a:ext cx="472154" cy="396000"/>
            </a:xfrm>
            <a:prstGeom prst="rect">
              <a:avLst/>
            </a:prstGeom>
          </p:spPr>
        </p:pic>
      </p:grpSp>
      <p:grpSp>
        <p:nvGrpSpPr>
          <p:cNvPr id="6" name="Gruppo 5">
            <a:extLst>
              <a:ext uri="{FF2B5EF4-FFF2-40B4-BE49-F238E27FC236}">
                <a16:creationId xmlns:a16="http://schemas.microsoft.com/office/drawing/2014/main" id="{7474D462-4FB5-2978-CFAA-09A82A7F1419}"/>
              </a:ext>
            </a:extLst>
          </p:cNvPr>
          <p:cNvGrpSpPr/>
          <p:nvPr/>
        </p:nvGrpSpPr>
        <p:grpSpPr>
          <a:xfrm>
            <a:off x="8544306" y="2477082"/>
            <a:ext cx="2305763" cy="504884"/>
            <a:chOff x="8493506" y="2324682"/>
            <a:chExt cx="2305763" cy="504884"/>
          </a:xfrm>
        </p:grpSpPr>
        <p:sp>
          <p:nvSpPr>
            <p:cNvPr id="82" name="Titolo 5">
              <a:extLst>
                <a:ext uri="{FF2B5EF4-FFF2-40B4-BE49-F238E27FC236}">
                  <a16:creationId xmlns:a16="http://schemas.microsoft.com/office/drawing/2014/main" id="{C03237A8-8795-5EC9-3C76-A087D8D3EF3B}"/>
                </a:ext>
              </a:extLst>
            </p:cNvPr>
            <p:cNvSpPr txBox="1">
              <a:spLocks/>
            </p:cNvSpPr>
            <p:nvPr/>
          </p:nvSpPr>
          <p:spPr>
            <a:xfrm>
              <a:off x="8946351" y="2549878"/>
              <a:ext cx="1852918" cy="279688"/>
            </a:xfrm>
            <a:prstGeom prst="rect">
              <a:avLst/>
            </a:prstGeom>
            <a:noFill/>
          </p:spPr>
          <p:txBody>
            <a:bodyPr vert="horz" wrap="square" lIns="72000" tIns="45720" rIns="72000" bIns="45720" rtlCol="0" anchor="t">
              <a:noAutofit/>
            </a:bodyPr>
            <a:lstStyle>
              <a:lvl1pPr algn="l" defTabSz="914400" rtl="0" eaLnBrk="1" latinLnBrk="0" hangingPunct="1">
                <a:lnSpc>
                  <a:spcPct val="90000"/>
                </a:lnSpc>
                <a:spcBef>
                  <a:spcPct val="0"/>
                </a:spcBef>
                <a:buNone/>
                <a:defRPr sz="2800" b="0" kern="1200" cap="all" spc="120" baseline="0">
                  <a:solidFill>
                    <a:schemeClr val="bg2"/>
                  </a:solidFill>
                  <a:latin typeface="+mn-lt"/>
                  <a:ea typeface="+mj-ea"/>
                  <a:cs typeface="+mj-cs"/>
                </a:defRPr>
              </a:lvl1pPr>
            </a:lstStyle>
            <a:p>
              <a:pPr>
                <a:lnSpc>
                  <a:spcPct val="100000"/>
                </a:lnSpc>
              </a:pPr>
              <a:r>
                <a:rPr lang="it-IT" sz="1100" b="1" kern="100" cap="none" spc="0" dirty="0">
                  <a:solidFill>
                    <a:schemeClr val="tx1"/>
                  </a:solidFill>
                  <a:cs typeface="Times New Roman" panose="02020603050405020304" pitchFamily="18" charset="0"/>
                </a:rPr>
                <a:t>OPINION LEADER</a:t>
              </a:r>
            </a:p>
          </p:txBody>
        </p:sp>
        <p:pic>
          <p:nvPicPr>
            <p:cNvPr id="83" name="Immagine 82">
              <a:extLst>
                <a:ext uri="{FF2B5EF4-FFF2-40B4-BE49-F238E27FC236}">
                  <a16:creationId xmlns:a16="http://schemas.microsoft.com/office/drawing/2014/main" id="{9445A4E4-07DA-DDC8-229E-1FD9BFBBF7EE}"/>
                </a:ext>
              </a:extLst>
            </p:cNvPr>
            <p:cNvPicPr>
              <a:picLocks noChangeAspect="1"/>
            </p:cNvPicPr>
            <p:nvPr/>
          </p:nvPicPr>
          <p:blipFill>
            <a:blip r:embed="rId3">
              <a:biLevel thresh="75000"/>
            </a:blip>
            <a:stretch>
              <a:fillRect/>
            </a:stretch>
          </p:blipFill>
          <p:spPr>
            <a:xfrm>
              <a:off x="8493506" y="2324682"/>
              <a:ext cx="407077" cy="432000"/>
            </a:xfrm>
            <a:prstGeom prst="rect">
              <a:avLst/>
            </a:prstGeom>
          </p:spPr>
        </p:pic>
      </p:grpSp>
      <p:graphicFrame>
        <p:nvGraphicFramePr>
          <p:cNvPr id="84" name="Tabella 83">
            <a:extLst>
              <a:ext uri="{FF2B5EF4-FFF2-40B4-BE49-F238E27FC236}">
                <a16:creationId xmlns:a16="http://schemas.microsoft.com/office/drawing/2014/main" id="{9109F09F-ECD3-5E69-5E94-55F3D3E247F0}"/>
              </a:ext>
            </a:extLst>
          </p:cNvPr>
          <p:cNvGraphicFramePr>
            <a:graphicFrameLocks noGrp="1"/>
          </p:cNvGraphicFramePr>
          <p:nvPr>
            <p:extLst>
              <p:ext uri="{D42A27DB-BD31-4B8C-83A1-F6EECF244321}">
                <p14:modId xmlns:p14="http://schemas.microsoft.com/office/powerpoint/2010/main" val="1858167146"/>
              </p:ext>
            </p:extLst>
          </p:nvPr>
        </p:nvGraphicFramePr>
        <p:xfrm>
          <a:off x="3939397" y="3017555"/>
          <a:ext cx="6984000" cy="2888970"/>
        </p:xfrm>
        <a:graphic>
          <a:graphicData uri="http://schemas.openxmlformats.org/drawingml/2006/table">
            <a:tbl>
              <a:tblPr firstRow="1" bandRow="1">
                <a:tableStyleId>{5C22544A-7EE6-4342-B048-85BDC9FD1C3A}</a:tableStyleId>
              </a:tblPr>
              <a:tblGrid>
                <a:gridCol w="1584000">
                  <a:extLst>
                    <a:ext uri="{9D8B030D-6E8A-4147-A177-3AD203B41FA5}">
                      <a16:colId xmlns:a16="http://schemas.microsoft.com/office/drawing/2014/main" val="775865587"/>
                    </a:ext>
                  </a:extLst>
                </a:gridCol>
                <a:gridCol w="2700000">
                  <a:extLst>
                    <a:ext uri="{9D8B030D-6E8A-4147-A177-3AD203B41FA5}">
                      <a16:colId xmlns:a16="http://schemas.microsoft.com/office/drawing/2014/main" val="4074143258"/>
                    </a:ext>
                  </a:extLst>
                </a:gridCol>
                <a:gridCol w="2700000">
                  <a:extLst>
                    <a:ext uri="{9D8B030D-6E8A-4147-A177-3AD203B41FA5}">
                      <a16:colId xmlns:a16="http://schemas.microsoft.com/office/drawing/2014/main" val="307719084"/>
                    </a:ext>
                  </a:extLst>
                </a:gridCol>
              </a:tblGrid>
              <a:tr h="1224000">
                <a:tc>
                  <a:txBody>
                    <a:bodyPr/>
                    <a:lstStyle/>
                    <a:p>
                      <a:pPr algn="r"/>
                      <a:r>
                        <a:rPr lang="it-IT" sz="1600" b="1" dirty="0">
                          <a:solidFill>
                            <a:schemeClr val="tx1"/>
                          </a:solidFill>
                          <a:latin typeface="+mn-lt"/>
                        </a:rPr>
                        <a:t>TARGET</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dirty="0">
                          <a:ln>
                            <a:noFill/>
                          </a:ln>
                          <a:solidFill>
                            <a:schemeClr val="tx1"/>
                          </a:solidFill>
                          <a:effectLst/>
                          <a:uLnTx/>
                          <a:uFillTx/>
                          <a:latin typeface="+mn-lt"/>
                          <a:ea typeface="+mn-ea"/>
                          <a:cs typeface="+mn-cs"/>
                        </a:rPr>
                        <a:t>Popolazione</a:t>
                      </a:r>
                      <a:r>
                        <a:rPr kumimoji="0" lang="en-GB" sz="1100" b="0" i="0" u="none" strike="noStrike" kern="1200" cap="none" spc="0" normalizeH="0" baseline="0" noProof="0" dirty="0">
                          <a:ln>
                            <a:noFill/>
                          </a:ln>
                          <a:solidFill>
                            <a:schemeClr val="tx1"/>
                          </a:solidFill>
                          <a:effectLst/>
                          <a:uLnTx/>
                          <a:uFillTx/>
                          <a:latin typeface="+mn-lt"/>
                          <a:ea typeface="+mn-ea"/>
                          <a:cs typeface="+mn-cs"/>
                        </a:rPr>
                        <a:t> </a:t>
                      </a:r>
                      <a:r>
                        <a:rPr kumimoji="0" lang="it-IT" sz="1400" b="1" i="0" u="none" strike="noStrike" kern="1200" cap="none" spc="0" normalizeH="0" baseline="0" dirty="0">
                          <a:ln>
                            <a:noFill/>
                          </a:ln>
                          <a:solidFill>
                            <a:schemeClr val="tx1"/>
                          </a:solidFill>
                          <a:effectLst/>
                          <a:uLnTx/>
                          <a:uFillTx/>
                          <a:latin typeface="+mn-lt"/>
                          <a:ea typeface="+mn-ea"/>
                          <a:cs typeface="+mn-cs"/>
                        </a:rPr>
                        <a:t>informata</a:t>
                      </a:r>
                      <a:r>
                        <a:rPr kumimoji="0" lang="en-GB" sz="1400" b="1" i="0" u="none" strike="noStrike" kern="1200" cap="none" spc="0" normalizeH="0" baseline="0" noProof="0" dirty="0">
                          <a:ln>
                            <a:noFill/>
                          </a:ln>
                          <a:solidFill>
                            <a:schemeClr val="tx1"/>
                          </a:solidFill>
                          <a:effectLst/>
                          <a:uLnTx/>
                          <a:uFillTx/>
                          <a:latin typeface="+mn-lt"/>
                          <a:ea typeface="+mn-ea"/>
                          <a:cs typeface="+mn-cs"/>
                        </a:rPr>
                        <a:t> 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dirty="0">
                          <a:ln>
                            <a:noFill/>
                          </a:ln>
                          <a:solidFill>
                            <a:schemeClr val="tx1"/>
                          </a:solidFill>
                          <a:effectLst/>
                          <a:uLnTx/>
                          <a:uFillTx/>
                          <a:latin typeface="+mn-lt"/>
                          <a:ea typeface="+mn-ea"/>
                          <a:cs typeface="+mn-cs"/>
                        </a:rPr>
                        <a:t>attiva</a:t>
                      </a:r>
                      <a:r>
                        <a:rPr kumimoji="0" lang="en-GB" sz="1400" b="1" i="0" u="none" strike="noStrike" kern="1200" cap="none" spc="0" normalizeH="0" baseline="0" noProof="0" dirty="0">
                          <a:ln>
                            <a:noFill/>
                          </a:ln>
                          <a:solidFill>
                            <a:schemeClr val="tx1"/>
                          </a:solidFill>
                          <a:effectLst/>
                          <a:uLnTx/>
                          <a:uFillTx/>
                          <a:latin typeface="+mn-lt"/>
                          <a:ea typeface="+mn-ea"/>
                          <a:cs typeface="+mn-cs"/>
                        </a:rPr>
                        <a:t> </a:t>
                      </a:r>
                      <a:r>
                        <a:rPr kumimoji="0" lang="it-IT" sz="1100" b="0" i="0" u="none" strike="noStrike" kern="1200" cap="none" spc="0" normalizeH="0" baseline="0" dirty="0">
                          <a:ln>
                            <a:noFill/>
                          </a:ln>
                          <a:solidFill>
                            <a:schemeClr val="tx1"/>
                          </a:solidFill>
                          <a:effectLst/>
                          <a:uLnTx/>
                          <a:uFillTx/>
                          <a:latin typeface="+mn-lt"/>
                          <a:ea typeface="+mn-ea"/>
                          <a:cs typeface="+mn-cs"/>
                        </a:rPr>
                        <a:t>sul</a:t>
                      </a:r>
                      <a:r>
                        <a:rPr kumimoji="0" lang="en-GB" sz="1100" b="0" i="0" u="none" strike="noStrike" kern="1200" cap="none" spc="0" normalizeH="0" baseline="0" noProof="0" dirty="0">
                          <a:ln>
                            <a:noFill/>
                          </a:ln>
                          <a:solidFill>
                            <a:schemeClr val="tx1"/>
                          </a:solidFill>
                          <a:effectLst/>
                          <a:uLnTx/>
                          <a:uFillTx/>
                          <a:latin typeface="+mn-lt"/>
                          <a:ea typeface="+mn-ea"/>
                          <a:cs typeface="+mn-cs"/>
                        </a:rPr>
                        <a:t> </a:t>
                      </a:r>
                      <a:r>
                        <a:rPr kumimoji="0" lang="it-IT" sz="1100" b="0" i="0" u="none" strike="noStrike" kern="1200" cap="none" spc="0" normalizeH="0" baseline="0" dirty="0">
                          <a:ln>
                            <a:noFill/>
                          </a:ln>
                          <a:solidFill>
                            <a:schemeClr val="tx1"/>
                          </a:solidFill>
                          <a:effectLst/>
                          <a:uLnTx/>
                          <a:uFillTx/>
                          <a:latin typeface="+mn-lt"/>
                          <a:ea typeface="+mn-ea"/>
                          <a:cs typeface="+mn-cs"/>
                        </a:rPr>
                        <a:t>territorio </a:t>
                      </a:r>
                      <a:r>
                        <a:rPr kumimoji="0" lang="it-IT" sz="1000" b="0" i="1" u="none" strike="noStrike" kern="1200" cap="none" spc="0" normalizeH="0" baseline="0" noProof="0" dirty="0">
                          <a:ln>
                            <a:noFill/>
                          </a:ln>
                          <a:solidFill>
                            <a:srgbClr val="000000"/>
                          </a:solidFill>
                          <a:effectLst/>
                          <a:uLnTx/>
                          <a:uFillTx/>
                          <a:latin typeface="+mn-lt"/>
                          <a:ea typeface="+mn-ea"/>
                          <a:cs typeface="+mn-cs"/>
                        </a:rPr>
                        <a:t>(si informano con regolarità, svolgono volontariato, partecipano ad eventi culturali, fanno parte di associazioni locali)</a:t>
                      </a:r>
                      <a:endParaRPr kumimoji="0" lang="it-IT" sz="1000" b="0" i="1" u="none" strike="noStrike" kern="1200" cap="none" spc="0" normalizeH="0" baseline="0" dirty="0">
                        <a:ln>
                          <a:noFill/>
                        </a:ln>
                        <a:solidFill>
                          <a:schemeClr val="tx1"/>
                        </a:solidFill>
                        <a:effectLst/>
                        <a:uLnTx/>
                        <a:uFillTx/>
                        <a:latin typeface="+mn-lt"/>
                        <a:ea typeface="+mn-ea"/>
                        <a:cs typeface="+mn-cs"/>
                      </a:endParaRPr>
                    </a:p>
                  </a:txBody>
                  <a:tcPr>
                    <a:noFill/>
                  </a:tcPr>
                </a:tc>
                <a:tc>
                  <a:txBody>
                    <a:bodyPr/>
                    <a:lstStyle/>
                    <a:p>
                      <a:pPr marL="92075" marR="0" lvl="0" indent="-793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1100" b="1" i="0" u="none" strike="noStrike" kern="1200" cap="none" spc="0" normalizeH="0" baseline="0" noProof="0" dirty="0">
                          <a:ln>
                            <a:noFill/>
                          </a:ln>
                          <a:solidFill>
                            <a:schemeClr val="tx1"/>
                          </a:solidFill>
                          <a:effectLst/>
                          <a:uLnTx/>
                          <a:uFillTx/>
                          <a:latin typeface="+mn-lt"/>
                          <a:ea typeface="+mn-ea"/>
                          <a:cs typeface="+mn-cs"/>
                        </a:rPr>
                        <a:t>Enti territoriali </a:t>
                      </a:r>
                      <a:r>
                        <a:rPr kumimoji="0" lang="it-IT" sz="1050" b="0" i="1" u="none" strike="noStrike" kern="1200" cap="none" spc="0" normalizeH="0" baseline="0" noProof="0" dirty="0">
                          <a:ln>
                            <a:noFill/>
                          </a:ln>
                          <a:solidFill>
                            <a:schemeClr val="tx1"/>
                          </a:solidFill>
                          <a:effectLst/>
                          <a:uLnTx/>
                          <a:uFillTx/>
                          <a:latin typeface="+mn-lt"/>
                          <a:ea typeface="+mn-ea"/>
                          <a:cs typeface="+mn-cs"/>
                        </a:rPr>
                        <a:t>(consorzi, mondo associativo)</a:t>
                      </a:r>
                    </a:p>
                    <a:p>
                      <a:pPr marL="92075" marR="0" lvl="0" indent="-793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1100" b="1" i="0" u="none" strike="noStrike" kern="1200" cap="none" spc="0" normalizeH="0" baseline="0" noProof="0" dirty="0">
                          <a:ln>
                            <a:noFill/>
                          </a:ln>
                          <a:solidFill>
                            <a:schemeClr val="tx1"/>
                          </a:solidFill>
                          <a:effectLst/>
                          <a:uLnTx/>
                          <a:uFillTx/>
                          <a:latin typeface="+mn-lt"/>
                          <a:ea typeface="+mn-ea"/>
                          <a:cs typeface="+mn-cs"/>
                        </a:rPr>
                        <a:t>Pubblica Amministrazione </a:t>
                      </a:r>
                      <a:r>
                        <a:rPr kumimoji="0" lang="it-IT" sz="1100" b="0" i="0" u="none" strike="noStrike" kern="1200" cap="none" spc="0" normalizeH="0" baseline="0" noProof="0" dirty="0">
                          <a:ln>
                            <a:noFill/>
                          </a:ln>
                          <a:solidFill>
                            <a:schemeClr val="tx1"/>
                          </a:solidFill>
                          <a:effectLst/>
                          <a:uLnTx/>
                          <a:uFillTx/>
                          <a:latin typeface="+mn-lt"/>
                          <a:ea typeface="+mn-ea"/>
                          <a:cs typeface="+mn-cs"/>
                        </a:rPr>
                        <a:t>locale </a:t>
                      </a:r>
                    </a:p>
                    <a:p>
                      <a:pPr marL="92075" marR="0" lvl="0" indent="-793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1100" b="1" i="0" u="none" strike="noStrike" kern="1200" cap="none" spc="0" normalizeH="0" baseline="0" noProof="0" dirty="0">
                          <a:ln>
                            <a:noFill/>
                          </a:ln>
                          <a:solidFill>
                            <a:schemeClr val="tx1"/>
                          </a:solidFill>
                          <a:effectLst/>
                          <a:uLnTx/>
                          <a:uFillTx/>
                          <a:latin typeface="+mn-lt"/>
                          <a:ea typeface="+mn-ea"/>
                          <a:cs typeface="+mn-cs"/>
                        </a:rPr>
                        <a:t>Mondo accademico</a:t>
                      </a:r>
                      <a:r>
                        <a:rPr kumimoji="0" lang="it-IT" sz="1100" b="0" i="0" u="none" strike="noStrike" kern="1200" cap="none" spc="0" normalizeH="0" baseline="0" noProof="0" dirty="0">
                          <a:ln>
                            <a:noFill/>
                          </a:ln>
                          <a:solidFill>
                            <a:schemeClr val="tx1"/>
                          </a:solidFill>
                          <a:effectLst/>
                          <a:uLnTx/>
                          <a:uFillTx/>
                          <a:latin typeface="+mn-lt"/>
                          <a:ea typeface="+mn-ea"/>
                          <a:cs typeface="+mn-cs"/>
                        </a:rPr>
                        <a:t>, centri di ricerca, enti formazione, incubatori di start-up </a:t>
                      </a:r>
                    </a:p>
                    <a:p>
                      <a:endParaRPr lang="it-IT" sz="1100" dirty="0">
                        <a:solidFill>
                          <a:schemeClr val="tx1"/>
                        </a:solidFill>
                        <a:latin typeface="+mn-lt"/>
                      </a:endParaRPr>
                    </a:p>
                  </a:txBody>
                  <a:tcPr>
                    <a:noFill/>
                  </a:tcPr>
                </a:tc>
                <a:extLst>
                  <a:ext uri="{0D108BD9-81ED-4DB2-BD59-A6C34878D82A}">
                    <a16:rowId xmlns:a16="http://schemas.microsoft.com/office/drawing/2014/main" val="2074971537"/>
                  </a:ext>
                </a:extLst>
              </a:tr>
              <a:tr h="1044000">
                <a:tc>
                  <a:txBody>
                    <a:bodyPr/>
                    <a:lstStyle/>
                    <a:p>
                      <a:pPr algn="r"/>
                      <a:r>
                        <a:rPr lang="it-IT" sz="1600" b="1" dirty="0">
                          <a:solidFill>
                            <a:schemeClr val="tx1"/>
                          </a:solidFill>
                          <a:latin typeface="+mn-lt"/>
                        </a:rPr>
                        <a:t>METODO</a:t>
                      </a:r>
                    </a:p>
                  </a:txBody>
                  <a:tcPr>
                    <a:noFill/>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GB" sz="1100" b="1" i="0" u="none" strike="noStrike" kern="1200" cap="none" spc="0" normalizeH="0" baseline="0" noProof="0" dirty="0">
                          <a:ln>
                            <a:noFill/>
                          </a:ln>
                          <a:solidFill>
                            <a:schemeClr val="tx1"/>
                          </a:solidFill>
                          <a:effectLst/>
                          <a:uLnTx/>
                          <a:uFillTx/>
                          <a:latin typeface="+mn-lt"/>
                          <a:ea typeface="+mn-ea"/>
                          <a:cs typeface="+mn-cs"/>
                        </a:rPr>
                        <a:t>250 </a:t>
                      </a:r>
                      <a:r>
                        <a:rPr kumimoji="0" lang="en-GB" sz="1100" b="1" i="0" u="none" strike="noStrike" kern="1200" cap="none" spc="0" normalizeH="0" baseline="0" noProof="0" dirty="0" err="1">
                          <a:ln>
                            <a:noFill/>
                          </a:ln>
                          <a:solidFill>
                            <a:schemeClr val="tx1"/>
                          </a:solidFill>
                          <a:effectLst/>
                          <a:uLnTx/>
                          <a:uFillTx/>
                          <a:latin typeface="+mn-lt"/>
                          <a:ea typeface="+mn-ea"/>
                          <a:cs typeface="+mn-cs"/>
                        </a:rPr>
                        <a:t>interviste</a:t>
                      </a:r>
                      <a:r>
                        <a:rPr kumimoji="0" lang="en-GB" sz="1100" b="1" i="0" u="none" strike="noStrike" kern="1200" cap="none" spc="0" normalizeH="0" baseline="0" noProof="0" dirty="0">
                          <a:ln>
                            <a:noFill/>
                          </a:ln>
                          <a:solidFill>
                            <a:schemeClr val="tx1"/>
                          </a:solidFill>
                          <a:effectLst/>
                          <a:uLnTx/>
                          <a:uFillTx/>
                          <a:latin typeface="+mn-lt"/>
                          <a:ea typeface="+mn-ea"/>
                          <a:cs typeface="+mn-cs"/>
                        </a:rPr>
                        <a:t> con </a:t>
                      </a:r>
                      <a:r>
                        <a:rPr kumimoji="0" lang="en-GB" sz="1100" b="1" i="0" u="none" strike="noStrike" kern="1200" cap="none" spc="0" normalizeH="0" baseline="0" noProof="0" dirty="0" err="1">
                          <a:ln>
                            <a:noFill/>
                          </a:ln>
                          <a:solidFill>
                            <a:schemeClr val="tx1"/>
                          </a:solidFill>
                          <a:effectLst/>
                          <a:uLnTx/>
                          <a:uFillTx/>
                          <a:latin typeface="+mn-lt"/>
                          <a:ea typeface="+mn-ea"/>
                          <a:cs typeface="+mn-cs"/>
                        </a:rPr>
                        <a:t>tecnica</a:t>
                      </a:r>
                      <a:r>
                        <a:rPr kumimoji="0" lang="en-GB" sz="1100" b="1" i="0" u="none" strike="noStrike" kern="1200" cap="none" spc="0" normalizeH="0" baseline="0" noProof="0" dirty="0">
                          <a:ln>
                            <a:noFill/>
                          </a:ln>
                          <a:solidFill>
                            <a:schemeClr val="tx1"/>
                          </a:solidFill>
                          <a:effectLst/>
                          <a:uLnTx/>
                          <a:uFillTx/>
                          <a:latin typeface="+mn-lt"/>
                          <a:ea typeface="+mn-ea"/>
                          <a:cs typeface="+mn-cs"/>
                        </a:rPr>
                        <a:t> </a:t>
                      </a:r>
                      <a:r>
                        <a:rPr kumimoji="0" lang="en-GB" sz="1100" b="1" i="0" u="none" strike="noStrike" kern="1200" cap="none" spc="0" normalizeH="0" baseline="0" noProof="0" dirty="0" err="1">
                          <a:ln>
                            <a:noFill/>
                          </a:ln>
                          <a:solidFill>
                            <a:schemeClr val="tx1"/>
                          </a:solidFill>
                          <a:effectLst/>
                          <a:uLnTx/>
                          <a:uFillTx/>
                          <a:latin typeface="+mn-lt"/>
                          <a:ea typeface="+mn-ea"/>
                          <a:cs typeface="+mn-cs"/>
                        </a:rPr>
                        <a:t>mista</a:t>
                      </a:r>
                      <a:r>
                        <a:rPr kumimoji="0" lang="en-GB" sz="1100" b="1" i="0" u="none" strike="noStrike" kern="1200" cap="none" spc="0" normalizeH="0" baseline="0" noProof="0" dirty="0">
                          <a:ln>
                            <a:noFill/>
                          </a:ln>
                          <a:solidFill>
                            <a:schemeClr val="tx1"/>
                          </a:solidFill>
                          <a:effectLst/>
                          <a:uLnTx/>
                          <a:uFillTx/>
                          <a:latin typeface="+mn-lt"/>
                          <a:ea typeface="+mn-ea"/>
                          <a:cs typeface="+mn-cs"/>
                        </a:rPr>
                        <a:t> </a:t>
                      </a:r>
                      <a:r>
                        <a:rPr kumimoji="0" lang="en-GB" sz="1000" b="0" i="1" u="none" strike="noStrike" kern="1200" cap="none" spc="0" normalizeH="0" baseline="0" noProof="0" dirty="0">
                          <a:ln>
                            <a:noFill/>
                          </a:ln>
                          <a:solidFill>
                            <a:schemeClr val="tx1"/>
                          </a:solidFill>
                          <a:effectLst/>
                          <a:uLnTx/>
                          <a:uFillTx/>
                          <a:latin typeface="+mn-lt"/>
                          <a:ea typeface="+mn-ea"/>
                          <a:cs typeface="+mn-cs"/>
                        </a:rPr>
                        <a:t>(</a:t>
                      </a:r>
                      <a:r>
                        <a:rPr kumimoji="0" lang="en-GB" sz="1000" b="0" i="1" u="none" strike="noStrike" kern="1200" cap="none" spc="0" normalizeH="0" baseline="0" noProof="0" dirty="0" err="1">
                          <a:ln>
                            <a:noFill/>
                          </a:ln>
                          <a:solidFill>
                            <a:schemeClr val="tx1"/>
                          </a:solidFill>
                          <a:effectLst/>
                          <a:uLnTx/>
                          <a:uFillTx/>
                          <a:latin typeface="+mn-lt"/>
                          <a:ea typeface="+mn-ea"/>
                          <a:cs typeface="+mn-cs"/>
                        </a:rPr>
                        <a:t>interviste</a:t>
                      </a:r>
                      <a:r>
                        <a:rPr kumimoji="0" lang="en-GB" sz="1000" b="0" i="1" u="none" strike="noStrike" kern="1200" cap="none" spc="0" normalizeH="0" baseline="0" noProof="0" dirty="0">
                          <a:ln>
                            <a:noFill/>
                          </a:ln>
                          <a:solidFill>
                            <a:schemeClr val="tx1"/>
                          </a:solidFill>
                          <a:effectLst/>
                          <a:uLnTx/>
                          <a:uFillTx/>
                          <a:latin typeface="+mn-lt"/>
                          <a:ea typeface="+mn-ea"/>
                          <a:cs typeface="+mn-cs"/>
                        </a:rPr>
                        <a:t> </a:t>
                      </a:r>
                      <a:r>
                        <a:rPr kumimoji="0" lang="en-GB" sz="1000" b="0" i="1" u="none" strike="noStrike" kern="1200" cap="none" spc="0" normalizeH="0" baseline="0" noProof="0" dirty="0" err="1">
                          <a:ln>
                            <a:noFill/>
                          </a:ln>
                          <a:solidFill>
                            <a:schemeClr val="tx1"/>
                          </a:solidFill>
                          <a:effectLst/>
                          <a:uLnTx/>
                          <a:uFillTx/>
                          <a:latin typeface="+mn-lt"/>
                          <a:ea typeface="+mn-ea"/>
                          <a:cs typeface="+mn-cs"/>
                        </a:rPr>
                        <a:t>telefoniche</a:t>
                      </a:r>
                      <a:r>
                        <a:rPr kumimoji="0" lang="en-GB" sz="1000" b="0" i="1" u="none" strike="noStrike" kern="1200" cap="none" spc="0" normalizeH="0" baseline="0" noProof="0" dirty="0">
                          <a:ln>
                            <a:noFill/>
                          </a:ln>
                          <a:solidFill>
                            <a:schemeClr val="tx1"/>
                          </a:solidFill>
                          <a:effectLst/>
                          <a:uLnTx/>
                          <a:uFillTx/>
                          <a:latin typeface="+mn-lt"/>
                          <a:ea typeface="+mn-ea"/>
                          <a:cs typeface="+mn-cs"/>
                        </a:rPr>
                        <a:t> CATI + auto-compilate online CAWI), con quote </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GB" sz="1000" b="0" i="1" u="none" strike="noStrike" kern="1200" cap="none" spc="0" normalizeH="0" baseline="0" noProof="0" dirty="0" err="1">
                          <a:ln>
                            <a:noFill/>
                          </a:ln>
                          <a:solidFill>
                            <a:schemeClr val="tx1"/>
                          </a:solidFill>
                          <a:effectLst/>
                          <a:uLnTx/>
                          <a:uFillTx/>
                          <a:latin typeface="+mn-lt"/>
                          <a:ea typeface="+mn-ea"/>
                          <a:cs typeface="+mn-cs"/>
                        </a:rPr>
                        <a:t>nei</a:t>
                      </a:r>
                      <a:r>
                        <a:rPr kumimoji="0" lang="en-GB" sz="1000" b="0" i="1" u="none" strike="noStrike" kern="1200" cap="none" spc="0" normalizeH="0" baseline="0" noProof="0" dirty="0">
                          <a:ln>
                            <a:noFill/>
                          </a:ln>
                          <a:solidFill>
                            <a:schemeClr val="tx1"/>
                          </a:solidFill>
                          <a:effectLst/>
                          <a:uLnTx/>
                          <a:uFillTx/>
                          <a:latin typeface="+mn-lt"/>
                          <a:ea typeface="+mn-ea"/>
                          <a:cs typeface="+mn-cs"/>
                        </a:rPr>
                        <a:t> </a:t>
                      </a:r>
                      <a:r>
                        <a:rPr kumimoji="0" lang="en-GB" sz="1000" b="0" i="1" u="none" strike="noStrike" kern="1200" cap="none" spc="0" normalizeH="0" baseline="0" noProof="0" dirty="0" err="1">
                          <a:ln>
                            <a:noFill/>
                          </a:ln>
                          <a:solidFill>
                            <a:schemeClr val="tx1"/>
                          </a:solidFill>
                          <a:effectLst/>
                          <a:uLnTx/>
                          <a:uFillTx/>
                          <a:latin typeface="+mn-lt"/>
                          <a:ea typeface="+mn-ea"/>
                          <a:cs typeface="+mn-cs"/>
                        </a:rPr>
                        <a:t>territori</a:t>
                      </a:r>
                      <a:r>
                        <a:rPr kumimoji="0" lang="en-GB" sz="1000" b="0" i="1" u="none" strike="noStrike" kern="1200" cap="none" spc="0" normalizeH="0" baseline="0" noProof="0" dirty="0">
                          <a:ln>
                            <a:noFill/>
                          </a:ln>
                          <a:solidFill>
                            <a:schemeClr val="tx1"/>
                          </a:solidFill>
                          <a:effectLst/>
                          <a:uLnTx/>
                          <a:uFillTx/>
                          <a:latin typeface="+mn-lt"/>
                          <a:ea typeface="+mn-ea"/>
                          <a:cs typeface="+mn-cs"/>
                        </a:rPr>
                        <a:t> </a:t>
                      </a:r>
                      <a:r>
                        <a:rPr kumimoji="0" lang="en-GB" sz="1000" b="0" i="1" u="none" strike="noStrike" kern="1200" cap="none" spc="0" normalizeH="0" baseline="0" noProof="0" dirty="0" err="1">
                          <a:ln>
                            <a:noFill/>
                          </a:ln>
                          <a:solidFill>
                            <a:schemeClr val="tx1"/>
                          </a:solidFill>
                          <a:effectLst/>
                          <a:uLnTx/>
                          <a:uFillTx/>
                          <a:latin typeface="+mn-lt"/>
                          <a:ea typeface="+mn-ea"/>
                          <a:cs typeface="+mn-cs"/>
                        </a:rPr>
                        <a:t>oggetto</a:t>
                      </a:r>
                      <a:r>
                        <a:rPr kumimoji="0" lang="en-GB" sz="1000" b="0" i="1" u="none" strike="noStrike" kern="1200" cap="none" spc="0" normalizeH="0" baseline="0" noProof="0" dirty="0">
                          <a:ln>
                            <a:noFill/>
                          </a:ln>
                          <a:solidFill>
                            <a:schemeClr val="tx1"/>
                          </a:solidFill>
                          <a:effectLst/>
                          <a:uLnTx/>
                          <a:uFillTx/>
                          <a:latin typeface="+mn-lt"/>
                          <a:ea typeface="+mn-ea"/>
                          <a:cs typeface="+mn-cs"/>
                        </a:rPr>
                        <a:t> </a:t>
                      </a:r>
                      <a:r>
                        <a:rPr kumimoji="0" lang="en-GB" sz="1000" b="0" i="1" u="none" strike="noStrike" kern="1200" cap="none" spc="0" normalizeH="0" baseline="0" noProof="0" dirty="0" err="1">
                          <a:ln>
                            <a:noFill/>
                          </a:ln>
                          <a:solidFill>
                            <a:schemeClr val="tx1"/>
                          </a:solidFill>
                          <a:effectLst/>
                          <a:uLnTx/>
                          <a:uFillTx/>
                          <a:latin typeface="+mn-lt"/>
                          <a:ea typeface="+mn-ea"/>
                          <a:cs typeface="+mn-cs"/>
                        </a:rPr>
                        <a:t>d’indagine</a:t>
                      </a:r>
                      <a:r>
                        <a:rPr kumimoji="0" lang="en-GB" sz="1000" b="0" i="1" u="none" strike="noStrike" kern="1200" cap="none" spc="0" normalizeH="0" baseline="0" noProof="0" dirty="0">
                          <a:ln>
                            <a:noFill/>
                          </a:ln>
                          <a:solidFill>
                            <a:schemeClr val="tx1"/>
                          </a:solidFill>
                          <a:effectLst/>
                          <a:uLnTx/>
                          <a:uFillTx/>
                          <a:latin typeface="+mn-lt"/>
                          <a:ea typeface="+mn-ea"/>
                          <a:cs typeface="+mn-cs"/>
                        </a:rPr>
                        <a:t> (*)</a:t>
                      </a:r>
                    </a:p>
                    <a:p>
                      <a:pPr marL="0" marR="0" lvl="0" indent="0" algn="l" defTabSz="914400" rtl="0" eaLnBrk="1" fontAlgn="auto" latinLnBrk="0" hangingPunct="1">
                        <a:lnSpc>
                          <a:spcPct val="90000"/>
                        </a:lnSpc>
                        <a:spcBef>
                          <a:spcPts val="0"/>
                        </a:spcBef>
                        <a:spcAft>
                          <a:spcPts val="0"/>
                        </a:spcAft>
                        <a:buClrTx/>
                        <a:buSzTx/>
                        <a:buFontTx/>
                        <a:buNone/>
                        <a:tabLst/>
                        <a:defRPr/>
                      </a:pPr>
                      <a:endParaRPr kumimoji="0" lang="en-GB" sz="1050" b="0" i="0" u="none" strike="noStrike" kern="1200" cap="none" spc="0" normalizeH="0" baseline="0" noProof="0" dirty="0">
                        <a:ln>
                          <a:noFill/>
                        </a:ln>
                        <a:solidFill>
                          <a:schemeClr val="tx1"/>
                        </a:solidFill>
                        <a:effectLst/>
                        <a:uLnTx/>
                        <a:uFillTx/>
                        <a:latin typeface="+mn-lt"/>
                        <a:ea typeface="+mn-ea"/>
                        <a:cs typeface="+mn-cs"/>
                      </a:endParaRPr>
                    </a:p>
                  </a:txBody>
                  <a:tcPr>
                    <a:noFill/>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it-IT" sz="1100" b="1" i="0" u="none" strike="noStrike" kern="1200" cap="none" spc="0" normalizeH="0" baseline="0" dirty="0">
                          <a:ln>
                            <a:noFill/>
                          </a:ln>
                          <a:solidFill>
                            <a:schemeClr val="tx1"/>
                          </a:solidFill>
                          <a:effectLst/>
                          <a:uLnTx/>
                          <a:uFillTx/>
                          <a:latin typeface="+mn-lt"/>
                          <a:ea typeface="+mn-ea"/>
                          <a:cs typeface="+mn-cs"/>
                        </a:rPr>
                        <a:t>30 interviste individuali </a:t>
                      </a:r>
                    </a:p>
                    <a:p>
                      <a:pPr marL="0" marR="0" lvl="0" indent="0" algn="l" defTabSz="914400" rtl="0" eaLnBrk="1" fontAlgn="auto" latinLnBrk="0" hangingPunct="1">
                        <a:lnSpc>
                          <a:spcPct val="90000"/>
                        </a:lnSpc>
                        <a:spcBef>
                          <a:spcPts val="0"/>
                        </a:spcBef>
                        <a:spcAft>
                          <a:spcPts val="0"/>
                        </a:spcAft>
                        <a:buClrTx/>
                        <a:buSzTx/>
                        <a:buFontTx/>
                        <a:buNone/>
                        <a:tabLst/>
                        <a:defRPr/>
                      </a:pPr>
                      <a:r>
                        <a:rPr lang="it-IT" sz="1050" i="1" dirty="0">
                          <a:solidFill>
                            <a:schemeClr val="tx1"/>
                          </a:solidFill>
                          <a:latin typeface="+mn-lt"/>
                        </a:rPr>
                        <a:t>(</a:t>
                      </a:r>
                      <a:r>
                        <a:rPr lang="it-IT" sz="1000" i="1" dirty="0"/>
                        <a:t>8 colloqui individuali in profondità e 22 interviste semi-strutturate). Gli opinion leader sono stati selezionati in base alla loro area di competenza nei territori interessanti per Fondazione LGH (**)</a:t>
                      </a:r>
                    </a:p>
                    <a:p>
                      <a:pPr marL="0" marR="0" lvl="0" indent="0" algn="l" defTabSz="914400" rtl="0" eaLnBrk="1" fontAlgn="auto" latinLnBrk="0" hangingPunct="1">
                        <a:lnSpc>
                          <a:spcPct val="90000"/>
                        </a:lnSpc>
                        <a:spcBef>
                          <a:spcPts val="0"/>
                        </a:spcBef>
                        <a:spcAft>
                          <a:spcPts val="0"/>
                        </a:spcAft>
                        <a:buClrTx/>
                        <a:buSzTx/>
                        <a:buFontTx/>
                        <a:buNone/>
                        <a:tabLst/>
                        <a:defRPr/>
                      </a:pPr>
                      <a:endParaRPr lang="it-IT" sz="1100" dirty="0">
                        <a:solidFill>
                          <a:schemeClr val="tx1"/>
                        </a:solidFill>
                        <a:latin typeface="+mn-lt"/>
                      </a:endParaRPr>
                    </a:p>
                  </a:txBody>
                  <a:tcPr>
                    <a:noFill/>
                  </a:tcPr>
                </a:tc>
                <a:extLst>
                  <a:ext uri="{0D108BD9-81ED-4DB2-BD59-A6C34878D82A}">
                    <a16:rowId xmlns:a16="http://schemas.microsoft.com/office/drawing/2014/main" val="1553833588"/>
                  </a:ext>
                </a:extLst>
              </a:tr>
              <a:tr h="576000">
                <a:tc>
                  <a:txBody>
                    <a:bodyPr/>
                    <a:lstStyle/>
                    <a:p>
                      <a:pPr algn="r"/>
                      <a:r>
                        <a:rPr lang="it-IT" sz="1600" b="1" dirty="0">
                          <a:solidFill>
                            <a:schemeClr val="tx1"/>
                          </a:solidFill>
                          <a:latin typeface="+mn-lt"/>
                        </a:rPr>
                        <a:t>PERIODO DI RILEVAZIONE</a:t>
                      </a:r>
                    </a:p>
                  </a:txBody>
                  <a:tcPr>
                    <a:noFill/>
                  </a:tcPr>
                </a:tc>
                <a:tc>
                  <a:txBody>
                    <a:bodyPr/>
                    <a:lstStyle/>
                    <a:p>
                      <a:r>
                        <a:rPr lang="it-IT" sz="1100" dirty="0">
                          <a:solidFill>
                            <a:schemeClr val="tx1"/>
                          </a:solidFill>
                          <a:latin typeface="+mn-lt"/>
                        </a:rPr>
                        <a:t>10- 18 settembre 2024</a:t>
                      </a:r>
                    </a:p>
                  </a:txBody>
                  <a:tcPr>
                    <a:noFill/>
                  </a:tcPr>
                </a:tc>
                <a:tc>
                  <a:txBody>
                    <a:bodyPr/>
                    <a:lstStyle/>
                    <a:p>
                      <a:r>
                        <a:rPr lang="it-IT" sz="1100" dirty="0">
                          <a:solidFill>
                            <a:schemeClr val="tx1"/>
                          </a:solidFill>
                          <a:latin typeface="+mn-lt"/>
                        </a:rPr>
                        <a:t>Settembre – ottobre 2024</a:t>
                      </a:r>
                    </a:p>
                  </a:txBody>
                  <a:tcPr>
                    <a:noFill/>
                  </a:tcPr>
                </a:tc>
                <a:extLst>
                  <a:ext uri="{0D108BD9-81ED-4DB2-BD59-A6C34878D82A}">
                    <a16:rowId xmlns:a16="http://schemas.microsoft.com/office/drawing/2014/main" val="199425892"/>
                  </a:ext>
                </a:extLst>
              </a:tr>
            </a:tbl>
          </a:graphicData>
        </a:graphic>
      </p:graphicFrame>
      <p:sp>
        <p:nvSpPr>
          <p:cNvPr id="85" name="Rettangolo 84">
            <a:extLst>
              <a:ext uri="{FF2B5EF4-FFF2-40B4-BE49-F238E27FC236}">
                <a16:creationId xmlns:a16="http://schemas.microsoft.com/office/drawing/2014/main" id="{F1372C14-865C-C4A7-4301-A6FBE9B635D0}"/>
              </a:ext>
            </a:extLst>
          </p:cNvPr>
          <p:cNvSpPr/>
          <p:nvPr/>
        </p:nvSpPr>
        <p:spPr>
          <a:xfrm>
            <a:off x="5528782" y="2404780"/>
            <a:ext cx="2592387" cy="3501745"/>
          </a:xfrm>
          <a:prstGeom prst="rect">
            <a:avLst/>
          </a:prstGeom>
          <a:noFill/>
          <a:ln w="28575">
            <a:solidFill>
              <a:srgbClr val="009D9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86" name="Rettangolo 85">
            <a:extLst>
              <a:ext uri="{FF2B5EF4-FFF2-40B4-BE49-F238E27FC236}">
                <a16:creationId xmlns:a16="http://schemas.microsoft.com/office/drawing/2014/main" id="{B23B96CF-B67A-9C4C-C91C-2BCC1CB4F126}"/>
              </a:ext>
            </a:extLst>
          </p:cNvPr>
          <p:cNvSpPr/>
          <p:nvPr/>
        </p:nvSpPr>
        <p:spPr>
          <a:xfrm>
            <a:off x="8216809" y="2404780"/>
            <a:ext cx="2548957" cy="3501745"/>
          </a:xfrm>
          <a:prstGeom prst="rect">
            <a:avLst/>
          </a:prstGeom>
          <a:noFill/>
          <a:ln w="28575">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87" name="Rettangolo 86">
            <a:extLst>
              <a:ext uri="{FF2B5EF4-FFF2-40B4-BE49-F238E27FC236}">
                <a16:creationId xmlns:a16="http://schemas.microsoft.com/office/drawing/2014/main" id="{5F43FBBC-5D42-7F76-A516-2B41F02419E1}"/>
              </a:ext>
            </a:extLst>
          </p:cNvPr>
          <p:cNvSpPr/>
          <p:nvPr/>
        </p:nvSpPr>
        <p:spPr>
          <a:xfrm>
            <a:off x="6293109" y="6091145"/>
            <a:ext cx="5146965" cy="524931"/>
          </a:xfrm>
          <a:prstGeom prst="rect">
            <a:avLst/>
          </a:prstGeom>
          <a:noFill/>
          <a:ln>
            <a:noFill/>
          </a:ln>
        </p:spPr>
        <p:style>
          <a:lnRef idx="2">
            <a:schemeClr val="accent5">
              <a:alpha val="90000"/>
              <a:tint val="40000"/>
              <a:hueOff val="0"/>
              <a:satOff val="0"/>
              <a:lumOff val="0"/>
              <a:alphaOff val="0"/>
            </a:schemeClr>
          </a:lnRef>
          <a:fillRef idx="1">
            <a:schemeClr val="accent5">
              <a:alpha val="90000"/>
              <a:tint val="40000"/>
              <a:hueOff val="0"/>
              <a:satOff val="0"/>
              <a:lumOff val="0"/>
              <a:alphaOff val="0"/>
            </a:schemeClr>
          </a:fillRef>
          <a:effectRef idx="0">
            <a:schemeClr val="accent5">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158703" rIns="282528" bIns="158704" numCol="1" spcCol="1270" anchor="ctr" anchorCtr="0">
            <a:noAutofit/>
          </a:bodyPr>
          <a:lstStyle/>
          <a:p>
            <a:pPr marL="0" lvl="1" algn="r" defTabSz="711200">
              <a:lnSpc>
                <a:spcPct val="90000"/>
              </a:lnSpc>
              <a:spcBef>
                <a:spcPct val="0"/>
              </a:spcBef>
              <a:spcAft>
                <a:spcPct val="15000"/>
              </a:spcAft>
            </a:pPr>
            <a:endParaRPr lang="it-IT" sz="900" dirty="0">
              <a:solidFill>
                <a:schemeClr val="tx1"/>
              </a:solidFill>
            </a:endParaRPr>
          </a:p>
          <a:p>
            <a:pPr marL="0" lvl="1" algn="r" defTabSz="711200">
              <a:lnSpc>
                <a:spcPct val="90000"/>
              </a:lnSpc>
              <a:spcBef>
                <a:spcPct val="0"/>
              </a:spcBef>
              <a:spcAft>
                <a:spcPct val="15000"/>
              </a:spcAft>
            </a:pPr>
            <a:r>
              <a:rPr lang="it-IT" sz="900" b="1" dirty="0">
                <a:solidFill>
                  <a:schemeClr val="tx1"/>
                </a:solidFill>
              </a:rPr>
              <a:t>NOTA</a:t>
            </a:r>
            <a:r>
              <a:rPr lang="it-IT" sz="900" dirty="0">
                <a:solidFill>
                  <a:schemeClr val="tx1"/>
                </a:solidFill>
              </a:rPr>
              <a:t>:</a:t>
            </a:r>
            <a:r>
              <a:rPr lang="it-IT" sz="900" i="0" dirty="0">
                <a:solidFill>
                  <a:schemeClr val="tx1"/>
                </a:solidFill>
              </a:rPr>
              <a:t>I dati </a:t>
            </a:r>
            <a:r>
              <a:rPr lang="it-IT" sz="900" dirty="0">
                <a:solidFill>
                  <a:schemeClr val="tx1"/>
                </a:solidFill>
              </a:rPr>
              <a:t>popolazione </a:t>
            </a:r>
            <a:r>
              <a:rPr lang="it-IT" sz="900" i="0" dirty="0">
                <a:solidFill>
                  <a:schemeClr val="tx1"/>
                </a:solidFill>
              </a:rPr>
              <a:t>sono stati pesati in modo da garantire la rappresentatività territoriale</a:t>
            </a:r>
            <a:endParaRPr lang="it-IT" sz="900" dirty="0">
              <a:solidFill>
                <a:schemeClr val="tx1"/>
              </a:solidFill>
            </a:endParaRPr>
          </a:p>
          <a:p>
            <a:pPr marL="0" lvl="1" algn="r" defTabSz="711200">
              <a:lnSpc>
                <a:spcPct val="90000"/>
              </a:lnSpc>
              <a:spcBef>
                <a:spcPct val="0"/>
              </a:spcBef>
              <a:spcAft>
                <a:spcPct val="15000"/>
              </a:spcAft>
            </a:pPr>
            <a:r>
              <a:rPr lang="it-IT" sz="900" dirty="0">
                <a:solidFill>
                  <a:schemeClr val="tx1"/>
                </a:solidFill>
              </a:rPr>
              <a:t>(*) Le interviste alla popolazione sono state effettuate </a:t>
            </a:r>
            <a:r>
              <a:rPr kumimoji="0" lang="it-IT" sz="900" u="none" strike="noStrike" kern="1200" cap="none" spc="0" normalizeH="0" baseline="0" noProof="0" dirty="0">
                <a:ln>
                  <a:noFill/>
                </a:ln>
                <a:solidFill>
                  <a:schemeClr val="tx1"/>
                </a:solidFill>
                <a:effectLst/>
                <a:uLnTx/>
                <a:uFillTx/>
                <a:latin typeface="+mn-lt"/>
              </a:rPr>
              <a:t>tramite </a:t>
            </a:r>
            <a:r>
              <a:rPr kumimoji="0" lang="it-IT" sz="900" i="0" u="none" strike="noStrike" kern="1200" cap="none" spc="0" normalizeH="0" baseline="0" noProof="0" dirty="0">
                <a:ln>
                  <a:noFill/>
                </a:ln>
                <a:solidFill>
                  <a:schemeClr val="tx1"/>
                </a:solidFill>
                <a:effectLst/>
                <a:uLnTx/>
                <a:uFillTx/>
                <a:latin typeface="+mn-lt"/>
              </a:rPr>
              <a:t>panel proprietario Ipsos. </a:t>
            </a:r>
          </a:p>
          <a:p>
            <a:pPr marL="0" lvl="1" algn="r" defTabSz="711200">
              <a:lnSpc>
                <a:spcPct val="90000"/>
              </a:lnSpc>
              <a:spcBef>
                <a:spcPct val="0"/>
              </a:spcBef>
              <a:spcAft>
                <a:spcPct val="15000"/>
              </a:spcAft>
            </a:pPr>
            <a:r>
              <a:rPr lang="it-IT" sz="900" dirty="0">
                <a:solidFill>
                  <a:schemeClr val="tx1"/>
                </a:solidFill>
              </a:rPr>
              <a:t>(**) Gli opinion leader sono stati individuati a partire da una </a:t>
            </a:r>
            <a:r>
              <a:rPr lang="it-IT" sz="900" dirty="0">
                <a:solidFill>
                  <a:schemeClr val="tx1"/>
                </a:solidFill>
                <a:latin typeface="+mn-lt"/>
              </a:rPr>
              <a:t>lista di contatti di Fondazione LGH integrata con il panel opinion leader Ipsos</a:t>
            </a:r>
            <a:endParaRPr kumimoji="0" lang="it-IT" sz="900" i="0" u="none" strike="noStrike" kern="1200" cap="none" spc="0" normalizeH="0" baseline="0" noProof="0" dirty="0">
              <a:ln>
                <a:noFill/>
              </a:ln>
              <a:solidFill>
                <a:schemeClr val="tx1"/>
              </a:solidFill>
              <a:effectLst/>
              <a:uLnTx/>
              <a:uFillTx/>
              <a:latin typeface="+mn-lt"/>
            </a:endParaRPr>
          </a:p>
        </p:txBody>
      </p:sp>
      <p:pic>
        <p:nvPicPr>
          <p:cNvPr id="90" name="Segnaposto immagine 63" descr="Immagine che contiene persona, menta/monete, mano, tenere&#10;&#10;Descrizione generata automaticamente">
            <a:extLst>
              <a:ext uri="{FF2B5EF4-FFF2-40B4-BE49-F238E27FC236}">
                <a16:creationId xmlns:a16="http://schemas.microsoft.com/office/drawing/2014/main" id="{5BE95E69-0177-8662-D25C-82CA8E1236CC}"/>
              </a:ext>
            </a:extLst>
          </p:cNvPr>
          <p:cNvPicPr>
            <a:picLocks noGrp="1" noChangeAspect="1"/>
          </p:cNvPicPr>
          <p:nvPr>
            <p:ph type="pic" sz="quarter" idx="10"/>
          </p:nvPr>
        </p:nvPicPr>
        <p:blipFill rotWithShape="1">
          <a:blip r:embed="rId4" cstate="screen">
            <a:extLst>
              <a:ext uri="{28A0092B-C50C-407E-A947-70E740481C1C}">
                <a14:useLocalDpi xmlns:a14="http://schemas.microsoft.com/office/drawing/2010/main" val="0"/>
              </a:ext>
            </a:extLst>
          </a:blip>
          <a:srcRect l="28209" r="28209"/>
          <a:stretch/>
        </p:blipFill>
        <p:spPr>
          <a:xfrm>
            <a:off x="449263" y="0"/>
            <a:ext cx="2592387" cy="5948363"/>
          </a:xfrm>
          <a:prstGeom prst="rect">
            <a:avLst/>
          </a:prstGeom>
        </p:spPr>
      </p:pic>
    </p:spTree>
    <p:extLst>
      <p:ext uri="{BB962C8B-B14F-4D97-AF65-F5344CB8AC3E}">
        <p14:creationId xmlns:p14="http://schemas.microsoft.com/office/powerpoint/2010/main" val="4345641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ella 15">
            <a:extLst>
              <a:ext uri="{FF2B5EF4-FFF2-40B4-BE49-F238E27FC236}">
                <a16:creationId xmlns:a16="http://schemas.microsoft.com/office/drawing/2014/main" id="{BF0FF17F-0B54-D61F-CF87-AA81AFECEC6E}"/>
              </a:ext>
            </a:extLst>
          </p:cNvPr>
          <p:cNvGraphicFramePr>
            <a:graphicFrameLocks noGrp="1"/>
          </p:cNvGraphicFramePr>
          <p:nvPr>
            <p:extLst>
              <p:ext uri="{D42A27DB-BD31-4B8C-83A1-F6EECF244321}">
                <p14:modId xmlns:p14="http://schemas.microsoft.com/office/powerpoint/2010/main" val="3286265887"/>
              </p:ext>
            </p:extLst>
          </p:nvPr>
        </p:nvGraphicFramePr>
        <p:xfrm>
          <a:off x="778458" y="2329332"/>
          <a:ext cx="6984000" cy="3578544"/>
        </p:xfrm>
        <a:graphic>
          <a:graphicData uri="http://schemas.openxmlformats.org/drawingml/2006/table">
            <a:tbl>
              <a:tblPr firstRow="1" bandRow="1">
                <a:tableStyleId>{2D5ABB26-0587-4C30-8999-92F81FD0307C}</a:tableStyleId>
              </a:tblPr>
              <a:tblGrid>
                <a:gridCol w="3852000">
                  <a:extLst>
                    <a:ext uri="{9D8B030D-6E8A-4147-A177-3AD203B41FA5}">
                      <a16:colId xmlns:a16="http://schemas.microsoft.com/office/drawing/2014/main" val="3341046730"/>
                    </a:ext>
                  </a:extLst>
                </a:gridCol>
                <a:gridCol w="1566000">
                  <a:extLst>
                    <a:ext uri="{9D8B030D-6E8A-4147-A177-3AD203B41FA5}">
                      <a16:colId xmlns:a16="http://schemas.microsoft.com/office/drawing/2014/main" val="603761683"/>
                    </a:ext>
                  </a:extLst>
                </a:gridCol>
                <a:gridCol w="1566000">
                  <a:extLst>
                    <a:ext uri="{9D8B030D-6E8A-4147-A177-3AD203B41FA5}">
                      <a16:colId xmlns:a16="http://schemas.microsoft.com/office/drawing/2014/main" val="495066599"/>
                    </a:ext>
                  </a:extLst>
                </a:gridCol>
              </a:tblGrid>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Rende possibile l'</a:t>
                      </a:r>
                      <a:r>
                        <a:rPr kumimoji="0" lang="it-IT" sz="1200" b="1" i="0" u="none" strike="noStrike" kern="1200" cap="none" spc="0" normalizeH="0" baseline="0" dirty="0">
                          <a:ln>
                            <a:noFill/>
                          </a:ln>
                          <a:solidFill>
                            <a:srgbClr val="282828"/>
                          </a:solidFill>
                          <a:effectLst/>
                          <a:uLnTx/>
                          <a:uFillTx/>
                          <a:latin typeface="+mn-lt"/>
                          <a:ea typeface="+mn-ea"/>
                          <a:cs typeface="+mn-cs"/>
                        </a:rPr>
                        <a:t>efficienza energetica </a:t>
                      </a:r>
                      <a:r>
                        <a:rPr kumimoji="0" lang="it-IT" sz="1200" b="0" i="0" u="none" strike="noStrike" kern="1200" cap="none" spc="0" normalizeH="0" baseline="0" dirty="0">
                          <a:ln>
                            <a:noFill/>
                          </a:ln>
                          <a:solidFill>
                            <a:srgbClr val="282828"/>
                          </a:solidFill>
                          <a:effectLst/>
                          <a:uLnTx/>
                          <a:uFillTx/>
                          <a:latin typeface="+mn-lt"/>
                          <a:ea typeface="+mn-ea"/>
                          <a:cs typeface="+mn-cs"/>
                        </a:rPr>
                        <a:t>grazie all'utilizzo di </a:t>
                      </a:r>
                      <a:r>
                        <a:rPr kumimoji="0" lang="it-IT" sz="1200" b="1" i="0" u="none" strike="noStrike" kern="1200" cap="none" spc="0" normalizeH="0" baseline="0" dirty="0">
                          <a:ln>
                            <a:noFill/>
                          </a:ln>
                          <a:solidFill>
                            <a:srgbClr val="282828"/>
                          </a:solidFill>
                          <a:effectLst/>
                          <a:uLnTx/>
                          <a:uFillTx/>
                          <a:latin typeface="+mn-lt"/>
                          <a:ea typeface="+mn-ea"/>
                          <a:cs typeface="+mn-cs"/>
                        </a:rPr>
                        <a:t>energia da fonti rinnovabili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650980883"/>
                  </a:ext>
                </a:extLst>
              </a:tr>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Favorisce lo </a:t>
                      </a:r>
                      <a:r>
                        <a:rPr kumimoji="0" lang="it-IT" sz="1200" b="1" i="0" u="none" strike="noStrike" kern="1200" cap="none" spc="0" normalizeH="0" baseline="0" dirty="0">
                          <a:ln>
                            <a:noFill/>
                          </a:ln>
                          <a:solidFill>
                            <a:srgbClr val="282828"/>
                          </a:solidFill>
                          <a:effectLst/>
                          <a:uLnTx/>
                          <a:uFillTx/>
                          <a:latin typeface="+mn-lt"/>
                          <a:ea typeface="+mn-ea"/>
                          <a:cs typeface="+mn-cs"/>
                        </a:rPr>
                        <a:t>sviluppo tecnologico e l'innovazione sostenibile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extLst>
                  <a:ext uri="{0D108BD9-81ED-4DB2-BD59-A6C34878D82A}">
                    <a16:rowId xmlns:a16="http://schemas.microsoft.com/office/drawing/2014/main" val="1007865845"/>
                  </a:ext>
                </a:extLst>
              </a:tr>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Promuove lo sviluppo di </a:t>
                      </a:r>
                      <a:r>
                        <a:rPr kumimoji="0" lang="it-IT" sz="1200" b="1" i="0" u="none" strike="noStrike" kern="1200" cap="none" spc="0" normalizeH="0" baseline="0" dirty="0">
                          <a:ln>
                            <a:noFill/>
                          </a:ln>
                          <a:solidFill>
                            <a:srgbClr val="282828"/>
                          </a:solidFill>
                          <a:effectLst/>
                          <a:uLnTx/>
                          <a:uFillTx/>
                          <a:latin typeface="+mn-lt"/>
                          <a:ea typeface="+mn-ea"/>
                          <a:cs typeface="+mn-cs"/>
                        </a:rPr>
                        <a:t>progetti di economia circolare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extLst>
                  <a:ext uri="{0D108BD9-81ED-4DB2-BD59-A6C34878D82A}">
                    <a16:rowId xmlns:a16="http://schemas.microsoft.com/office/drawing/2014/main" val="2175573244"/>
                  </a:ext>
                </a:extLst>
              </a:tr>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Contribuisce a creare un </a:t>
                      </a:r>
                      <a:r>
                        <a:rPr kumimoji="0" lang="it-IT" sz="1200" b="1" i="0" u="none" strike="noStrike" kern="1200" cap="none" spc="0" normalizeH="0" baseline="0" dirty="0">
                          <a:ln>
                            <a:noFill/>
                          </a:ln>
                          <a:solidFill>
                            <a:srgbClr val="282828"/>
                          </a:solidFill>
                          <a:effectLst/>
                          <a:uLnTx/>
                          <a:uFillTx/>
                          <a:latin typeface="+mn-lt"/>
                          <a:ea typeface="+mn-ea"/>
                          <a:cs typeface="+mn-cs"/>
                        </a:rPr>
                        <a:t>senso di identità e appartenenza al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109907955"/>
                  </a:ext>
                </a:extLst>
              </a:tr>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E' un </a:t>
                      </a:r>
                      <a:r>
                        <a:rPr kumimoji="0" lang="it-IT" sz="1200" b="1" i="0" u="none" strike="noStrike" kern="1200" cap="none" spc="0" normalizeH="0" baseline="0" dirty="0">
                          <a:ln>
                            <a:noFill/>
                          </a:ln>
                          <a:solidFill>
                            <a:srgbClr val="282828"/>
                          </a:solidFill>
                          <a:effectLst/>
                          <a:uLnTx/>
                          <a:uFillTx/>
                          <a:latin typeface="+mn-lt"/>
                          <a:ea typeface="+mn-ea"/>
                          <a:cs typeface="+mn-cs"/>
                        </a:rPr>
                        <a:t>punto di riferimento per le start-up </a:t>
                      </a:r>
                      <a:r>
                        <a:rPr kumimoji="0" lang="it-IT" sz="1200" b="0" i="0" u="none" strike="noStrike" kern="1200" cap="none" spc="0" normalizeH="0" baseline="0" dirty="0">
                          <a:ln>
                            <a:noFill/>
                          </a:ln>
                          <a:solidFill>
                            <a:srgbClr val="282828"/>
                          </a:solidFill>
                          <a:effectLst/>
                          <a:uLnTx/>
                          <a:uFillTx/>
                          <a:latin typeface="+mn-lt"/>
                          <a:ea typeface="+mn-ea"/>
                          <a:cs typeface="+mn-cs"/>
                        </a:rPr>
                        <a:t>e per giovani imprenditori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097531812"/>
                  </a:ext>
                </a:extLst>
              </a:tr>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Rappresenta un </a:t>
                      </a:r>
                      <a:r>
                        <a:rPr kumimoji="0" lang="it-IT" sz="1200" b="1" i="0" u="none" strike="noStrike" kern="1200" cap="none" spc="0" normalizeH="0" baseline="0" dirty="0">
                          <a:ln>
                            <a:noFill/>
                          </a:ln>
                          <a:solidFill>
                            <a:srgbClr val="282828"/>
                          </a:solidFill>
                          <a:effectLst/>
                          <a:uLnTx/>
                          <a:uFillTx/>
                          <a:latin typeface="+mn-lt"/>
                          <a:ea typeface="+mn-ea"/>
                          <a:cs typeface="+mn-cs"/>
                        </a:rPr>
                        <a:t>punto di incontro </a:t>
                      </a:r>
                      <a:r>
                        <a:rPr kumimoji="0" lang="it-IT" sz="1200" b="0" i="0" u="none" strike="noStrike" kern="1200" cap="none" spc="0" normalizeH="0" baseline="0" dirty="0">
                          <a:ln>
                            <a:noFill/>
                          </a:ln>
                          <a:solidFill>
                            <a:srgbClr val="282828"/>
                          </a:solidFill>
                          <a:effectLst/>
                          <a:uLnTx/>
                          <a:uFillTx/>
                          <a:latin typeface="+mn-lt"/>
                          <a:ea typeface="+mn-ea"/>
                          <a:cs typeface="+mn-cs"/>
                        </a:rPr>
                        <a:t>per mondo accademico, imprenditoriale, istituzionale, associativo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rgbClr val="DCEFF8"/>
                    </a:solidFill>
                  </a:tcPr>
                </a:tc>
                <a:extLst>
                  <a:ext uri="{0D108BD9-81ED-4DB2-BD59-A6C34878D82A}">
                    <a16:rowId xmlns:a16="http://schemas.microsoft.com/office/drawing/2014/main" val="3755728013"/>
                  </a:ext>
                </a:extLst>
              </a:tr>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E' una </a:t>
                      </a:r>
                      <a:r>
                        <a:rPr kumimoji="0" lang="it-IT" sz="1200" b="1" i="0" u="none" strike="noStrike" kern="1200" cap="none" spc="0" normalizeH="0" baseline="0" dirty="0">
                          <a:ln>
                            <a:noFill/>
                          </a:ln>
                          <a:solidFill>
                            <a:srgbClr val="282828"/>
                          </a:solidFill>
                          <a:effectLst/>
                          <a:uLnTx/>
                          <a:uFillTx/>
                          <a:latin typeface="+mn-lt"/>
                          <a:ea typeface="+mn-ea"/>
                          <a:cs typeface="+mn-cs"/>
                        </a:rPr>
                        <a:t>fonte di ispirazione </a:t>
                      </a:r>
                      <a:r>
                        <a:rPr kumimoji="0" lang="it-IT" sz="1200" b="0" i="0" u="none" strike="noStrike" kern="1200" cap="none" spc="0" normalizeH="0" baseline="0" dirty="0">
                          <a:ln>
                            <a:noFill/>
                          </a:ln>
                          <a:solidFill>
                            <a:srgbClr val="282828"/>
                          </a:solidFill>
                          <a:effectLst/>
                          <a:uLnTx/>
                          <a:uFillTx/>
                          <a:latin typeface="+mn-lt"/>
                          <a:ea typeface="+mn-ea"/>
                          <a:cs typeface="+mn-cs"/>
                        </a:rPr>
                        <a:t>per la nascita/lo sviluppo di altre fondazioni locali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087320049"/>
                  </a:ext>
                </a:extLst>
              </a:tr>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a:t>
                      </a:r>
                      <a:r>
                        <a:rPr kumimoji="0" lang="it-IT" sz="1200" b="1" i="0" u="none" strike="noStrike" kern="1200" cap="none" spc="0" normalizeH="0" baseline="0" dirty="0">
                          <a:ln>
                            <a:noFill/>
                          </a:ln>
                          <a:solidFill>
                            <a:srgbClr val="282828"/>
                          </a:solidFill>
                          <a:effectLst/>
                          <a:uLnTx/>
                          <a:uFillTx/>
                          <a:latin typeface="+mn-lt"/>
                          <a:ea typeface="+mn-ea"/>
                          <a:cs typeface="+mn-cs"/>
                        </a:rPr>
                        <a:t>Offre opportunità per eventi </a:t>
                      </a:r>
                      <a:r>
                        <a:rPr kumimoji="0" lang="it-IT" sz="1200" b="0" i="0" u="none" strike="noStrike" kern="1200" cap="none" spc="0" normalizeH="0" baseline="0" dirty="0">
                          <a:ln>
                            <a:noFill/>
                          </a:ln>
                          <a:solidFill>
                            <a:srgbClr val="282828"/>
                          </a:solidFill>
                          <a:effectLst/>
                          <a:uLnTx/>
                          <a:uFillTx/>
                          <a:latin typeface="+mn-lt"/>
                          <a:ea typeface="+mn-ea"/>
                          <a:cs typeface="+mn-cs"/>
                        </a:rPr>
                        <a:t>culturali, artistici e di intrattenimento, arricchendo la vita sociale </a:t>
                      </a:r>
                      <a:r>
                        <a:rPr kumimoji="0" lang="it-IT" sz="1200" b="1" i="0" u="none" strike="noStrike" kern="1200" cap="none" spc="0" normalizeH="0" baseline="0" dirty="0">
                          <a:ln>
                            <a:noFill/>
                          </a:ln>
                          <a:solidFill>
                            <a:srgbClr val="282828"/>
                          </a:solidFill>
                          <a:effectLst/>
                          <a:uLnTx/>
                          <a:uFillTx/>
                          <a:latin typeface="+mn-lt"/>
                          <a:ea typeface="+mn-ea"/>
                          <a:cs typeface="+mn-cs"/>
                        </a:rPr>
                        <a:t>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rgbClr val="DCEFF8"/>
                    </a:solidFill>
                  </a:tcPr>
                </a:tc>
                <a:extLst>
                  <a:ext uri="{0D108BD9-81ED-4DB2-BD59-A6C34878D82A}">
                    <a16:rowId xmlns:a16="http://schemas.microsoft.com/office/drawing/2014/main" val="1380800888"/>
                  </a:ext>
                </a:extLst>
              </a:tr>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E' un </a:t>
                      </a:r>
                      <a:r>
                        <a:rPr kumimoji="0" lang="it-IT" sz="1200" b="1" i="0" u="none" strike="noStrike" kern="1200" cap="none" spc="0" normalizeH="0" baseline="0" dirty="0">
                          <a:ln>
                            <a:noFill/>
                          </a:ln>
                          <a:solidFill>
                            <a:srgbClr val="282828"/>
                          </a:solidFill>
                          <a:effectLst/>
                          <a:uLnTx/>
                          <a:uFillTx/>
                          <a:latin typeface="+mn-lt"/>
                          <a:ea typeface="+mn-ea"/>
                          <a:cs typeface="+mn-cs"/>
                        </a:rPr>
                        <a:t>polo di aggregazione per importanti realtà economiche </a:t>
                      </a:r>
                      <a:r>
                        <a:rPr kumimoji="0" lang="it-IT" sz="1200" b="0" i="0" u="none" strike="noStrike" kern="1200" cap="none" spc="0" normalizeH="0" baseline="0" dirty="0">
                          <a:ln>
                            <a:noFill/>
                          </a:ln>
                          <a:solidFill>
                            <a:srgbClr val="282828"/>
                          </a:solidFill>
                          <a:effectLst/>
                          <a:uLnTx/>
                          <a:uFillTx/>
                          <a:latin typeface="+mn-lt"/>
                          <a:ea typeface="+mn-ea"/>
                          <a:cs typeface="+mn-cs"/>
                        </a:rPr>
                        <a:t>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rgbClr val="DCEFF8"/>
                    </a:solidFill>
                  </a:tcPr>
                </a:tc>
                <a:extLst>
                  <a:ext uri="{0D108BD9-81ED-4DB2-BD59-A6C34878D82A}">
                    <a16:rowId xmlns:a16="http://schemas.microsoft.com/office/drawing/2014/main" val="1882388249"/>
                  </a:ext>
                </a:extLst>
              </a:tr>
            </a:tbl>
          </a:graphicData>
        </a:graphic>
      </p:graphicFrame>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520328" y="410441"/>
            <a:ext cx="7829016" cy="451987"/>
          </a:xfrm>
        </p:spPr>
        <p:txBody>
          <a:bodyPr/>
          <a:lstStyle/>
          <a:p>
            <a:r>
              <a:rPr lang="it-IT" dirty="0"/>
              <a:t>Fondazione LGH: esempio di innovazione nell’economia circolare e nell’efficienza energetica</a:t>
            </a:r>
            <a:endParaRPr lang="it-IT" b="1" dirty="0"/>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952148" y="6020115"/>
            <a:ext cx="5775759" cy="400110"/>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900" i="1" dirty="0"/>
              <a:t>D.21 In base a tutto quello che abbiamo detto di Fondazione LGH, agli ambiti di impegno e ai progetti promossi, quali delle seguenti affermazioni sceglierebbe se dovesse raccontare in modo sintetico il ruolo e il valore di Fondazione? </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9463708" y="6208736"/>
            <a:ext cx="1806977"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totale rispondenti</a:t>
            </a:r>
          </a:p>
          <a:p>
            <a:pPr algn="r"/>
            <a:r>
              <a:rPr lang="it-IT" sz="1000" dirty="0">
                <a:latin typeface="Barlow" panose="00000500000000000000" pitchFamily="2" charset="0"/>
                <a:cs typeface="Arial" panose="020B0604020202020204" pitchFamily="34" charset="0"/>
              </a:rPr>
              <a:t>Valori %</a:t>
            </a:r>
          </a:p>
        </p:txBody>
      </p:sp>
      <p:grpSp>
        <p:nvGrpSpPr>
          <p:cNvPr id="9" name="Gruppo 8">
            <a:extLst>
              <a:ext uri="{FF2B5EF4-FFF2-40B4-BE49-F238E27FC236}">
                <a16:creationId xmlns:a16="http://schemas.microsoft.com/office/drawing/2014/main" id="{E420CBC1-CE6C-8DA8-B5A6-8870F401A9A4}"/>
              </a:ext>
            </a:extLst>
          </p:cNvPr>
          <p:cNvGrpSpPr>
            <a:grpSpLocks noChangeAspect="1"/>
          </p:cNvGrpSpPr>
          <p:nvPr/>
        </p:nvGrpSpPr>
        <p:grpSpPr>
          <a:xfrm>
            <a:off x="4805413" y="1670851"/>
            <a:ext cx="589757" cy="590375"/>
            <a:chOff x="450001" y="1786261"/>
            <a:chExt cx="555641" cy="540085"/>
          </a:xfrm>
        </p:grpSpPr>
        <p:pic>
          <p:nvPicPr>
            <p:cNvPr id="10" name="Immagine 9">
              <a:extLst>
                <a:ext uri="{FF2B5EF4-FFF2-40B4-BE49-F238E27FC236}">
                  <a16:creationId xmlns:a16="http://schemas.microsoft.com/office/drawing/2014/main" id="{6A6FE286-13CE-78A4-D034-E826C9E9AF75}"/>
                </a:ext>
              </a:extLst>
            </p:cNvPr>
            <p:cNvPicPr>
              <a:picLocks noChangeAspect="1"/>
            </p:cNvPicPr>
            <p:nvPr/>
          </p:nvPicPr>
          <p:blipFill>
            <a:blip r:embed="rId2">
              <a:biLevel thresh="75000"/>
            </a:blip>
            <a:stretch>
              <a:fillRect/>
            </a:stretch>
          </p:blipFill>
          <p:spPr>
            <a:xfrm>
              <a:off x="486917" y="1786261"/>
              <a:ext cx="481809" cy="404098"/>
            </a:xfrm>
            <a:prstGeom prst="rect">
              <a:avLst/>
            </a:prstGeom>
          </p:spPr>
        </p:pic>
        <p:sp>
          <p:nvSpPr>
            <p:cNvPr id="12" name="Source">
              <a:extLst>
                <a:ext uri="{FF2B5EF4-FFF2-40B4-BE49-F238E27FC236}">
                  <a16:creationId xmlns:a16="http://schemas.microsoft.com/office/drawing/2014/main" id="{D6601FA5-B2DC-872A-D464-BF2B50296717}"/>
                </a:ext>
                <a:ext uri="{C183D7F6-B498-43B3-948B-1728B52AA6E4}">
                  <adec:decorative xmlns:adec="http://schemas.microsoft.com/office/drawing/2017/decorative" val="0"/>
                </a:ext>
              </a:extLst>
            </p:cNvPr>
            <p:cNvSpPr txBox="1">
              <a:spLocks/>
            </p:cNvSpPr>
            <p:nvPr/>
          </p:nvSpPr>
          <p:spPr>
            <a:xfrm>
              <a:off x="450001" y="2150427"/>
              <a:ext cx="555641"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17" name="Gruppo 16">
            <a:extLst>
              <a:ext uri="{FF2B5EF4-FFF2-40B4-BE49-F238E27FC236}">
                <a16:creationId xmlns:a16="http://schemas.microsoft.com/office/drawing/2014/main" id="{7F621468-FEBF-87FD-C115-B06FE18DC8BC}"/>
              </a:ext>
            </a:extLst>
          </p:cNvPr>
          <p:cNvGrpSpPr/>
          <p:nvPr/>
        </p:nvGrpSpPr>
        <p:grpSpPr>
          <a:xfrm>
            <a:off x="6421833" y="1631569"/>
            <a:ext cx="741235" cy="623509"/>
            <a:chOff x="11238507" y="120964"/>
            <a:chExt cx="937904" cy="775454"/>
          </a:xfrm>
        </p:grpSpPr>
        <p:pic>
          <p:nvPicPr>
            <p:cNvPr id="19" name="Immagine 18">
              <a:extLst>
                <a:ext uri="{FF2B5EF4-FFF2-40B4-BE49-F238E27FC236}">
                  <a16:creationId xmlns:a16="http://schemas.microsoft.com/office/drawing/2014/main" id="{B0363F7E-C54B-FE3A-8C38-9C825EE8C15B}"/>
                </a:ext>
              </a:extLst>
            </p:cNvPr>
            <p:cNvPicPr>
              <a:picLocks noChangeAspect="1"/>
            </p:cNvPicPr>
            <p:nvPr/>
          </p:nvPicPr>
          <p:blipFill>
            <a:blip r:embed="rId3">
              <a:biLevel thresh="75000"/>
            </a:blip>
            <a:stretch>
              <a:fillRect/>
            </a:stretch>
          </p:blipFill>
          <p:spPr>
            <a:xfrm>
              <a:off x="11466706" y="120964"/>
              <a:ext cx="520358" cy="552217"/>
            </a:xfrm>
            <a:prstGeom prst="rect">
              <a:avLst/>
            </a:prstGeom>
          </p:spPr>
        </p:pic>
        <p:sp>
          <p:nvSpPr>
            <p:cNvPr id="20" name="Source">
              <a:extLst>
                <a:ext uri="{FF2B5EF4-FFF2-40B4-BE49-F238E27FC236}">
                  <a16:creationId xmlns:a16="http://schemas.microsoft.com/office/drawing/2014/main" id="{EE21E64B-34E7-85C6-5D15-6313B0777B8A}"/>
                </a:ext>
                <a:ext uri="{C183D7F6-B498-43B3-948B-1728B52AA6E4}">
                  <adec:decorative xmlns:adec="http://schemas.microsoft.com/office/drawing/2017/decorative" val="0"/>
                </a:ext>
              </a:extLst>
            </p:cNvPr>
            <p:cNvSpPr txBox="1">
              <a:spLocks/>
            </p:cNvSpPr>
            <p:nvPr/>
          </p:nvSpPr>
          <p:spPr>
            <a:xfrm>
              <a:off x="11238507" y="706185"/>
              <a:ext cx="937904" cy="190233"/>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
        <p:nvSpPr>
          <p:cNvPr id="22" name="Figura a mano libera: forma 21">
            <a:extLst>
              <a:ext uri="{FF2B5EF4-FFF2-40B4-BE49-F238E27FC236}">
                <a16:creationId xmlns:a16="http://schemas.microsoft.com/office/drawing/2014/main" id="{BC00D9C0-217E-7655-7870-4EBBAE5AA4E0}"/>
              </a:ext>
            </a:extLst>
          </p:cNvPr>
          <p:cNvSpPr/>
          <p:nvPr/>
        </p:nvSpPr>
        <p:spPr>
          <a:xfrm>
            <a:off x="8133029" y="0"/>
            <a:ext cx="4058971" cy="5948363"/>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algn="l">
              <a:lnSpc>
                <a:spcPct val="115000"/>
              </a:lnSpc>
              <a:spcBef>
                <a:spcPts val="400"/>
              </a:spcBef>
              <a:spcAft>
                <a:spcPts val="400"/>
              </a:spcAft>
            </a:pPr>
            <a:endParaRPr lang="en-US" sz="1200" dirty="0">
              <a:solidFill>
                <a:schemeClr val="tx1"/>
              </a:solidFill>
            </a:endParaRPr>
          </a:p>
        </p:txBody>
      </p:sp>
      <p:grpSp>
        <p:nvGrpSpPr>
          <p:cNvPr id="24" name="Gruppo 23">
            <a:extLst>
              <a:ext uri="{FF2B5EF4-FFF2-40B4-BE49-F238E27FC236}">
                <a16:creationId xmlns:a16="http://schemas.microsoft.com/office/drawing/2014/main" id="{A87CC3EB-A7BB-91D8-4EED-52A4469EAE33}"/>
              </a:ext>
            </a:extLst>
          </p:cNvPr>
          <p:cNvGrpSpPr/>
          <p:nvPr/>
        </p:nvGrpSpPr>
        <p:grpSpPr>
          <a:xfrm>
            <a:off x="11362471" y="120964"/>
            <a:ext cx="728828" cy="761140"/>
            <a:chOff x="11362471" y="120964"/>
            <a:chExt cx="728828" cy="761140"/>
          </a:xfrm>
        </p:grpSpPr>
        <p:pic>
          <p:nvPicPr>
            <p:cNvPr id="25" name="Immagine 24">
              <a:extLst>
                <a:ext uri="{FF2B5EF4-FFF2-40B4-BE49-F238E27FC236}">
                  <a16:creationId xmlns:a16="http://schemas.microsoft.com/office/drawing/2014/main" id="{AD5D7707-4E40-E546-5A17-0985C58C6754}"/>
                </a:ext>
              </a:extLst>
            </p:cNvPr>
            <p:cNvPicPr>
              <a:picLocks noChangeAspect="1"/>
            </p:cNvPicPr>
            <p:nvPr/>
          </p:nvPicPr>
          <p:blipFill>
            <a:blip r:embed="rId3">
              <a:biLevel thresh="25000"/>
            </a:blip>
            <a:stretch>
              <a:fillRect/>
            </a:stretch>
          </p:blipFill>
          <p:spPr>
            <a:xfrm>
              <a:off x="11466706" y="120964"/>
              <a:ext cx="520358" cy="552217"/>
            </a:xfrm>
            <a:prstGeom prst="rect">
              <a:avLst/>
            </a:prstGeom>
          </p:spPr>
        </p:pic>
        <p:sp>
          <p:nvSpPr>
            <p:cNvPr id="26" name="Source">
              <a:extLst>
                <a:ext uri="{FF2B5EF4-FFF2-40B4-BE49-F238E27FC236}">
                  <a16:creationId xmlns:a16="http://schemas.microsoft.com/office/drawing/2014/main" id="{46E6FE69-A700-26B8-0B91-D6DC61570EA3}"/>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700" b="1" dirty="0">
                  <a:solidFill>
                    <a:schemeClr val="bg1"/>
                  </a:solidFill>
                  <a:latin typeface="Barlow Semi Condensed" panose="00000506000000000000" pitchFamily="2" charset="0"/>
                </a:rPr>
                <a:t>OPINION LEADER</a:t>
              </a:r>
            </a:p>
          </p:txBody>
        </p:sp>
      </p:grpSp>
      <p:graphicFrame>
        <p:nvGraphicFramePr>
          <p:cNvPr id="27"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C20A00DD-2B05-57D1-097F-12DCE7AE0C64}"/>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763321642"/>
              </p:ext>
            </p:extLst>
          </p:nvPr>
        </p:nvGraphicFramePr>
        <p:xfrm>
          <a:off x="4759947" y="2259533"/>
          <a:ext cx="1581172" cy="3679964"/>
        </p:xfrm>
        <a:graphic>
          <a:graphicData uri="http://schemas.openxmlformats.org/drawingml/2006/chart">
            <c:chart xmlns:c="http://schemas.openxmlformats.org/drawingml/2006/chart" xmlns:r="http://schemas.openxmlformats.org/officeDocument/2006/relationships" r:id="rId4"/>
          </a:graphicData>
        </a:graphic>
      </p:graphicFrame>
      <p:sp>
        <p:nvSpPr>
          <p:cNvPr id="4" name="CasellaDiTesto 3">
            <a:extLst>
              <a:ext uri="{FF2B5EF4-FFF2-40B4-BE49-F238E27FC236}">
                <a16:creationId xmlns:a16="http://schemas.microsoft.com/office/drawing/2014/main" id="{375095C1-B977-7943-3A00-70D171802D90}"/>
              </a:ext>
            </a:extLst>
          </p:cNvPr>
          <p:cNvSpPr txBox="1"/>
          <p:nvPr/>
        </p:nvSpPr>
        <p:spPr>
          <a:xfrm>
            <a:off x="8290523" y="1042270"/>
            <a:ext cx="3800776" cy="3455113"/>
          </a:xfrm>
          <a:prstGeom prst="rect">
            <a:avLst/>
          </a:prstGeom>
          <a:noFill/>
        </p:spPr>
        <p:txBody>
          <a:bodyPr wrap="square" lIns="0" tIns="0" rIns="0" bIns="0" rtlCol="0">
            <a:spAutoFit/>
          </a:bodyPr>
          <a:lstStyle/>
          <a:p>
            <a:pPr marL="0" marR="0" lvl="0" indent="0" defTabSz="914400" rtl="0" eaLnBrk="1" fontAlgn="auto" latinLnBrk="0" hangingPunct="1">
              <a:lnSpc>
                <a:spcPct val="115000"/>
              </a:lnSpc>
              <a:spcBef>
                <a:spcPts val="400"/>
              </a:spcBef>
              <a:spcAft>
                <a:spcPts val="400"/>
              </a:spcAft>
              <a:buClrTx/>
              <a:buSzPct val="100000"/>
              <a:buFontTx/>
              <a:buNone/>
              <a:tabLst/>
              <a:defRPr/>
            </a:pPr>
            <a:r>
              <a:rPr kumimoji="0" lang="it-IT" sz="1400" b="1" i="0" u="none" strike="noStrike" kern="1200" cap="none" spc="0" normalizeH="0" baseline="0" dirty="0">
                <a:ln>
                  <a:noFill/>
                </a:ln>
                <a:solidFill>
                  <a:prstClr val="white"/>
                </a:solidFill>
                <a:effectLst/>
                <a:uLnTx/>
                <a:uFillTx/>
                <a:latin typeface="Barlow"/>
                <a:ea typeface="+mn-ea"/>
                <a:cs typeface="+mn-cs"/>
              </a:rPr>
              <a:t>Fondazione LGH è chiaramente polarizzata verso la </a:t>
            </a:r>
            <a:r>
              <a:rPr kumimoji="0" lang="it-IT" sz="1400" b="1" i="0" u="none" strike="noStrike" kern="1200" cap="all" spc="0" normalizeH="0" dirty="0">
                <a:ln>
                  <a:noFill/>
                </a:ln>
                <a:solidFill>
                  <a:prstClr val="white"/>
                </a:solidFill>
                <a:effectLst/>
                <a:uLnTx/>
                <a:uFillTx/>
                <a:latin typeface="Barlow"/>
                <a:ea typeface="+mn-ea"/>
                <a:cs typeface="+mn-cs"/>
              </a:rPr>
              <a:t>sostenibilità ambientale</a:t>
            </a:r>
            <a:r>
              <a:rPr kumimoji="0" lang="it-IT" sz="1400" b="1" i="0" u="none" strike="noStrike" kern="1200" cap="none" spc="0" normalizeH="0" baseline="0" dirty="0">
                <a:ln>
                  <a:noFill/>
                </a:ln>
                <a:solidFill>
                  <a:prstClr val="white"/>
                </a:solidFill>
                <a:effectLst/>
                <a:uLnTx/>
                <a:uFillTx/>
                <a:latin typeface="Barlow"/>
                <a:ea typeface="+mn-ea"/>
                <a:cs typeface="+mn-cs"/>
              </a:rPr>
              <a:t>,</a:t>
            </a:r>
            <a:r>
              <a:rPr kumimoji="0" lang="it-IT" sz="1400" i="0" u="none" strike="noStrike" kern="1200" cap="none" spc="0" normalizeH="0" baseline="0" dirty="0">
                <a:ln>
                  <a:noFill/>
                </a:ln>
                <a:solidFill>
                  <a:prstClr val="white"/>
                </a:solidFill>
                <a:effectLst/>
                <a:uLnTx/>
                <a:uFillTx/>
                <a:latin typeface="Barlow"/>
                <a:ea typeface="+mn-ea"/>
                <a:cs typeface="+mn-cs"/>
              </a:rPr>
              <a:t> con una </a:t>
            </a:r>
            <a:r>
              <a:rPr kumimoji="0" lang="it-IT" sz="1400" b="1" i="0" u="none" strike="noStrike" kern="1200" cap="none" spc="0" normalizeH="0" baseline="0" dirty="0">
                <a:ln>
                  <a:noFill/>
                </a:ln>
                <a:solidFill>
                  <a:prstClr val="white"/>
                </a:solidFill>
                <a:effectLst/>
                <a:uLnTx/>
                <a:uFillTx/>
                <a:latin typeface="Barlow"/>
                <a:ea typeface="+mn-ea"/>
                <a:cs typeface="+mn-cs"/>
              </a:rPr>
              <a:t>spiccata vocazione all’innovazione</a:t>
            </a:r>
            <a:r>
              <a:rPr kumimoji="0" lang="it-IT" sz="1400" i="0" u="none" strike="noStrike" kern="1200" cap="none" spc="0" normalizeH="0" baseline="0" dirty="0">
                <a:ln>
                  <a:noFill/>
                </a:ln>
                <a:solidFill>
                  <a:prstClr val="white"/>
                </a:solidFill>
                <a:effectLst/>
                <a:uLnTx/>
                <a:uFillTx/>
                <a:latin typeface="Barlow"/>
                <a:ea typeface="+mn-ea"/>
                <a:cs typeface="+mn-cs"/>
              </a:rPr>
              <a:t>,</a:t>
            </a:r>
            <a:r>
              <a:rPr kumimoji="0" lang="it-IT" sz="1400" b="1" i="0" u="none" strike="noStrike" kern="1200" cap="none" spc="0" normalizeH="0" baseline="0" dirty="0">
                <a:ln>
                  <a:noFill/>
                </a:ln>
                <a:solidFill>
                  <a:prstClr val="white"/>
                </a:solidFill>
                <a:effectLst/>
                <a:uLnTx/>
                <a:uFillTx/>
                <a:latin typeface="Barlow"/>
                <a:ea typeface="+mn-ea"/>
                <a:cs typeface="+mn-cs"/>
              </a:rPr>
              <a:t> </a:t>
            </a:r>
            <a:r>
              <a:rPr kumimoji="0" lang="it-IT" sz="1400" i="0" u="none" strike="noStrike" kern="1200" cap="none" spc="0" normalizeH="0" baseline="0" dirty="0">
                <a:ln>
                  <a:noFill/>
                </a:ln>
                <a:solidFill>
                  <a:prstClr val="white"/>
                </a:solidFill>
                <a:effectLst/>
                <a:uLnTx/>
                <a:uFillTx/>
                <a:latin typeface="Barlow"/>
                <a:ea typeface="+mn-ea"/>
                <a:cs typeface="+mn-cs"/>
              </a:rPr>
              <a:t>e se ne </a:t>
            </a:r>
            <a:r>
              <a:rPr kumimoji="0" lang="it-IT" sz="1400" b="1" i="0" u="none" strike="noStrike" kern="1200" cap="none" spc="0" normalizeH="0" baseline="0" dirty="0">
                <a:ln>
                  <a:noFill/>
                </a:ln>
                <a:solidFill>
                  <a:prstClr val="white"/>
                </a:solidFill>
                <a:effectLst/>
                <a:uLnTx/>
                <a:uFillTx/>
                <a:latin typeface="Barlow"/>
                <a:ea typeface="+mn-ea"/>
                <a:cs typeface="+mn-cs"/>
              </a:rPr>
              <a:t>apprezza la coerenza identitaria</a:t>
            </a:r>
            <a:r>
              <a:rPr kumimoji="0" lang="it-IT" sz="1400" i="0" u="none" strike="noStrike" kern="1200" cap="none" spc="0" normalizeH="0" baseline="0" dirty="0">
                <a:ln>
                  <a:noFill/>
                </a:ln>
                <a:solidFill>
                  <a:prstClr val="white"/>
                </a:solidFill>
                <a:effectLst/>
                <a:uLnTx/>
                <a:uFillTx/>
                <a:latin typeface="Barlow"/>
                <a:ea typeface="+mn-ea"/>
                <a:cs typeface="+mn-cs"/>
              </a:rPr>
              <a:t>.</a:t>
            </a:r>
          </a:p>
          <a:p>
            <a:pPr marL="0" marR="0" lvl="0" indent="0" defTabSz="914400" rtl="0" eaLnBrk="1" fontAlgn="auto" latinLnBrk="0" hangingPunct="1">
              <a:lnSpc>
                <a:spcPct val="115000"/>
              </a:lnSpc>
              <a:spcBef>
                <a:spcPts val="400"/>
              </a:spcBef>
              <a:spcAft>
                <a:spcPts val="400"/>
              </a:spcAft>
              <a:buClrTx/>
              <a:buSzPct val="100000"/>
              <a:buFontTx/>
              <a:buNone/>
              <a:tabLst/>
              <a:defRPr/>
            </a:pPr>
            <a:r>
              <a:rPr lang="it-IT" sz="1400" dirty="0">
                <a:solidFill>
                  <a:prstClr val="white"/>
                </a:solidFill>
                <a:latin typeface="Barlow"/>
              </a:rPr>
              <a:t>Secondariamente la si apprezza anche per dar </a:t>
            </a:r>
            <a:r>
              <a:rPr lang="it-IT" sz="1400" b="1" dirty="0">
                <a:solidFill>
                  <a:prstClr val="white"/>
                </a:solidFill>
                <a:latin typeface="Barlow"/>
              </a:rPr>
              <a:t>sostegno a </a:t>
            </a:r>
            <a:r>
              <a:rPr lang="it-IT" sz="1400" b="1" cap="all" dirty="0">
                <a:solidFill>
                  <a:prstClr val="white"/>
                </a:solidFill>
                <a:latin typeface="Barlow"/>
              </a:rPr>
              <a:t>iniziative artistico-culturali</a:t>
            </a:r>
            <a:r>
              <a:rPr lang="it-IT" sz="1400" dirty="0">
                <a:solidFill>
                  <a:prstClr val="white"/>
                </a:solidFill>
                <a:latin typeface="Barlow"/>
              </a:rPr>
              <a:t>, valorizzando il territorio in cui opera.</a:t>
            </a:r>
          </a:p>
          <a:p>
            <a:pPr marL="0" marR="0" lvl="0" indent="0" defTabSz="914400" rtl="0" eaLnBrk="1" fontAlgn="auto" latinLnBrk="0" hangingPunct="1">
              <a:lnSpc>
                <a:spcPct val="115000"/>
              </a:lnSpc>
              <a:spcBef>
                <a:spcPts val="400"/>
              </a:spcBef>
              <a:spcAft>
                <a:spcPts val="400"/>
              </a:spcAft>
              <a:buClrTx/>
              <a:buSzPct val="100000"/>
              <a:buFontTx/>
              <a:buNone/>
              <a:tabLst/>
              <a:defRPr/>
            </a:pPr>
            <a:r>
              <a:rPr kumimoji="0" lang="it-IT" sz="1400" i="0" u="none" strike="noStrike" kern="1200" cap="none" spc="0" normalizeH="0" baseline="0" dirty="0">
                <a:ln>
                  <a:noFill/>
                </a:ln>
                <a:solidFill>
                  <a:prstClr val="white"/>
                </a:solidFill>
                <a:effectLst/>
                <a:uLnTx/>
                <a:uFillTx/>
                <a:latin typeface="Barlow"/>
                <a:ea typeface="+mn-ea"/>
                <a:cs typeface="+mn-cs"/>
              </a:rPr>
              <a:t>Progressivamente si coglie poi </a:t>
            </a:r>
            <a:r>
              <a:rPr kumimoji="0" lang="it-IT" sz="1400" b="1" i="0" u="none" strike="noStrike" kern="1200" cap="none" spc="0" normalizeH="0" baseline="0" dirty="0">
                <a:ln>
                  <a:noFill/>
                </a:ln>
                <a:solidFill>
                  <a:prstClr val="white"/>
                </a:solidFill>
                <a:effectLst/>
                <a:uLnTx/>
                <a:uFillTx/>
                <a:latin typeface="Barlow"/>
                <a:ea typeface="+mn-ea"/>
                <a:cs typeface="+mn-cs"/>
              </a:rPr>
              <a:t>un’evoluzione</a:t>
            </a:r>
            <a:r>
              <a:rPr kumimoji="0" lang="it-IT" sz="1400" i="0" u="none" strike="noStrike" kern="1200" cap="none" spc="0" normalizeH="0" baseline="0" dirty="0">
                <a:ln>
                  <a:noFill/>
                </a:ln>
                <a:solidFill>
                  <a:prstClr val="white"/>
                </a:solidFill>
                <a:effectLst/>
                <a:uLnTx/>
                <a:uFillTx/>
                <a:latin typeface="Barlow"/>
                <a:ea typeface="+mn-ea"/>
                <a:cs typeface="+mn-cs"/>
              </a:rPr>
              <a:t> e un intento nel divenire un </a:t>
            </a:r>
            <a:r>
              <a:rPr kumimoji="0" lang="it-IT" sz="1400" b="1" i="0" u="none" strike="noStrike" kern="1200" cap="all" spc="0" normalizeH="0" dirty="0">
                <a:ln>
                  <a:noFill/>
                </a:ln>
                <a:solidFill>
                  <a:prstClr val="white"/>
                </a:solidFill>
                <a:effectLst/>
                <a:uLnTx/>
                <a:uFillTx/>
                <a:latin typeface="Barlow"/>
                <a:ea typeface="+mn-ea"/>
                <a:cs typeface="+mn-cs"/>
              </a:rPr>
              <a:t>aggregatore di realtà economiche </a:t>
            </a:r>
            <a:r>
              <a:rPr kumimoji="0" lang="it-IT" sz="1400" i="0" u="none" strike="noStrike" kern="1200" cap="none" spc="0" normalizeH="0" baseline="0" dirty="0">
                <a:ln>
                  <a:noFill/>
                </a:ln>
                <a:solidFill>
                  <a:prstClr val="white"/>
                </a:solidFill>
                <a:effectLst/>
                <a:uLnTx/>
                <a:uFillTx/>
                <a:latin typeface="Barlow"/>
                <a:ea typeface="+mn-ea"/>
                <a:cs typeface="+mn-cs"/>
              </a:rPr>
              <a:t>e un </a:t>
            </a:r>
            <a:r>
              <a:rPr kumimoji="0" lang="it-IT" sz="1400" b="1" i="0" u="none" strike="noStrike" kern="1200" cap="all" spc="0" normalizeH="0" dirty="0">
                <a:ln>
                  <a:noFill/>
                </a:ln>
                <a:solidFill>
                  <a:prstClr val="white"/>
                </a:solidFill>
                <a:effectLst/>
                <a:uLnTx/>
                <a:uFillTx/>
                <a:latin typeface="Barlow"/>
                <a:ea typeface="+mn-ea"/>
                <a:cs typeface="+mn-cs"/>
              </a:rPr>
              <a:t>punto di incontro </a:t>
            </a:r>
            <a:r>
              <a:rPr kumimoji="0" lang="it-IT" sz="1400" i="0" u="none" strike="noStrike" kern="1200" cap="none" spc="0" normalizeH="0" baseline="0" dirty="0">
                <a:ln>
                  <a:noFill/>
                </a:ln>
                <a:solidFill>
                  <a:prstClr val="white"/>
                </a:solidFill>
                <a:effectLst/>
                <a:uLnTx/>
                <a:uFillTx/>
                <a:latin typeface="Barlow"/>
                <a:ea typeface="+mn-ea"/>
                <a:cs typeface="+mn-cs"/>
              </a:rPr>
              <a:t>per realtà differenziate, anche se per molti è un </a:t>
            </a:r>
            <a:r>
              <a:rPr kumimoji="0" lang="it-IT" sz="1400" b="1" i="0" u="none" strike="noStrike" kern="1200" cap="none" spc="0" normalizeH="0" baseline="0" dirty="0">
                <a:ln>
                  <a:noFill/>
                </a:ln>
                <a:solidFill>
                  <a:prstClr val="white"/>
                </a:solidFill>
                <a:effectLst/>
                <a:uLnTx/>
                <a:uFillTx/>
                <a:latin typeface="Barlow"/>
                <a:ea typeface="+mn-ea"/>
                <a:cs typeface="+mn-cs"/>
              </a:rPr>
              <a:t>punto da migliorare</a:t>
            </a:r>
            <a:r>
              <a:rPr kumimoji="0" lang="it-IT" sz="1400" i="0" u="none" strike="noStrike" kern="1200" cap="none" spc="0" normalizeH="0" baseline="0" dirty="0">
                <a:ln>
                  <a:noFill/>
                </a:ln>
                <a:solidFill>
                  <a:prstClr val="white"/>
                </a:solidFill>
                <a:effectLst/>
                <a:uLnTx/>
                <a:uFillTx/>
                <a:latin typeface="Barlow"/>
                <a:ea typeface="+mn-ea"/>
                <a:cs typeface="+mn-cs"/>
              </a:rPr>
              <a:t>.</a:t>
            </a:r>
          </a:p>
          <a:p>
            <a:pPr marL="0" marR="0" lvl="0" indent="0" defTabSz="914400" rtl="0" eaLnBrk="1" fontAlgn="auto" latinLnBrk="0" hangingPunct="1">
              <a:lnSpc>
                <a:spcPct val="115000"/>
              </a:lnSpc>
              <a:spcBef>
                <a:spcPts val="400"/>
              </a:spcBef>
              <a:spcAft>
                <a:spcPts val="400"/>
              </a:spcAft>
              <a:buClrTx/>
              <a:buSzPct val="100000"/>
              <a:buFontTx/>
              <a:buNone/>
              <a:tabLst/>
              <a:defRPr/>
            </a:pPr>
            <a:endParaRPr kumimoji="0" lang="it-IT" sz="1100" b="1" i="1" u="none" strike="noStrike" kern="1200" cap="none" spc="0" normalizeH="0" baseline="0" dirty="0">
              <a:ln>
                <a:noFill/>
              </a:ln>
              <a:solidFill>
                <a:prstClr val="white"/>
              </a:solidFill>
              <a:effectLst/>
              <a:uLnTx/>
              <a:uFillTx/>
              <a:latin typeface="Barlow"/>
              <a:ea typeface="+mn-ea"/>
              <a:cs typeface="+mn-cs"/>
            </a:endParaRPr>
          </a:p>
        </p:txBody>
      </p:sp>
      <p:sp>
        <p:nvSpPr>
          <p:cNvPr id="14" name="Titolo 2">
            <a:extLst>
              <a:ext uri="{FF2B5EF4-FFF2-40B4-BE49-F238E27FC236}">
                <a16:creationId xmlns:a16="http://schemas.microsoft.com/office/drawing/2014/main" id="{88E11670-7C3C-14DA-99BA-E078154C8ED9}"/>
              </a:ext>
            </a:extLst>
          </p:cNvPr>
          <p:cNvSpPr txBox="1">
            <a:spLocks/>
          </p:cNvSpPr>
          <p:nvPr/>
        </p:nvSpPr>
        <p:spPr>
          <a:xfrm>
            <a:off x="432654" y="1896047"/>
            <a:ext cx="3407374" cy="451987"/>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800" b="1" kern="1200" cap="none" spc="0" baseline="0">
                <a:solidFill>
                  <a:schemeClr val="tx1"/>
                </a:solidFill>
                <a:latin typeface="+mn-lt"/>
                <a:ea typeface="+mj-ea"/>
                <a:cs typeface="+mj-cs"/>
              </a:defRPr>
            </a:lvl1pPr>
          </a:lstStyle>
          <a:p>
            <a:r>
              <a:rPr lang="it-IT" sz="2000" u="sng" cap="all" dirty="0"/>
              <a:t>Fondazione LGH…</a:t>
            </a:r>
          </a:p>
        </p:txBody>
      </p:sp>
      <p:graphicFrame>
        <p:nvGraphicFramePr>
          <p:cNvPr id="8"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33DD1C36-53D9-5FD8-ABA8-BFB6C3178150}"/>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074683810"/>
              </p:ext>
            </p:extLst>
          </p:nvPr>
        </p:nvGraphicFramePr>
        <p:xfrm>
          <a:off x="6525235" y="2248714"/>
          <a:ext cx="1581172" cy="3733416"/>
        </p:xfrm>
        <a:graphic>
          <a:graphicData uri="http://schemas.openxmlformats.org/drawingml/2006/chart">
            <c:chart xmlns:c="http://schemas.openxmlformats.org/drawingml/2006/chart" xmlns:r="http://schemas.openxmlformats.org/officeDocument/2006/relationships" r:id="rId5"/>
          </a:graphicData>
        </a:graphic>
      </p:graphicFrame>
      <p:sp>
        <p:nvSpPr>
          <p:cNvPr id="21" name="CasellaDiTesto 20">
            <a:extLst>
              <a:ext uri="{FF2B5EF4-FFF2-40B4-BE49-F238E27FC236}">
                <a16:creationId xmlns:a16="http://schemas.microsoft.com/office/drawing/2014/main" id="{A8408B1F-4EBB-17CE-71C8-F7CB4B16E221}"/>
              </a:ext>
            </a:extLst>
          </p:cNvPr>
          <p:cNvSpPr txBox="1"/>
          <p:nvPr/>
        </p:nvSpPr>
        <p:spPr>
          <a:xfrm>
            <a:off x="8290524" y="4428292"/>
            <a:ext cx="3628438" cy="1384995"/>
          </a:xfrm>
          <a:prstGeom prst="rect">
            <a:avLst/>
          </a:prstGeom>
          <a:noFill/>
        </p:spPr>
        <p:txBody>
          <a:bodyPr wrap="square">
            <a:spAutoFit/>
          </a:bodyPr>
          <a:lstStyle/>
          <a:p>
            <a:pPr algn="r"/>
            <a:r>
              <a:rPr lang="it-IT" sz="1400" i="1" dirty="0">
                <a:solidFill>
                  <a:schemeClr val="bg1"/>
                </a:solidFill>
              </a:rPr>
              <a:t>Sicuramente agiscono molto efficacemente nel campo della tutela dell’ambiente e sostengono diverse attività culturali della città di Lodi </a:t>
            </a:r>
          </a:p>
          <a:p>
            <a:pPr algn="r"/>
            <a:endParaRPr lang="it-IT" sz="1400" b="1" dirty="0">
              <a:solidFill>
                <a:schemeClr val="bg1"/>
              </a:solidFill>
            </a:endParaRPr>
          </a:p>
          <a:p>
            <a:pPr algn="r"/>
            <a:r>
              <a:rPr lang="it-IT" sz="1400" b="1" dirty="0">
                <a:solidFill>
                  <a:schemeClr val="bg1"/>
                </a:solidFill>
              </a:rPr>
              <a:t>Pubblica Amministrazione, LO</a:t>
            </a:r>
          </a:p>
        </p:txBody>
      </p:sp>
    </p:spTree>
    <p:extLst>
      <p:ext uri="{BB962C8B-B14F-4D97-AF65-F5344CB8AC3E}">
        <p14:creationId xmlns:p14="http://schemas.microsoft.com/office/powerpoint/2010/main" val="2272406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ella 8">
            <a:extLst>
              <a:ext uri="{FF2B5EF4-FFF2-40B4-BE49-F238E27FC236}">
                <a16:creationId xmlns:a16="http://schemas.microsoft.com/office/drawing/2014/main" id="{81AABC74-B2DF-525A-BF3C-5E29C4D41A05}"/>
              </a:ext>
            </a:extLst>
          </p:cNvPr>
          <p:cNvGraphicFramePr>
            <a:graphicFrameLocks noGrp="1"/>
          </p:cNvGraphicFramePr>
          <p:nvPr>
            <p:extLst>
              <p:ext uri="{D42A27DB-BD31-4B8C-83A1-F6EECF244321}">
                <p14:modId xmlns:p14="http://schemas.microsoft.com/office/powerpoint/2010/main" val="3643367759"/>
              </p:ext>
            </p:extLst>
          </p:nvPr>
        </p:nvGraphicFramePr>
        <p:xfrm>
          <a:off x="521787" y="2731075"/>
          <a:ext cx="7379999" cy="3149035"/>
        </p:xfrm>
        <a:graphic>
          <a:graphicData uri="http://schemas.openxmlformats.org/drawingml/2006/table">
            <a:tbl>
              <a:tblPr firstRow="1" bandRow="1">
                <a:tableStyleId>{2D5ABB26-0587-4C30-8999-92F81FD0307C}</a:tableStyleId>
              </a:tblPr>
              <a:tblGrid>
                <a:gridCol w="2987999">
                  <a:extLst>
                    <a:ext uri="{9D8B030D-6E8A-4147-A177-3AD203B41FA5}">
                      <a16:colId xmlns:a16="http://schemas.microsoft.com/office/drawing/2014/main" val="3341046730"/>
                    </a:ext>
                  </a:extLst>
                </a:gridCol>
                <a:gridCol w="4392000">
                  <a:extLst>
                    <a:ext uri="{9D8B030D-6E8A-4147-A177-3AD203B41FA5}">
                      <a16:colId xmlns:a16="http://schemas.microsoft.com/office/drawing/2014/main" val="2408210447"/>
                    </a:ext>
                  </a:extLst>
                </a:gridCol>
              </a:tblGrid>
              <a:tr h="629807">
                <a:tc>
                  <a:txBody>
                    <a:bodyPr/>
                    <a:lstStyle/>
                    <a:p>
                      <a:pPr marL="0" algn="r" defTabSz="914400" rtl="0" eaLnBrk="1" fontAlgn="ctr" latinLnBrk="0" hangingPunct="1"/>
                      <a:r>
                        <a:rPr kumimoji="0" lang="it-IT" sz="1200" b="1" i="0" u="none" strike="noStrike" kern="1200" cap="none" spc="0" normalizeH="0" baseline="0" dirty="0">
                          <a:ln>
                            <a:noFill/>
                          </a:ln>
                          <a:solidFill>
                            <a:srgbClr val="282828"/>
                          </a:solidFill>
                          <a:effectLst/>
                          <a:uLnTx/>
                          <a:uFillTx/>
                          <a:latin typeface="+mn-lt"/>
                          <a:ea typeface="+mn-ea"/>
                          <a:cs typeface="+mn-cs"/>
                        </a:rPr>
                        <a:t>Riconoscibilità</a:t>
                      </a:r>
                      <a:r>
                        <a:rPr kumimoji="0" lang="it-IT" sz="1200" b="0" i="0" u="none" strike="noStrike" kern="1200" cap="none" spc="0" normalizeH="0" baseline="0" dirty="0">
                          <a:ln>
                            <a:noFill/>
                          </a:ln>
                          <a:solidFill>
                            <a:srgbClr val="282828"/>
                          </a:solidFill>
                          <a:effectLst/>
                          <a:uLnTx/>
                          <a:uFillTx/>
                          <a:latin typeface="+mn-lt"/>
                          <a:ea typeface="+mn-ea"/>
                          <a:cs typeface="+mn-cs"/>
                        </a:rPr>
                        <a:t> dei progetti/iniziative sponsorizzate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650980883"/>
                  </a:ext>
                </a:extLst>
              </a:tr>
              <a:tr h="629807">
                <a:tc>
                  <a:txBody>
                    <a:bodyPr/>
                    <a:lstStyle/>
                    <a:p>
                      <a:pPr marL="0" algn="r" defTabSz="914400" rtl="0" eaLnBrk="1" fontAlgn="ctr" latinLnBrk="0" hangingPunct="1"/>
                      <a:r>
                        <a:rPr kumimoji="0" lang="it-IT" sz="1200" b="1" i="0" u="none" strike="noStrike" kern="1200" cap="none" spc="0" normalizeH="0" baseline="0" dirty="0">
                          <a:ln>
                            <a:noFill/>
                          </a:ln>
                          <a:solidFill>
                            <a:srgbClr val="282828"/>
                          </a:solidFill>
                          <a:effectLst/>
                          <a:uLnTx/>
                          <a:uFillTx/>
                          <a:latin typeface="+mn-lt"/>
                          <a:ea typeface="+mn-ea"/>
                          <a:cs typeface="+mn-cs"/>
                        </a:rPr>
                        <a:t>Adeguatezza</a:t>
                      </a:r>
                      <a:r>
                        <a:rPr kumimoji="0" lang="it-IT" sz="1200" b="0" i="0" u="none" strike="noStrike" kern="1200" cap="none" spc="0" normalizeH="0" baseline="0" dirty="0">
                          <a:ln>
                            <a:noFill/>
                          </a:ln>
                          <a:solidFill>
                            <a:srgbClr val="282828"/>
                          </a:solidFill>
                          <a:effectLst/>
                          <a:uLnTx/>
                          <a:uFillTx/>
                          <a:latin typeface="+mn-lt"/>
                          <a:ea typeface="+mn-ea"/>
                          <a:cs typeface="+mn-cs"/>
                        </a:rPr>
                        <a:t> dei progetti/iniziative rispetto ai bisogni 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extLst>
                  <a:ext uri="{0D108BD9-81ED-4DB2-BD59-A6C34878D82A}">
                    <a16:rowId xmlns:a16="http://schemas.microsoft.com/office/drawing/2014/main" val="1007865845"/>
                  </a:ext>
                </a:extLst>
              </a:tr>
              <a:tr h="629807">
                <a:tc>
                  <a:txBody>
                    <a:bodyPr/>
                    <a:lstStyle/>
                    <a:p>
                      <a:pPr marL="0" algn="r" defTabSz="914400" rtl="0" eaLnBrk="1" fontAlgn="ctr" latinLnBrk="0" hangingPunct="1"/>
                      <a:r>
                        <a:rPr kumimoji="0" lang="it-IT" sz="1200" b="1" i="0" u="none" strike="noStrike" kern="1200" cap="none" spc="0" normalizeH="0" baseline="0" dirty="0">
                          <a:ln>
                            <a:noFill/>
                          </a:ln>
                          <a:solidFill>
                            <a:srgbClr val="282828"/>
                          </a:solidFill>
                          <a:effectLst/>
                          <a:uLnTx/>
                          <a:uFillTx/>
                          <a:latin typeface="+mn-lt"/>
                          <a:ea typeface="+mn-ea"/>
                          <a:cs typeface="+mn-cs"/>
                        </a:rPr>
                        <a:t>Facilità nella presentazione delle candidature </a:t>
                      </a:r>
                      <a:r>
                        <a:rPr kumimoji="0" lang="it-IT" sz="1200" b="0" i="0" u="none" strike="noStrike" kern="1200" cap="none" spc="0" normalizeH="0" baseline="0" dirty="0">
                          <a:ln>
                            <a:noFill/>
                          </a:ln>
                          <a:solidFill>
                            <a:srgbClr val="282828"/>
                          </a:solidFill>
                          <a:effectLst/>
                          <a:uLnTx/>
                          <a:uFillTx/>
                          <a:latin typeface="+mn-lt"/>
                          <a:ea typeface="+mn-ea"/>
                          <a:cs typeface="+mn-cs"/>
                        </a:rPr>
                        <a:t>di progetti scientifici o culturali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extLst>
                  <a:ext uri="{0D108BD9-81ED-4DB2-BD59-A6C34878D82A}">
                    <a16:rowId xmlns:a16="http://schemas.microsoft.com/office/drawing/2014/main" val="2175573244"/>
                  </a:ext>
                </a:extLst>
              </a:tr>
              <a:tr h="629807">
                <a:tc>
                  <a:txBody>
                    <a:bodyPr/>
                    <a:lstStyle/>
                    <a:p>
                      <a:pPr marL="0" algn="r" defTabSz="914400" rtl="0" eaLnBrk="1" fontAlgn="ctr" latinLnBrk="0" hangingPunct="1"/>
                      <a:r>
                        <a:rPr kumimoji="0" lang="it-IT" sz="1200" b="1" i="0" u="none" strike="noStrike" kern="1200" cap="none" spc="0" normalizeH="0" baseline="0" dirty="0">
                          <a:ln>
                            <a:noFill/>
                          </a:ln>
                          <a:solidFill>
                            <a:srgbClr val="282828"/>
                          </a:solidFill>
                          <a:effectLst/>
                          <a:uLnTx/>
                          <a:uFillTx/>
                          <a:latin typeface="+mn-lt"/>
                          <a:ea typeface="+mn-ea"/>
                          <a:cs typeface="+mn-cs"/>
                        </a:rPr>
                        <a:t>Chiarezza/semplicità del modo di comunicare </a:t>
                      </a:r>
                      <a:r>
                        <a:rPr kumimoji="0" lang="it-IT" sz="1200" b="0" i="0" u="none" strike="noStrike" kern="1200" cap="none" spc="0" normalizeH="0" baseline="0" dirty="0">
                          <a:ln>
                            <a:noFill/>
                          </a:ln>
                          <a:solidFill>
                            <a:srgbClr val="282828"/>
                          </a:solidFill>
                          <a:effectLst/>
                          <a:uLnTx/>
                          <a:uFillTx/>
                          <a:latin typeface="+mn-lt"/>
                          <a:ea typeface="+mn-ea"/>
                          <a:cs typeface="+mn-cs"/>
                        </a:rPr>
                        <a:t>della Fondazione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109907955"/>
                  </a:ext>
                </a:extLst>
              </a:tr>
              <a:tr h="629807">
                <a:tc>
                  <a:txBody>
                    <a:bodyPr/>
                    <a:lstStyle/>
                    <a:p>
                      <a:pPr marL="0" algn="r" defTabSz="914400" rtl="0" eaLnBrk="1" fontAlgn="ctr" latinLnBrk="0" hangingPunct="1"/>
                      <a:r>
                        <a:rPr kumimoji="0" lang="it-IT" sz="1200" b="1" i="0" u="none" strike="noStrike" kern="1200" cap="none" spc="0" normalizeH="0" baseline="0" dirty="0">
                          <a:ln>
                            <a:noFill/>
                          </a:ln>
                          <a:solidFill>
                            <a:srgbClr val="282828"/>
                          </a:solidFill>
                          <a:effectLst/>
                          <a:uLnTx/>
                          <a:uFillTx/>
                          <a:latin typeface="+mn-lt"/>
                          <a:ea typeface="+mn-ea"/>
                          <a:cs typeface="+mn-cs"/>
                        </a:rPr>
                        <a:t>Visibilità e chiarezza dei bandi </a:t>
                      </a:r>
                      <a:r>
                        <a:rPr kumimoji="0" lang="it-IT" sz="1200" b="0" i="0" u="none" strike="noStrike" kern="1200" cap="none" spc="0" normalizeH="0" baseline="0" dirty="0">
                          <a:ln>
                            <a:noFill/>
                          </a:ln>
                          <a:solidFill>
                            <a:srgbClr val="282828"/>
                          </a:solidFill>
                          <a:effectLst/>
                          <a:uLnTx/>
                          <a:uFillTx/>
                          <a:latin typeface="+mn-lt"/>
                          <a:ea typeface="+mn-ea"/>
                          <a:cs typeface="+mn-cs"/>
                        </a:rPr>
                        <a:t>relativi ai progetti/iniziative promosse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097531812"/>
                  </a:ext>
                </a:extLst>
              </a:tr>
            </a:tbl>
          </a:graphicData>
        </a:graphic>
      </p:graphicFrame>
      <p:graphicFrame>
        <p:nvGraphicFramePr>
          <p:cNvPr id="8"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F1C20477-0468-4DD3-9792-651E9C5EA54A}"/>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440429503"/>
              </p:ext>
            </p:extLst>
          </p:nvPr>
        </p:nvGraphicFramePr>
        <p:xfrm>
          <a:off x="3545977" y="2114641"/>
          <a:ext cx="3306576" cy="388515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10EB2DD6-0717-24DF-CF64-A4C111E82388}"/>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035547052"/>
              </p:ext>
            </p:extLst>
          </p:nvPr>
        </p:nvGraphicFramePr>
        <p:xfrm>
          <a:off x="6965935" y="2629521"/>
          <a:ext cx="1199311" cy="3318841"/>
        </p:xfrm>
        <a:graphic>
          <a:graphicData uri="http://schemas.openxmlformats.org/drawingml/2006/chart">
            <c:chart xmlns:c="http://schemas.openxmlformats.org/drawingml/2006/chart" xmlns:r="http://schemas.openxmlformats.org/officeDocument/2006/relationships" r:id="rId3"/>
          </a:graphicData>
        </a:graphic>
      </p:graphicFrame>
      <p:sp>
        <p:nvSpPr>
          <p:cNvPr id="10" name="Figura a mano libera: forma 9">
            <a:extLst>
              <a:ext uri="{FF2B5EF4-FFF2-40B4-BE49-F238E27FC236}">
                <a16:creationId xmlns:a16="http://schemas.microsoft.com/office/drawing/2014/main" id="{56EDC1D0-69CF-C4AC-7420-9452022BB7EC}"/>
              </a:ext>
            </a:extLst>
          </p:cNvPr>
          <p:cNvSpPr/>
          <p:nvPr/>
        </p:nvSpPr>
        <p:spPr>
          <a:xfrm>
            <a:off x="8133029" y="1752125"/>
            <a:ext cx="4058971" cy="4196238"/>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algn="l">
              <a:lnSpc>
                <a:spcPct val="115000"/>
              </a:lnSpc>
              <a:spcBef>
                <a:spcPts val="400"/>
              </a:spcBef>
              <a:spcAft>
                <a:spcPts val="400"/>
              </a:spcAft>
            </a:pPr>
            <a:endParaRPr lang="en-US" sz="1200" dirty="0">
              <a:solidFill>
                <a:schemeClr val="tx1"/>
              </a:solidFill>
            </a:endParaRPr>
          </a:p>
        </p:txBody>
      </p:sp>
      <p:grpSp>
        <p:nvGrpSpPr>
          <p:cNvPr id="12" name="Gruppo 11">
            <a:extLst>
              <a:ext uri="{FF2B5EF4-FFF2-40B4-BE49-F238E27FC236}">
                <a16:creationId xmlns:a16="http://schemas.microsoft.com/office/drawing/2014/main" id="{4A389276-8343-57A9-85C6-90759810EA51}"/>
              </a:ext>
            </a:extLst>
          </p:cNvPr>
          <p:cNvGrpSpPr/>
          <p:nvPr/>
        </p:nvGrpSpPr>
        <p:grpSpPr>
          <a:xfrm>
            <a:off x="11362471" y="1938878"/>
            <a:ext cx="728828" cy="761140"/>
            <a:chOff x="11362471" y="120964"/>
            <a:chExt cx="728828" cy="761140"/>
          </a:xfrm>
        </p:grpSpPr>
        <p:pic>
          <p:nvPicPr>
            <p:cNvPr id="13" name="Immagine 12">
              <a:extLst>
                <a:ext uri="{FF2B5EF4-FFF2-40B4-BE49-F238E27FC236}">
                  <a16:creationId xmlns:a16="http://schemas.microsoft.com/office/drawing/2014/main" id="{21FF3BBD-6871-6218-E999-7DA1F22F904C}"/>
                </a:ext>
              </a:extLst>
            </p:cNvPr>
            <p:cNvPicPr>
              <a:picLocks noChangeAspect="1"/>
            </p:cNvPicPr>
            <p:nvPr/>
          </p:nvPicPr>
          <p:blipFill>
            <a:blip r:embed="rId4">
              <a:biLevel thresh="25000"/>
            </a:blip>
            <a:stretch>
              <a:fillRect/>
            </a:stretch>
          </p:blipFill>
          <p:spPr>
            <a:xfrm>
              <a:off x="11466706" y="120964"/>
              <a:ext cx="520358" cy="552217"/>
            </a:xfrm>
            <a:prstGeom prst="rect">
              <a:avLst/>
            </a:prstGeom>
          </p:spPr>
        </p:pic>
        <p:sp>
          <p:nvSpPr>
            <p:cNvPr id="19" name="Source">
              <a:extLst>
                <a:ext uri="{FF2B5EF4-FFF2-40B4-BE49-F238E27FC236}">
                  <a16:creationId xmlns:a16="http://schemas.microsoft.com/office/drawing/2014/main" id="{23F61A80-F827-23DA-4874-59D946CD4DB3}"/>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700" b="1" dirty="0">
                  <a:solidFill>
                    <a:schemeClr val="bg1"/>
                  </a:solidFill>
                  <a:latin typeface="Barlow Semi Condensed" panose="00000506000000000000" pitchFamily="2" charset="0"/>
                </a:rPr>
                <a:t>OPINION LEADER</a:t>
              </a:r>
            </a:p>
          </p:txBody>
        </p:sp>
      </p:grpSp>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350303" y="308388"/>
            <a:ext cx="11398785" cy="847281"/>
          </a:xfrm>
        </p:spPr>
        <p:txBody>
          <a:bodyPr/>
          <a:lstStyle/>
          <a:p>
            <a:r>
              <a:rPr lang="it-IT" dirty="0"/>
              <a:t>Fondazione LGH contribuisce a soddisfare i bisogni locali con iniziative dedicate e supporto ai progetti </a:t>
            </a:r>
            <a:endParaRPr lang="it-IT" b="1" dirty="0"/>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437390" y="1260062"/>
            <a:ext cx="5820535" cy="246221"/>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i="1" dirty="0"/>
              <a:t>D19. Come valuta ciascuno dei seguenti aspetti relativi all’</a:t>
            </a:r>
            <a:r>
              <a:rPr lang="it-IT" sz="1400" b="1" i="1" dirty="0"/>
              <a:t>operato di Fondazione LGH</a:t>
            </a:r>
            <a:r>
              <a:rPr lang="it-IT" sz="1100" i="1" dirty="0"/>
              <a:t>?</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8686800" y="6208736"/>
            <a:ext cx="2583885"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Conoscono Fondazione LGH</a:t>
            </a:r>
          </a:p>
          <a:p>
            <a:pPr algn="r"/>
            <a:r>
              <a:rPr lang="it-IT" sz="1000" dirty="0">
                <a:latin typeface="Barlow" panose="00000500000000000000" pitchFamily="2" charset="0"/>
                <a:cs typeface="Arial" panose="020B0604020202020204" pitchFamily="34" charset="0"/>
              </a:rPr>
              <a:t>Valori %</a:t>
            </a:r>
          </a:p>
        </p:txBody>
      </p:sp>
      <p:sp>
        <p:nvSpPr>
          <p:cNvPr id="22" name="Rettangolo 21">
            <a:extLst>
              <a:ext uri="{FF2B5EF4-FFF2-40B4-BE49-F238E27FC236}">
                <a16:creationId xmlns:a16="http://schemas.microsoft.com/office/drawing/2014/main" id="{7A71A161-849D-47CA-1703-A4F809C08972}"/>
              </a:ext>
            </a:extLst>
          </p:cNvPr>
          <p:cNvSpPr/>
          <p:nvPr/>
        </p:nvSpPr>
        <p:spPr>
          <a:xfrm>
            <a:off x="3826324" y="3495765"/>
            <a:ext cx="419100" cy="342900"/>
          </a:xfrm>
          <a:prstGeom prst="rect">
            <a:avLst/>
          </a:prstGeom>
          <a:no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en-US" sz="1200" dirty="0">
              <a:solidFill>
                <a:schemeClr val="tx1"/>
              </a:solidFill>
            </a:endParaRPr>
          </a:p>
        </p:txBody>
      </p:sp>
      <p:sp>
        <p:nvSpPr>
          <p:cNvPr id="23" name="Rettangolo 22">
            <a:extLst>
              <a:ext uri="{FF2B5EF4-FFF2-40B4-BE49-F238E27FC236}">
                <a16:creationId xmlns:a16="http://schemas.microsoft.com/office/drawing/2014/main" id="{C44FB4BD-02FC-87FB-9086-2491A4925173}"/>
              </a:ext>
            </a:extLst>
          </p:cNvPr>
          <p:cNvSpPr/>
          <p:nvPr/>
        </p:nvSpPr>
        <p:spPr>
          <a:xfrm>
            <a:off x="3793666" y="4145030"/>
            <a:ext cx="419100" cy="342900"/>
          </a:xfrm>
          <a:prstGeom prst="rect">
            <a:avLst/>
          </a:prstGeom>
          <a:no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en-US" sz="1200" dirty="0">
              <a:solidFill>
                <a:schemeClr val="tx1"/>
              </a:solidFill>
            </a:endParaRPr>
          </a:p>
        </p:txBody>
      </p:sp>
      <p:grpSp>
        <p:nvGrpSpPr>
          <p:cNvPr id="14" name="Gruppo 13">
            <a:extLst>
              <a:ext uri="{FF2B5EF4-FFF2-40B4-BE49-F238E27FC236}">
                <a16:creationId xmlns:a16="http://schemas.microsoft.com/office/drawing/2014/main" id="{F94B3A13-24C6-99CB-D77B-798D224E0E3E}"/>
              </a:ext>
            </a:extLst>
          </p:cNvPr>
          <p:cNvGrpSpPr/>
          <p:nvPr/>
        </p:nvGrpSpPr>
        <p:grpSpPr>
          <a:xfrm>
            <a:off x="1254429" y="2154767"/>
            <a:ext cx="1948438" cy="369332"/>
            <a:chOff x="10625706" y="1325596"/>
            <a:chExt cx="1948438" cy="369332"/>
          </a:xfrm>
        </p:grpSpPr>
        <p:pic>
          <p:nvPicPr>
            <p:cNvPr id="15" name="Picture 2" descr="Home - Fondazione LGH">
              <a:extLst>
                <a:ext uri="{FF2B5EF4-FFF2-40B4-BE49-F238E27FC236}">
                  <a16:creationId xmlns:a16="http://schemas.microsoft.com/office/drawing/2014/main" id="{52F06156-0C51-DA34-0C00-16408A3D2287}"/>
                </a:ext>
              </a:extLst>
            </p:cNvPr>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11714166" y="1365270"/>
              <a:ext cx="859978" cy="329658"/>
            </a:xfrm>
            <a:prstGeom prst="rect">
              <a:avLst/>
            </a:prstGeom>
            <a:solidFill>
              <a:schemeClr val="bg1"/>
            </a:solidFill>
          </p:spPr>
        </p:pic>
        <p:sp>
          <p:nvSpPr>
            <p:cNvPr id="24" name="TextBox 41">
              <a:extLst>
                <a:ext uri="{FF2B5EF4-FFF2-40B4-BE49-F238E27FC236}">
                  <a16:creationId xmlns:a16="http://schemas.microsoft.com/office/drawing/2014/main" id="{F0613BCD-57DD-15C4-3A66-E2834728BEDC}"/>
                </a:ext>
              </a:extLst>
            </p:cNvPr>
            <p:cNvSpPr txBox="1"/>
            <p:nvPr/>
          </p:nvSpPr>
          <p:spPr>
            <a:xfrm>
              <a:off x="10625706" y="1325596"/>
              <a:ext cx="1482963" cy="369332"/>
            </a:xfrm>
            <a:prstGeom prst="rect">
              <a:avLst/>
            </a:prstGeom>
          </p:spPr>
          <p:txBody>
            <a:bodyPr vert="horz" wrap="square" lIns="72000" tIns="0" rIns="72000" bIns="0" rtlCol="0" anchor="ctr">
              <a:spAutoFit/>
            </a:bodyPr>
            <a:lstStyle/>
            <a:p>
              <a:r>
                <a:rPr lang="en-US" sz="1200" b="1" dirty="0">
                  <a:solidFill>
                    <a:srgbClr val="009FDA"/>
                  </a:solidFill>
                </a:rPr>
                <a:t>TOTALE CONOSCITORI </a:t>
              </a:r>
            </a:p>
          </p:txBody>
        </p:sp>
      </p:grpSp>
      <p:sp>
        <p:nvSpPr>
          <p:cNvPr id="28" name="CasellaDiTesto 27">
            <a:extLst>
              <a:ext uri="{FF2B5EF4-FFF2-40B4-BE49-F238E27FC236}">
                <a16:creationId xmlns:a16="http://schemas.microsoft.com/office/drawing/2014/main" id="{FB613DD5-3C97-21CE-B86B-C726EB73A26F}"/>
              </a:ext>
            </a:extLst>
          </p:cNvPr>
          <p:cNvSpPr txBox="1"/>
          <p:nvPr/>
        </p:nvSpPr>
        <p:spPr>
          <a:xfrm>
            <a:off x="8481526" y="2751468"/>
            <a:ext cx="3505537" cy="2959593"/>
          </a:xfrm>
          <a:prstGeom prst="rect">
            <a:avLst/>
          </a:prstGeom>
          <a:noFill/>
        </p:spPr>
        <p:txBody>
          <a:bodyPr wrap="square" lIns="0" tIns="0" rIns="0" bIns="0" rtlCol="0">
            <a:spAutoFit/>
          </a:bodyPr>
          <a:lstStyle/>
          <a:p>
            <a:pPr marL="0" marR="0" lvl="0" indent="0" defTabSz="914400" rtl="0" eaLnBrk="1" fontAlgn="auto" latinLnBrk="0" hangingPunct="1">
              <a:lnSpc>
                <a:spcPct val="115000"/>
              </a:lnSpc>
              <a:spcBef>
                <a:spcPts val="400"/>
              </a:spcBef>
              <a:spcAft>
                <a:spcPts val="400"/>
              </a:spcAft>
              <a:buClrTx/>
              <a:buSzPct val="100000"/>
              <a:buFontTx/>
              <a:buNone/>
              <a:tabLst/>
              <a:defRPr/>
            </a:pPr>
            <a:r>
              <a:rPr kumimoji="0" lang="it-IT" sz="1400" i="0" u="none" strike="noStrike" kern="1200" cap="none" spc="0" normalizeH="0" baseline="0" dirty="0">
                <a:ln>
                  <a:noFill/>
                </a:ln>
                <a:solidFill>
                  <a:prstClr val="white"/>
                </a:solidFill>
                <a:effectLst/>
                <a:uLnTx/>
                <a:uFillTx/>
                <a:latin typeface="Barlow"/>
                <a:ea typeface="+mn-ea"/>
                <a:cs typeface="+mn-cs"/>
              </a:rPr>
              <a:t>Fondazione LGH riesce a </a:t>
            </a:r>
            <a:r>
              <a:rPr kumimoji="0" lang="it-IT" sz="1400" b="1" i="0" u="none" strike="noStrike" kern="1200" cap="none" spc="0" normalizeH="0" baseline="0" dirty="0">
                <a:ln>
                  <a:noFill/>
                </a:ln>
                <a:solidFill>
                  <a:prstClr val="white"/>
                </a:solidFill>
                <a:effectLst/>
                <a:uLnTx/>
                <a:uFillTx/>
                <a:latin typeface="Barlow"/>
                <a:ea typeface="+mn-ea"/>
                <a:cs typeface="+mn-cs"/>
              </a:rPr>
              <a:t>intercettare abbastanza bene le esigenze del territorio e a tradurle in progetti riconoscibili, </a:t>
            </a:r>
            <a:r>
              <a:rPr kumimoji="0" lang="it-IT" sz="1400" i="0" u="none" strike="noStrike" kern="1200" cap="none" spc="0" normalizeH="0" baseline="0" dirty="0">
                <a:ln>
                  <a:noFill/>
                </a:ln>
                <a:solidFill>
                  <a:prstClr val="white"/>
                </a:solidFill>
                <a:effectLst/>
                <a:uLnTx/>
                <a:uFillTx/>
                <a:latin typeface="Barlow"/>
                <a:ea typeface="+mn-ea"/>
                <a:cs typeface="+mn-cs"/>
              </a:rPr>
              <a:t>tuttavia deve migliorare alcuni aspetti ritenuti comunque importanti:</a:t>
            </a:r>
          </a:p>
          <a:p>
            <a:pPr marL="179388" marR="0" lvl="0" indent="-179388" defTabSz="914400" rtl="0" eaLnBrk="1" fontAlgn="auto" latinLnBrk="0" hangingPunct="1">
              <a:lnSpc>
                <a:spcPct val="115000"/>
              </a:lnSpc>
              <a:spcBef>
                <a:spcPts val="400"/>
              </a:spcBef>
              <a:spcAft>
                <a:spcPts val="400"/>
              </a:spcAft>
              <a:buClrTx/>
              <a:buSzPct val="100000"/>
              <a:buFont typeface="Arial" panose="020B0604020202020204" pitchFamily="34" charset="0"/>
              <a:buChar char="•"/>
              <a:tabLst/>
              <a:defRPr/>
            </a:pPr>
            <a:r>
              <a:rPr kumimoji="0" lang="it-IT" sz="1400" i="0" u="none" strike="noStrike" kern="1200" cap="none" spc="0" normalizeH="0" baseline="0" dirty="0">
                <a:ln>
                  <a:noFill/>
                </a:ln>
                <a:solidFill>
                  <a:prstClr val="white"/>
                </a:solidFill>
                <a:effectLst/>
                <a:uLnTx/>
                <a:uFillTx/>
                <a:latin typeface="Barlow"/>
                <a:ea typeface="+mn-ea"/>
                <a:cs typeface="+mn-cs"/>
              </a:rPr>
              <a:t>Maggiore e più uniforme </a:t>
            </a:r>
            <a:r>
              <a:rPr kumimoji="0" lang="it-IT" sz="1400" b="1" i="0" u="none" strike="noStrike" kern="1200" cap="none" spc="0" normalizeH="0" baseline="0" dirty="0">
                <a:ln>
                  <a:noFill/>
                </a:ln>
                <a:solidFill>
                  <a:prstClr val="white"/>
                </a:solidFill>
                <a:effectLst/>
                <a:uLnTx/>
                <a:uFillTx/>
                <a:latin typeface="Barlow"/>
                <a:ea typeface="+mn-ea"/>
                <a:cs typeface="+mn-cs"/>
              </a:rPr>
              <a:t>visibilità sul territorio</a:t>
            </a:r>
            <a:endParaRPr kumimoji="0" lang="it-IT" sz="1400" i="0" u="none" strike="noStrike" kern="1200" cap="none" spc="0" normalizeH="0" baseline="0" dirty="0">
              <a:ln>
                <a:noFill/>
              </a:ln>
              <a:solidFill>
                <a:prstClr val="white"/>
              </a:solidFill>
              <a:effectLst/>
              <a:uLnTx/>
              <a:uFillTx/>
              <a:latin typeface="Barlow"/>
              <a:ea typeface="+mn-ea"/>
              <a:cs typeface="+mn-cs"/>
            </a:endParaRPr>
          </a:p>
          <a:p>
            <a:pPr marL="179388" marR="0" lvl="0" indent="-179388" defTabSz="914400" rtl="0" eaLnBrk="1" fontAlgn="auto" latinLnBrk="0" hangingPunct="1">
              <a:lnSpc>
                <a:spcPct val="115000"/>
              </a:lnSpc>
              <a:spcBef>
                <a:spcPts val="400"/>
              </a:spcBef>
              <a:spcAft>
                <a:spcPts val="400"/>
              </a:spcAft>
              <a:buClrTx/>
              <a:buSzPct val="100000"/>
              <a:buFont typeface="Arial" panose="020B0604020202020204" pitchFamily="34" charset="0"/>
              <a:buChar char="•"/>
              <a:tabLst/>
              <a:defRPr/>
            </a:pPr>
            <a:r>
              <a:rPr lang="it-IT" sz="1400" b="1" dirty="0">
                <a:solidFill>
                  <a:prstClr val="white"/>
                </a:solidFill>
                <a:latin typeface="Barlow"/>
              </a:rPr>
              <a:t>Semplificazione </a:t>
            </a:r>
            <a:r>
              <a:rPr lang="it-IT" sz="1400" dirty="0">
                <a:solidFill>
                  <a:prstClr val="white"/>
                </a:solidFill>
                <a:latin typeface="Barlow"/>
              </a:rPr>
              <a:t>nel processo di presentazione di proprie candidature e nell’impostazione dei </a:t>
            </a:r>
            <a:r>
              <a:rPr lang="it-IT" sz="1400" b="1" dirty="0">
                <a:solidFill>
                  <a:prstClr val="white"/>
                </a:solidFill>
                <a:latin typeface="Barlow"/>
              </a:rPr>
              <a:t>bandi</a:t>
            </a:r>
            <a:endParaRPr kumimoji="0" lang="it-IT" sz="1400" b="1" i="0" u="none" strike="noStrike" kern="1200" cap="none" spc="0" normalizeH="0" baseline="0" dirty="0">
              <a:ln>
                <a:noFill/>
              </a:ln>
              <a:solidFill>
                <a:prstClr val="white"/>
              </a:solidFill>
              <a:effectLst/>
              <a:uLnTx/>
              <a:uFillTx/>
              <a:latin typeface="Barlow"/>
              <a:ea typeface="+mn-ea"/>
              <a:cs typeface="+mn-cs"/>
            </a:endParaRPr>
          </a:p>
          <a:p>
            <a:pPr marL="0" marR="0" lvl="0" indent="0" defTabSz="914400" rtl="0" eaLnBrk="1" fontAlgn="auto" latinLnBrk="0" hangingPunct="1">
              <a:lnSpc>
                <a:spcPct val="115000"/>
              </a:lnSpc>
              <a:spcBef>
                <a:spcPts val="400"/>
              </a:spcBef>
              <a:spcAft>
                <a:spcPts val="400"/>
              </a:spcAft>
              <a:buClrTx/>
              <a:buSzPct val="100000"/>
              <a:buFontTx/>
              <a:buNone/>
              <a:tabLst/>
              <a:defRPr/>
            </a:pPr>
            <a:endParaRPr kumimoji="0" lang="it-IT" sz="1100" b="1" i="1" u="none" strike="noStrike" kern="1200" cap="none" spc="0" normalizeH="0" baseline="0" dirty="0">
              <a:ln>
                <a:noFill/>
              </a:ln>
              <a:solidFill>
                <a:prstClr val="white"/>
              </a:solidFill>
              <a:effectLst/>
              <a:uLnTx/>
              <a:uFillTx/>
              <a:latin typeface="Barlow"/>
              <a:ea typeface="+mn-ea"/>
              <a:cs typeface="+mn-cs"/>
            </a:endParaRPr>
          </a:p>
        </p:txBody>
      </p:sp>
      <p:sp>
        <p:nvSpPr>
          <p:cNvPr id="21" name="Source">
            <a:extLst>
              <a:ext uri="{FF2B5EF4-FFF2-40B4-BE49-F238E27FC236}">
                <a16:creationId xmlns:a16="http://schemas.microsoft.com/office/drawing/2014/main" id="{24E78424-6202-860B-DBDC-6484A8967C77}"/>
              </a:ext>
              <a:ext uri="{C183D7F6-B498-43B3-948B-1728B52AA6E4}">
                <adec:decorative xmlns:adec="http://schemas.microsoft.com/office/drawing/2017/decorative" val="0"/>
              </a:ext>
            </a:extLst>
          </p:cNvPr>
          <p:cNvSpPr txBox="1">
            <a:spLocks/>
          </p:cNvSpPr>
          <p:nvPr/>
        </p:nvSpPr>
        <p:spPr>
          <a:xfrm>
            <a:off x="7015236" y="2282346"/>
            <a:ext cx="1013341" cy="336590"/>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b="1" dirty="0"/>
              <a:t>Molto + Abbastanza</a:t>
            </a:r>
          </a:p>
        </p:txBody>
      </p:sp>
      <p:grpSp>
        <p:nvGrpSpPr>
          <p:cNvPr id="18" name="Gruppo 17">
            <a:extLst>
              <a:ext uri="{FF2B5EF4-FFF2-40B4-BE49-F238E27FC236}">
                <a16:creationId xmlns:a16="http://schemas.microsoft.com/office/drawing/2014/main" id="{8D612616-983F-AFC8-D642-DC32C9B35585}"/>
              </a:ext>
            </a:extLst>
          </p:cNvPr>
          <p:cNvGrpSpPr/>
          <p:nvPr/>
        </p:nvGrpSpPr>
        <p:grpSpPr>
          <a:xfrm>
            <a:off x="4760633" y="1808094"/>
            <a:ext cx="534254" cy="471244"/>
            <a:chOff x="385116" y="1786261"/>
            <a:chExt cx="689980" cy="590945"/>
          </a:xfrm>
        </p:grpSpPr>
        <p:pic>
          <p:nvPicPr>
            <p:cNvPr id="20" name="Immagine 19">
              <a:extLst>
                <a:ext uri="{FF2B5EF4-FFF2-40B4-BE49-F238E27FC236}">
                  <a16:creationId xmlns:a16="http://schemas.microsoft.com/office/drawing/2014/main" id="{20AE7F4F-38A5-E6B7-7EE5-473C878C875A}"/>
                </a:ext>
              </a:extLst>
            </p:cNvPr>
            <p:cNvPicPr>
              <a:picLocks noChangeAspect="1"/>
            </p:cNvPicPr>
            <p:nvPr/>
          </p:nvPicPr>
          <p:blipFill>
            <a:blip r:embed="rId6">
              <a:biLevel thresh="75000"/>
            </a:blip>
            <a:stretch>
              <a:fillRect/>
            </a:stretch>
          </p:blipFill>
          <p:spPr>
            <a:xfrm>
              <a:off x="486917" y="1786261"/>
              <a:ext cx="481809" cy="404098"/>
            </a:xfrm>
            <a:prstGeom prst="rect">
              <a:avLst/>
            </a:prstGeom>
          </p:spPr>
        </p:pic>
        <p:sp>
          <p:nvSpPr>
            <p:cNvPr id="29" name="Source">
              <a:extLst>
                <a:ext uri="{FF2B5EF4-FFF2-40B4-BE49-F238E27FC236}">
                  <a16:creationId xmlns:a16="http://schemas.microsoft.com/office/drawing/2014/main" id="{C0403244-5837-63F7-1924-97E2A4E08CFD}"/>
                </a:ext>
                <a:ext uri="{C183D7F6-B498-43B3-948B-1728B52AA6E4}">
                  <adec:decorative xmlns:adec="http://schemas.microsoft.com/office/drawing/2017/decorative" val="0"/>
                </a:ext>
              </a:extLst>
            </p:cNvPr>
            <p:cNvSpPr txBox="1">
              <a:spLocks/>
            </p:cNvSpPr>
            <p:nvPr/>
          </p:nvSpPr>
          <p:spPr>
            <a:xfrm>
              <a:off x="385116" y="2150427"/>
              <a:ext cx="689980" cy="22677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30" name="Gruppo 29">
            <a:extLst>
              <a:ext uri="{FF2B5EF4-FFF2-40B4-BE49-F238E27FC236}">
                <a16:creationId xmlns:a16="http://schemas.microsoft.com/office/drawing/2014/main" id="{DB972DBB-C032-1DE1-176F-222343DF3B30}"/>
              </a:ext>
            </a:extLst>
          </p:cNvPr>
          <p:cNvGrpSpPr/>
          <p:nvPr/>
        </p:nvGrpSpPr>
        <p:grpSpPr>
          <a:xfrm>
            <a:off x="6944785" y="1708044"/>
            <a:ext cx="735245" cy="547127"/>
            <a:chOff x="11252806" y="120964"/>
            <a:chExt cx="1003019" cy="745970"/>
          </a:xfrm>
        </p:grpSpPr>
        <p:pic>
          <p:nvPicPr>
            <p:cNvPr id="31" name="Immagine 30">
              <a:extLst>
                <a:ext uri="{FF2B5EF4-FFF2-40B4-BE49-F238E27FC236}">
                  <a16:creationId xmlns:a16="http://schemas.microsoft.com/office/drawing/2014/main" id="{74410EE3-5E0F-1756-8172-C353838E513A}"/>
                </a:ext>
              </a:extLst>
            </p:cNvPr>
            <p:cNvPicPr>
              <a:picLocks noChangeAspect="1"/>
            </p:cNvPicPr>
            <p:nvPr/>
          </p:nvPicPr>
          <p:blipFill>
            <a:blip r:embed="rId4">
              <a:biLevel thresh="75000"/>
            </a:blip>
            <a:stretch>
              <a:fillRect/>
            </a:stretch>
          </p:blipFill>
          <p:spPr>
            <a:xfrm>
              <a:off x="11466706" y="120964"/>
              <a:ext cx="520358" cy="552217"/>
            </a:xfrm>
            <a:prstGeom prst="rect">
              <a:avLst/>
            </a:prstGeom>
          </p:spPr>
        </p:pic>
        <p:sp>
          <p:nvSpPr>
            <p:cNvPr id="32" name="Source">
              <a:extLst>
                <a:ext uri="{FF2B5EF4-FFF2-40B4-BE49-F238E27FC236}">
                  <a16:creationId xmlns:a16="http://schemas.microsoft.com/office/drawing/2014/main" id="{9C165AA0-B475-E6B5-6DE6-24BFC28AF5CA}"/>
                </a:ext>
                <a:ext uri="{C183D7F6-B498-43B3-948B-1728B52AA6E4}">
                  <adec:decorative xmlns:adec="http://schemas.microsoft.com/office/drawing/2017/decorative" val="0"/>
                </a:ext>
              </a:extLst>
            </p:cNvPr>
            <p:cNvSpPr txBox="1">
              <a:spLocks/>
            </p:cNvSpPr>
            <p:nvPr/>
          </p:nvSpPr>
          <p:spPr>
            <a:xfrm>
              <a:off x="11252806" y="733584"/>
              <a:ext cx="1003019" cy="133350"/>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Tree>
    <p:extLst>
      <p:ext uri="{BB962C8B-B14F-4D97-AF65-F5344CB8AC3E}">
        <p14:creationId xmlns:p14="http://schemas.microsoft.com/office/powerpoint/2010/main" val="2411677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ella 8">
            <a:extLst>
              <a:ext uri="{FF2B5EF4-FFF2-40B4-BE49-F238E27FC236}">
                <a16:creationId xmlns:a16="http://schemas.microsoft.com/office/drawing/2014/main" id="{81AABC74-B2DF-525A-BF3C-5E29C4D41A05}"/>
              </a:ext>
            </a:extLst>
          </p:cNvPr>
          <p:cNvGraphicFramePr>
            <a:graphicFrameLocks noGrp="1"/>
          </p:cNvGraphicFramePr>
          <p:nvPr>
            <p:extLst>
              <p:ext uri="{D42A27DB-BD31-4B8C-83A1-F6EECF244321}">
                <p14:modId xmlns:p14="http://schemas.microsoft.com/office/powerpoint/2010/main" val="2355875663"/>
              </p:ext>
            </p:extLst>
          </p:nvPr>
        </p:nvGraphicFramePr>
        <p:xfrm>
          <a:off x="531244" y="3647484"/>
          <a:ext cx="7128000" cy="2423572"/>
        </p:xfrm>
        <a:graphic>
          <a:graphicData uri="http://schemas.openxmlformats.org/drawingml/2006/table">
            <a:tbl>
              <a:tblPr firstRow="1" bandRow="1">
                <a:tableStyleId>{2D5ABB26-0587-4C30-8999-92F81FD0307C}</a:tableStyleId>
              </a:tblPr>
              <a:tblGrid>
                <a:gridCol w="2232000">
                  <a:extLst>
                    <a:ext uri="{9D8B030D-6E8A-4147-A177-3AD203B41FA5}">
                      <a16:colId xmlns:a16="http://schemas.microsoft.com/office/drawing/2014/main" val="3341046730"/>
                    </a:ext>
                  </a:extLst>
                </a:gridCol>
                <a:gridCol w="4896000">
                  <a:extLst>
                    <a:ext uri="{9D8B030D-6E8A-4147-A177-3AD203B41FA5}">
                      <a16:colId xmlns:a16="http://schemas.microsoft.com/office/drawing/2014/main" val="2877218914"/>
                    </a:ext>
                  </a:extLst>
                </a:gridCol>
              </a:tblGrid>
              <a:tr h="605893">
                <a:tc>
                  <a:txBody>
                    <a:bodyPr/>
                    <a:lstStyle/>
                    <a:p>
                      <a:pPr marL="0" algn="r" defTabSz="914400" rtl="0" eaLnBrk="1" fontAlgn="ctr" latinLnBrk="0" hangingPunct="1"/>
                      <a:r>
                        <a:rPr kumimoji="0" lang="it-IT" sz="1200" b="1" i="0" u="none" strike="noStrike" kern="1200" cap="none" spc="0" normalizeH="0" baseline="0" dirty="0">
                          <a:ln>
                            <a:noFill/>
                          </a:ln>
                          <a:solidFill>
                            <a:schemeClr val="tx1"/>
                          </a:solidFill>
                          <a:effectLst/>
                          <a:uLnTx/>
                          <a:uFillTx/>
                          <a:latin typeface="+mn-lt"/>
                          <a:ea typeface="+mn-ea"/>
                          <a:cs typeface="+mn-cs"/>
                        </a:rPr>
                        <a:t>Transizione energetica</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extLst>
                  <a:ext uri="{0D108BD9-81ED-4DB2-BD59-A6C34878D82A}">
                    <a16:rowId xmlns:a16="http://schemas.microsoft.com/office/drawing/2014/main" val="2650980883"/>
                  </a:ext>
                </a:extLst>
              </a:tr>
              <a:tr h="605893">
                <a:tc>
                  <a:txBody>
                    <a:bodyPr/>
                    <a:lstStyle/>
                    <a:p>
                      <a:pPr marL="0" algn="r" defTabSz="914400" rtl="0" eaLnBrk="1" fontAlgn="ctr" latinLnBrk="0" hangingPunct="1"/>
                      <a:r>
                        <a:rPr kumimoji="0" lang="it-IT" sz="1200" b="1" i="0" u="none" strike="noStrike" kern="1200" cap="none" spc="0" normalizeH="0" baseline="0" dirty="0">
                          <a:ln>
                            <a:noFill/>
                          </a:ln>
                          <a:solidFill>
                            <a:schemeClr val="tx1"/>
                          </a:solidFill>
                          <a:effectLst/>
                          <a:uLnTx/>
                          <a:uFillTx/>
                          <a:latin typeface="+mn-lt"/>
                          <a:ea typeface="+mn-ea"/>
                          <a:cs typeface="+mn-cs"/>
                        </a:rPr>
                        <a:t>Economia circolare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extLst>
                  <a:ext uri="{0D108BD9-81ED-4DB2-BD59-A6C34878D82A}">
                    <a16:rowId xmlns:a16="http://schemas.microsoft.com/office/drawing/2014/main" val="1007865845"/>
                  </a:ext>
                </a:extLst>
              </a:tr>
              <a:tr h="605893">
                <a:tc>
                  <a:txBody>
                    <a:bodyPr/>
                    <a:lstStyle/>
                    <a:p>
                      <a:pPr marL="0" algn="r" defTabSz="914400" rtl="0" eaLnBrk="1" fontAlgn="ctr" latinLnBrk="0" hangingPunct="1"/>
                      <a:r>
                        <a:rPr kumimoji="0" lang="it-IT" sz="1200" b="1" i="0" u="none" strike="noStrike" kern="1200" cap="none" spc="0" normalizeH="0" baseline="0" dirty="0">
                          <a:ln>
                            <a:noFill/>
                          </a:ln>
                          <a:solidFill>
                            <a:schemeClr val="tx1"/>
                          </a:solidFill>
                          <a:effectLst/>
                          <a:uLnTx/>
                          <a:uFillTx/>
                          <a:latin typeface="+mn-lt"/>
                          <a:ea typeface="+mn-ea"/>
                          <a:cs typeface="+mn-cs"/>
                        </a:rPr>
                        <a:t>Biotech</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175573244"/>
                  </a:ext>
                </a:extLst>
              </a:tr>
              <a:tr h="605893">
                <a:tc>
                  <a:txBody>
                    <a:bodyPr/>
                    <a:lstStyle/>
                    <a:p>
                      <a:pPr marL="0" algn="r" defTabSz="914400" rtl="0" eaLnBrk="1" fontAlgn="ctr" latinLnBrk="0" hangingPunct="1"/>
                      <a:r>
                        <a:rPr kumimoji="0" lang="it-IT" sz="1200" b="1" i="0" u="none" strike="noStrike" kern="1200" cap="none" spc="0" normalizeH="0" baseline="0" dirty="0">
                          <a:ln>
                            <a:noFill/>
                          </a:ln>
                          <a:solidFill>
                            <a:schemeClr val="tx1"/>
                          </a:solidFill>
                          <a:effectLst/>
                          <a:uLnTx/>
                          <a:uFillTx/>
                          <a:latin typeface="+mn-lt"/>
                          <a:ea typeface="+mn-ea"/>
                          <a:cs typeface="+mn-cs"/>
                        </a:rPr>
                        <a:t>Agri tech</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109907955"/>
                  </a:ext>
                </a:extLst>
              </a:tr>
            </a:tbl>
          </a:graphicData>
        </a:graphic>
      </p:graphicFrame>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450001" y="449945"/>
            <a:ext cx="7759280" cy="715669"/>
          </a:xfrm>
        </p:spPr>
        <p:txBody>
          <a:bodyPr/>
          <a:lstStyle/>
          <a:p>
            <a:r>
              <a:rPr lang="it-IT" b="1" dirty="0"/>
              <a:t>Fondazione LGH dovrebbe concentrare i suoi sforzi futuri in attività legate alla transizione energetica e all’economia circolare</a:t>
            </a:r>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439985" y="1808279"/>
            <a:ext cx="7403535" cy="593188"/>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i="1" dirty="0"/>
              <a:t>D.17 Fondazione LGH sostiene opportunità di sviluppo legate all'economia circolare, alle energie rinnovabili e alle tecnologie innovative e sostenibili per migliorare la qualità della vita dei cittadini, l'efficienza dei servizi e la salvaguardia dell'ambiente. Considerando gli ambiti in cui si sviluppa l’operato di Fondazione LGH, </a:t>
            </a:r>
            <a:r>
              <a:rPr lang="it-IT" sz="1400" b="1" i="1" dirty="0"/>
              <a:t>quali, secondo lei, sono prioritari per il suo territorio</a:t>
            </a:r>
            <a:r>
              <a:rPr lang="it-IT" sz="1100" i="1" dirty="0"/>
              <a:t>? </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8686800" y="6208736"/>
            <a:ext cx="2583885"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totale rispondenti</a:t>
            </a:r>
          </a:p>
          <a:p>
            <a:pPr algn="r"/>
            <a:r>
              <a:rPr lang="it-IT" sz="1000" dirty="0">
                <a:latin typeface="Barlow" panose="00000500000000000000" pitchFamily="2" charset="0"/>
                <a:cs typeface="Arial" panose="020B0604020202020204" pitchFamily="34" charset="0"/>
              </a:rPr>
              <a:t>Valori %</a:t>
            </a:r>
          </a:p>
        </p:txBody>
      </p:sp>
      <p:graphicFrame>
        <p:nvGraphicFramePr>
          <p:cNvPr id="8"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F1C20477-0468-4DD3-9792-651E9C5EA54A}"/>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849522199"/>
              </p:ext>
            </p:extLst>
          </p:nvPr>
        </p:nvGraphicFramePr>
        <p:xfrm>
          <a:off x="2835644" y="3218501"/>
          <a:ext cx="2794681" cy="2940783"/>
        </p:xfrm>
        <a:graphic>
          <a:graphicData uri="http://schemas.openxmlformats.org/drawingml/2006/chart">
            <c:chart xmlns:c="http://schemas.openxmlformats.org/drawingml/2006/chart" xmlns:r="http://schemas.openxmlformats.org/officeDocument/2006/relationships" r:id="rId2"/>
          </a:graphicData>
        </a:graphic>
      </p:graphicFrame>
      <p:grpSp>
        <p:nvGrpSpPr>
          <p:cNvPr id="19" name="Gruppo 18">
            <a:extLst>
              <a:ext uri="{FF2B5EF4-FFF2-40B4-BE49-F238E27FC236}">
                <a16:creationId xmlns:a16="http://schemas.microsoft.com/office/drawing/2014/main" id="{8BF0803C-DFB2-36EF-59C1-2030076BE792}"/>
              </a:ext>
            </a:extLst>
          </p:cNvPr>
          <p:cNvGrpSpPr>
            <a:grpSpLocks noChangeAspect="1"/>
          </p:cNvGrpSpPr>
          <p:nvPr/>
        </p:nvGrpSpPr>
        <p:grpSpPr>
          <a:xfrm>
            <a:off x="3491119" y="2620783"/>
            <a:ext cx="589757" cy="590375"/>
            <a:chOff x="450001" y="1786261"/>
            <a:chExt cx="555641" cy="540085"/>
          </a:xfrm>
        </p:grpSpPr>
        <p:pic>
          <p:nvPicPr>
            <p:cNvPr id="20" name="Immagine 19">
              <a:extLst>
                <a:ext uri="{FF2B5EF4-FFF2-40B4-BE49-F238E27FC236}">
                  <a16:creationId xmlns:a16="http://schemas.microsoft.com/office/drawing/2014/main" id="{48CA47F4-2B20-2959-EE48-146E57C3F7EC}"/>
                </a:ext>
              </a:extLst>
            </p:cNvPr>
            <p:cNvPicPr>
              <a:picLocks noChangeAspect="1"/>
            </p:cNvPicPr>
            <p:nvPr/>
          </p:nvPicPr>
          <p:blipFill>
            <a:blip r:embed="rId3">
              <a:biLevel thresh="75000"/>
            </a:blip>
            <a:stretch>
              <a:fillRect/>
            </a:stretch>
          </p:blipFill>
          <p:spPr>
            <a:xfrm>
              <a:off x="486917" y="1786261"/>
              <a:ext cx="481809" cy="404098"/>
            </a:xfrm>
            <a:prstGeom prst="rect">
              <a:avLst/>
            </a:prstGeom>
          </p:spPr>
        </p:pic>
        <p:sp>
          <p:nvSpPr>
            <p:cNvPr id="22" name="Source">
              <a:extLst>
                <a:ext uri="{FF2B5EF4-FFF2-40B4-BE49-F238E27FC236}">
                  <a16:creationId xmlns:a16="http://schemas.microsoft.com/office/drawing/2014/main" id="{12D3E180-D0CB-350F-C085-C73CADAB133A}"/>
                </a:ext>
                <a:ext uri="{C183D7F6-B498-43B3-948B-1728B52AA6E4}">
                  <adec:decorative xmlns:adec="http://schemas.microsoft.com/office/drawing/2017/decorative" val="0"/>
                </a:ext>
              </a:extLst>
            </p:cNvPr>
            <p:cNvSpPr txBox="1">
              <a:spLocks/>
            </p:cNvSpPr>
            <p:nvPr/>
          </p:nvSpPr>
          <p:spPr>
            <a:xfrm>
              <a:off x="450001" y="2150427"/>
              <a:ext cx="555641"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23" name="Gruppo 22">
            <a:extLst>
              <a:ext uri="{FF2B5EF4-FFF2-40B4-BE49-F238E27FC236}">
                <a16:creationId xmlns:a16="http://schemas.microsoft.com/office/drawing/2014/main" id="{5ECB62EA-D286-E1C9-5BA0-15554389BE06}"/>
              </a:ext>
            </a:extLst>
          </p:cNvPr>
          <p:cNvGrpSpPr/>
          <p:nvPr/>
        </p:nvGrpSpPr>
        <p:grpSpPr>
          <a:xfrm>
            <a:off x="6217902" y="2620783"/>
            <a:ext cx="756173" cy="590376"/>
            <a:chOff x="11266054" y="120964"/>
            <a:chExt cx="956806" cy="734246"/>
          </a:xfrm>
        </p:grpSpPr>
        <p:pic>
          <p:nvPicPr>
            <p:cNvPr id="24" name="Immagine 23">
              <a:extLst>
                <a:ext uri="{FF2B5EF4-FFF2-40B4-BE49-F238E27FC236}">
                  <a16:creationId xmlns:a16="http://schemas.microsoft.com/office/drawing/2014/main" id="{109B7272-39F0-1A26-6C37-2DFCE2FA783D}"/>
                </a:ext>
              </a:extLst>
            </p:cNvPr>
            <p:cNvPicPr>
              <a:picLocks noChangeAspect="1"/>
            </p:cNvPicPr>
            <p:nvPr/>
          </p:nvPicPr>
          <p:blipFill>
            <a:blip r:embed="rId4">
              <a:biLevel thresh="75000"/>
            </a:blip>
            <a:stretch>
              <a:fillRect/>
            </a:stretch>
          </p:blipFill>
          <p:spPr>
            <a:xfrm>
              <a:off x="11466706" y="120964"/>
              <a:ext cx="520358" cy="552217"/>
            </a:xfrm>
            <a:prstGeom prst="rect">
              <a:avLst/>
            </a:prstGeom>
          </p:spPr>
        </p:pic>
        <p:sp>
          <p:nvSpPr>
            <p:cNvPr id="25" name="Source">
              <a:extLst>
                <a:ext uri="{FF2B5EF4-FFF2-40B4-BE49-F238E27FC236}">
                  <a16:creationId xmlns:a16="http://schemas.microsoft.com/office/drawing/2014/main" id="{58F997A3-D92D-4024-9A98-DDBA1437D1DB}"/>
                </a:ext>
                <a:ext uri="{C183D7F6-B498-43B3-948B-1728B52AA6E4}">
                  <adec:decorative xmlns:adec="http://schemas.microsoft.com/office/drawing/2017/decorative" val="0"/>
                </a:ext>
              </a:extLst>
            </p:cNvPr>
            <p:cNvSpPr txBox="1">
              <a:spLocks/>
            </p:cNvSpPr>
            <p:nvPr/>
          </p:nvSpPr>
          <p:spPr>
            <a:xfrm>
              <a:off x="11266054" y="706186"/>
              <a:ext cx="956806" cy="149024"/>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graphicFrame>
        <p:nvGraphicFramePr>
          <p:cNvPr id="4"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3B515C09-9DF2-F45A-2D77-D858974747F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4259168145"/>
              </p:ext>
            </p:extLst>
          </p:nvPr>
        </p:nvGraphicFramePr>
        <p:xfrm>
          <a:off x="5746384" y="3267953"/>
          <a:ext cx="2344738" cy="2940783"/>
        </p:xfrm>
        <a:graphic>
          <a:graphicData uri="http://schemas.openxmlformats.org/drawingml/2006/chart">
            <c:chart xmlns:c="http://schemas.openxmlformats.org/drawingml/2006/chart" xmlns:r="http://schemas.openxmlformats.org/officeDocument/2006/relationships" r:id="rId5"/>
          </a:graphicData>
        </a:graphic>
      </p:graphicFrame>
      <p:sp>
        <p:nvSpPr>
          <p:cNvPr id="2" name="Source">
            <a:extLst>
              <a:ext uri="{FF2B5EF4-FFF2-40B4-BE49-F238E27FC236}">
                <a16:creationId xmlns:a16="http://schemas.microsoft.com/office/drawing/2014/main" id="{90D42366-61DE-FEF0-576B-19AD9A3BB294}"/>
              </a:ext>
              <a:ext uri="{C183D7F6-B498-43B3-948B-1728B52AA6E4}">
                <adec:decorative xmlns:adec="http://schemas.microsoft.com/office/drawing/2017/decorative" val="0"/>
              </a:ext>
            </a:extLst>
          </p:cNvPr>
          <p:cNvSpPr txBox="1">
            <a:spLocks/>
          </p:cNvSpPr>
          <p:nvPr/>
        </p:nvSpPr>
        <p:spPr>
          <a:xfrm>
            <a:off x="5881999" y="3210516"/>
            <a:ext cx="1708117" cy="336590"/>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dirty="0"/>
              <a:t>Totale (1°+2° citazione)</a:t>
            </a:r>
          </a:p>
        </p:txBody>
      </p:sp>
      <p:sp>
        <p:nvSpPr>
          <p:cNvPr id="11" name="Figura a mano libera: forma 10">
            <a:extLst>
              <a:ext uri="{FF2B5EF4-FFF2-40B4-BE49-F238E27FC236}">
                <a16:creationId xmlns:a16="http://schemas.microsoft.com/office/drawing/2014/main" id="{5525B175-F2FB-19DB-BE85-6ECC7BFAB99C}"/>
              </a:ext>
            </a:extLst>
          </p:cNvPr>
          <p:cNvSpPr/>
          <p:nvPr/>
        </p:nvSpPr>
        <p:spPr>
          <a:xfrm>
            <a:off x="8133029" y="0"/>
            <a:ext cx="4058971" cy="5948363"/>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algn="l">
              <a:lnSpc>
                <a:spcPct val="115000"/>
              </a:lnSpc>
              <a:spcBef>
                <a:spcPts val="400"/>
              </a:spcBef>
              <a:spcAft>
                <a:spcPts val="400"/>
              </a:spcAft>
            </a:pPr>
            <a:endParaRPr lang="en-US" sz="1200" dirty="0">
              <a:solidFill>
                <a:schemeClr val="tx1"/>
              </a:solidFill>
            </a:endParaRPr>
          </a:p>
        </p:txBody>
      </p:sp>
      <p:grpSp>
        <p:nvGrpSpPr>
          <p:cNvPr id="12" name="Gruppo 11">
            <a:extLst>
              <a:ext uri="{FF2B5EF4-FFF2-40B4-BE49-F238E27FC236}">
                <a16:creationId xmlns:a16="http://schemas.microsoft.com/office/drawing/2014/main" id="{CFDFD3ED-1193-3203-68B1-697CA67FFBAC}"/>
              </a:ext>
            </a:extLst>
          </p:cNvPr>
          <p:cNvGrpSpPr/>
          <p:nvPr/>
        </p:nvGrpSpPr>
        <p:grpSpPr>
          <a:xfrm>
            <a:off x="11362471" y="120964"/>
            <a:ext cx="728828" cy="761140"/>
            <a:chOff x="11362471" y="120964"/>
            <a:chExt cx="728828" cy="761140"/>
          </a:xfrm>
        </p:grpSpPr>
        <p:pic>
          <p:nvPicPr>
            <p:cNvPr id="13" name="Immagine 12">
              <a:extLst>
                <a:ext uri="{FF2B5EF4-FFF2-40B4-BE49-F238E27FC236}">
                  <a16:creationId xmlns:a16="http://schemas.microsoft.com/office/drawing/2014/main" id="{F9896EBB-A341-2FDC-3EAE-44327EC8F2A9}"/>
                </a:ext>
              </a:extLst>
            </p:cNvPr>
            <p:cNvPicPr>
              <a:picLocks noChangeAspect="1"/>
            </p:cNvPicPr>
            <p:nvPr/>
          </p:nvPicPr>
          <p:blipFill>
            <a:blip r:embed="rId4">
              <a:biLevel thresh="25000"/>
            </a:blip>
            <a:stretch>
              <a:fillRect/>
            </a:stretch>
          </p:blipFill>
          <p:spPr>
            <a:xfrm>
              <a:off x="11466706" y="120964"/>
              <a:ext cx="520358" cy="552217"/>
            </a:xfrm>
            <a:prstGeom prst="rect">
              <a:avLst/>
            </a:prstGeom>
          </p:spPr>
        </p:pic>
        <p:sp>
          <p:nvSpPr>
            <p:cNvPr id="14" name="Source">
              <a:extLst>
                <a:ext uri="{FF2B5EF4-FFF2-40B4-BE49-F238E27FC236}">
                  <a16:creationId xmlns:a16="http://schemas.microsoft.com/office/drawing/2014/main" id="{9E0B099D-8D81-B41C-59A9-5A0E60E8ED0C}"/>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700" b="1" dirty="0">
                  <a:solidFill>
                    <a:schemeClr val="bg1"/>
                  </a:solidFill>
                  <a:latin typeface="Barlow Semi Condensed" panose="00000506000000000000" pitchFamily="2" charset="0"/>
                </a:rPr>
                <a:t>OPINION LEADER</a:t>
              </a:r>
            </a:p>
          </p:txBody>
        </p:sp>
      </p:grpSp>
      <p:sp>
        <p:nvSpPr>
          <p:cNvPr id="16" name="Placeholder">
            <a:extLst>
              <a:ext uri="{FF2B5EF4-FFF2-40B4-BE49-F238E27FC236}">
                <a16:creationId xmlns:a16="http://schemas.microsoft.com/office/drawing/2014/main" id="{8196B602-8DA9-63FE-A81A-2FDC765CA25C}"/>
              </a:ext>
            </a:extLst>
          </p:cNvPr>
          <p:cNvSpPr txBox="1">
            <a:spLocks/>
          </p:cNvSpPr>
          <p:nvPr/>
        </p:nvSpPr>
        <p:spPr>
          <a:xfrm>
            <a:off x="8427025" y="1588289"/>
            <a:ext cx="3724804" cy="2397901"/>
          </a:xfrm>
          <a:prstGeom prst="rect">
            <a:avLst/>
          </a:prstGeom>
          <a:noFill/>
        </p:spPr>
        <p:txBody>
          <a:bodyPr/>
          <a:lstStyle>
            <a:lvl1pPr marL="0" indent="0" algn="l" defTabSz="914400" rtl="0" eaLnBrk="1" latinLnBrk="0" hangingPunct="1">
              <a:lnSpc>
                <a:spcPct val="115000"/>
              </a:lnSpc>
              <a:spcBef>
                <a:spcPts val="400"/>
              </a:spcBef>
              <a:spcAft>
                <a:spcPts val="400"/>
              </a:spcAft>
              <a:buSzPct val="100000"/>
              <a:buFont typeface="Wingdings 2" panose="05020102010507070707" pitchFamily="18" charset="2"/>
              <a:buNone/>
              <a:defRPr sz="1200" b="0" kern="1200">
                <a:solidFill>
                  <a:schemeClr val="tx1"/>
                </a:solidFill>
                <a:latin typeface="+mn-lt"/>
                <a:ea typeface="+mn-ea"/>
                <a:cs typeface="+mn-cs"/>
              </a:defRPr>
            </a:lvl1pPr>
            <a:lvl2pPr marL="171450" indent="-171450" algn="l" defTabSz="914400" rtl="0" eaLnBrk="1" latinLnBrk="0" hangingPunct="1">
              <a:lnSpc>
                <a:spcPct val="115000"/>
              </a:lnSpc>
              <a:spcBef>
                <a:spcPts val="400"/>
              </a:spcBef>
              <a:spcAft>
                <a:spcPts val="400"/>
              </a:spcAft>
              <a:buSzPct val="100000"/>
              <a:buFont typeface="Arial" panose="020B0604020202020204" pitchFamily="34" charset="0"/>
              <a:buChar char="•"/>
              <a:defRPr lang="en-GB" sz="1200" kern="1200" dirty="0">
                <a:solidFill>
                  <a:schemeClr val="tx1"/>
                </a:solidFill>
                <a:latin typeface="+mn-lt"/>
                <a:ea typeface="+mn-ea"/>
                <a:cs typeface="+mn-cs"/>
              </a:defRPr>
            </a:lvl2pPr>
            <a:lvl3pPr marL="542925" indent="-173038"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3pPr>
            <a:lvl4pPr marL="987425" indent="-228600"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4pPr>
            <a:lvl5pPr marL="1033463" indent="0" algn="l" defTabSz="914400" rtl="0" eaLnBrk="1" latinLnBrk="0" hangingPunct="1">
              <a:lnSpc>
                <a:spcPct val="115000"/>
              </a:lnSpc>
              <a:spcBef>
                <a:spcPts val="400"/>
              </a:spcBef>
              <a:spcAft>
                <a:spcPts val="400"/>
              </a:spcAft>
              <a:buFont typeface="Barlow" panose="020B040602020203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9pPr>
          </a:lstStyle>
          <a:p>
            <a:r>
              <a:rPr kumimoji="0" lang="it-IT" sz="1600" b="0" i="0" u="none" strike="noStrike" kern="1200" cap="none" spc="0" normalizeH="0" baseline="0" noProof="0" dirty="0">
                <a:ln>
                  <a:noFill/>
                </a:ln>
                <a:solidFill>
                  <a:schemeClr val="bg1"/>
                </a:solidFill>
                <a:effectLst/>
                <a:uLnTx/>
                <a:uFillTx/>
                <a:latin typeface="Barlow"/>
                <a:ea typeface="+mn-ea"/>
                <a:cs typeface="+mn-cs"/>
                <a:sym typeface="Wingdings" panose="05000000000000000000" pitchFamily="2" charset="2"/>
              </a:rPr>
              <a:t>Gli OL suggeriscono di focalizzare il proprio impegno sui giovani nelle </a:t>
            </a:r>
            <a:r>
              <a:rPr lang="it-IT" sz="1600" dirty="0">
                <a:solidFill>
                  <a:schemeClr val="bg1"/>
                </a:solidFill>
                <a:sym typeface="Wingdings" panose="05000000000000000000" pitchFamily="2" charset="2"/>
              </a:rPr>
              <a:t>scuole, nei centri ricreativi e sportivi, per ampliare significativamente la portata e l'impatto dei messaggi di sostenibilità ambientale e sociale. </a:t>
            </a:r>
            <a:r>
              <a:rPr kumimoji="0" lang="it-IT" sz="1600" b="0" i="0" u="none" strike="noStrike" kern="1200" cap="none" spc="0" normalizeH="0" baseline="0" noProof="0" dirty="0">
                <a:ln>
                  <a:noFill/>
                </a:ln>
                <a:solidFill>
                  <a:schemeClr val="bg1"/>
                </a:solidFill>
                <a:effectLst/>
                <a:uLnTx/>
                <a:uFillTx/>
                <a:latin typeface="Barlow"/>
                <a:ea typeface="+mn-ea"/>
                <a:cs typeface="+mn-cs"/>
                <a:sym typeface="Wingdings" panose="05000000000000000000" pitchFamily="2" charset="2"/>
              </a:rPr>
              <a:t>Risulta di cruciale importanza  investire in </a:t>
            </a:r>
            <a:r>
              <a:rPr kumimoji="0" lang="it-IT" sz="1600" b="1" i="0" u="none" strike="noStrike" kern="1200" cap="all" spc="0" normalizeH="0" noProof="0" dirty="0">
                <a:ln>
                  <a:noFill/>
                </a:ln>
                <a:solidFill>
                  <a:schemeClr val="bg1"/>
                </a:solidFill>
                <a:effectLst/>
                <a:uLnTx/>
                <a:uFillTx/>
                <a:latin typeface="Barlow"/>
                <a:ea typeface="+mn-ea"/>
                <a:cs typeface="+mn-cs"/>
                <a:sym typeface="Wingdings" panose="05000000000000000000" pitchFamily="2" charset="2"/>
              </a:rPr>
              <a:t>attività coinvolgenti per i più giovani e creare opportunità per il loro futuro </a:t>
            </a:r>
            <a:r>
              <a:rPr lang="it-IT" sz="1600" dirty="0">
                <a:solidFill>
                  <a:schemeClr val="bg1"/>
                </a:solidFill>
                <a:sym typeface="Wingdings" panose="05000000000000000000" pitchFamily="2" charset="2"/>
              </a:rPr>
              <a:t>(borse di studio, collaborazioni scuola-lavoro). </a:t>
            </a:r>
          </a:p>
        </p:txBody>
      </p:sp>
    </p:spTree>
    <p:extLst>
      <p:ext uri="{BB962C8B-B14F-4D97-AF65-F5344CB8AC3E}">
        <p14:creationId xmlns:p14="http://schemas.microsoft.com/office/powerpoint/2010/main" val="36340006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442913" y="350769"/>
            <a:ext cx="7257318" cy="1248387"/>
          </a:xfrm>
        </p:spPr>
        <p:txBody>
          <a:bodyPr/>
          <a:lstStyle/>
          <a:p>
            <a:r>
              <a:rPr lang="it-IT" dirty="0"/>
              <a:t>E i risvolti positivi si concretizzeranno nel miglioramento della </a:t>
            </a:r>
            <a:r>
              <a:rPr lang="it-IT" b="1" dirty="0"/>
              <a:t>vita dei cittadini e nella valorizzare delle eccellenze territoriali </a:t>
            </a:r>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520328" y="1747805"/>
            <a:ext cx="7080622" cy="336590"/>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i="1" dirty="0"/>
              <a:t>D.18 Considerando gli </a:t>
            </a:r>
            <a:r>
              <a:rPr lang="it-IT" sz="1400" b="1" i="1" dirty="0"/>
              <a:t>ambiti che lei ha indicato come prioritari per il suo territorio</a:t>
            </a:r>
            <a:r>
              <a:rPr lang="it-IT" sz="1100" i="1" dirty="0"/>
              <a:t>, in che misura pensa che </a:t>
            </a:r>
            <a:r>
              <a:rPr lang="it-IT" sz="1400" b="1" i="1" dirty="0"/>
              <a:t>potranno contribuire a</a:t>
            </a:r>
            <a:r>
              <a:rPr lang="it-IT" sz="1100" i="1" dirty="0"/>
              <a:t> …</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8686800" y="6208736"/>
            <a:ext cx="2583885"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totale rispondenti</a:t>
            </a:r>
          </a:p>
          <a:p>
            <a:pPr algn="r"/>
            <a:r>
              <a:rPr lang="it-IT" sz="1000" dirty="0">
                <a:latin typeface="Barlow" panose="00000500000000000000" pitchFamily="2" charset="0"/>
                <a:cs typeface="Arial" panose="020B0604020202020204" pitchFamily="34" charset="0"/>
              </a:rPr>
              <a:t>Valori %</a:t>
            </a:r>
          </a:p>
        </p:txBody>
      </p:sp>
      <p:graphicFrame>
        <p:nvGraphicFramePr>
          <p:cNvPr id="10" name="Tabella 9">
            <a:extLst>
              <a:ext uri="{FF2B5EF4-FFF2-40B4-BE49-F238E27FC236}">
                <a16:creationId xmlns:a16="http://schemas.microsoft.com/office/drawing/2014/main" id="{488903D6-C9E3-34B9-B630-C0EB11BF7DC0}"/>
              </a:ext>
            </a:extLst>
          </p:cNvPr>
          <p:cNvGraphicFramePr>
            <a:graphicFrameLocks noGrp="1"/>
          </p:cNvGraphicFramePr>
          <p:nvPr>
            <p:extLst>
              <p:ext uri="{D42A27DB-BD31-4B8C-83A1-F6EECF244321}">
                <p14:modId xmlns:p14="http://schemas.microsoft.com/office/powerpoint/2010/main" val="797944926"/>
              </p:ext>
            </p:extLst>
          </p:nvPr>
        </p:nvGraphicFramePr>
        <p:xfrm>
          <a:off x="464231" y="3114443"/>
          <a:ext cx="7236000" cy="2649830"/>
        </p:xfrm>
        <a:graphic>
          <a:graphicData uri="http://schemas.openxmlformats.org/drawingml/2006/table">
            <a:tbl>
              <a:tblPr firstRow="1" bandRow="1">
                <a:tableStyleId>{2D5ABB26-0587-4C30-8999-92F81FD0307C}</a:tableStyleId>
              </a:tblPr>
              <a:tblGrid>
                <a:gridCol w="2736000">
                  <a:extLst>
                    <a:ext uri="{9D8B030D-6E8A-4147-A177-3AD203B41FA5}">
                      <a16:colId xmlns:a16="http://schemas.microsoft.com/office/drawing/2014/main" val="3341046730"/>
                    </a:ext>
                  </a:extLst>
                </a:gridCol>
                <a:gridCol w="4500000">
                  <a:extLst>
                    <a:ext uri="{9D8B030D-6E8A-4147-A177-3AD203B41FA5}">
                      <a16:colId xmlns:a16="http://schemas.microsoft.com/office/drawing/2014/main" val="168101996"/>
                    </a:ext>
                  </a:extLst>
                </a:gridCol>
              </a:tblGrid>
              <a:tr h="529966">
                <a:tc>
                  <a:txBody>
                    <a:bodyPr/>
                    <a:lstStyle/>
                    <a:p>
                      <a:pPr algn="r" fontAlgn="b"/>
                      <a:r>
                        <a:rPr kumimoji="0" lang="it-IT" sz="1200" b="1" i="0" u="none" strike="noStrike" kern="1200" cap="none" spc="0" normalizeH="0" baseline="0" dirty="0">
                          <a:ln>
                            <a:noFill/>
                          </a:ln>
                          <a:solidFill>
                            <a:srgbClr val="282828"/>
                          </a:solidFill>
                          <a:effectLst/>
                          <a:uLnTx/>
                          <a:uFillTx/>
                          <a:latin typeface="+mn-lt"/>
                          <a:ea typeface="+mn-ea"/>
                          <a:cs typeface="+mn-cs"/>
                        </a:rPr>
                        <a:t>Migliorare la vita dei cittadini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algn="r" fontAlgn="b"/>
                      <a:endParaRPr kumimoji="0" lang="it-IT" sz="1200" b="1"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extLst>
                  <a:ext uri="{0D108BD9-81ED-4DB2-BD59-A6C34878D82A}">
                    <a16:rowId xmlns:a16="http://schemas.microsoft.com/office/drawing/2014/main" val="2650980883"/>
                  </a:ext>
                </a:extLst>
              </a:tr>
              <a:tr h="529966">
                <a:tc>
                  <a:txBody>
                    <a:bodyPr/>
                    <a:lstStyle/>
                    <a:p>
                      <a:pPr algn="r" fontAlgn="b"/>
                      <a:r>
                        <a:rPr kumimoji="0" lang="it-IT" sz="1200" b="1" i="0" u="none" strike="noStrike" kern="1200" cap="none" spc="0" normalizeH="0" baseline="0" dirty="0">
                          <a:ln>
                            <a:noFill/>
                          </a:ln>
                          <a:solidFill>
                            <a:srgbClr val="282828"/>
                          </a:solidFill>
                          <a:effectLst/>
                          <a:uLnTx/>
                          <a:uFillTx/>
                          <a:latin typeface="+mn-lt"/>
                          <a:ea typeface="+mn-ea"/>
                          <a:cs typeface="+mn-cs"/>
                        </a:rPr>
                        <a:t>Valorizzare le eccellenze 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algn="r" fontAlgn="b"/>
                      <a:endParaRPr kumimoji="0" lang="it-IT" sz="1200" b="1"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extLst>
                  <a:ext uri="{0D108BD9-81ED-4DB2-BD59-A6C34878D82A}">
                    <a16:rowId xmlns:a16="http://schemas.microsoft.com/office/drawing/2014/main" val="1007865845"/>
                  </a:ext>
                </a:extLst>
              </a:tr>
              <a:tr h="529966">
                <a:tc>
                  <a:txBody>
                    <a:bodyPr/>
                    <a:lstStyle/>
                    <a:p>
                      <a:pPr algn="r" fontAlgn="b"/>
                      <a:r>
                        <a:rPr kumimoji="0" lang="it-IT" sz="1200" b="1" i="0" u="none" strike="noStrike" kern="1200" cap="none" spc="0" normalizeH="0" baseline="0" dirty="0">
                          <a:ln>
                            <a:noFill/>
                          </a:ln>
                          <a:solidFill>
                            <a:srgbClr val="282828"/>
                          </a:solidFill>
                          <a:effectLst/>
                          <a:uLnTx/>
                          <a:uFillTx/>
                          <a:latin typeface="+mn-lt"/>
                          <a:ea typeface="+mn-ea"/>
                          <a:cs typeface="+mn-cs"/>
                        </a:rPr>
                        <a:t>Favorire lo sviluppo delle attività produttive </a:t>
                      </a:r>
                      <a:r>
                        <a:rPr kumimoji="0" lang="it-IT" sz="1200" b="0" i="0" u="none" strike="noStrike" kern="1200" cap="none" spc="0" normalizeH="0" baseline="0" dirty="0">
                          <a:ln>
                            <a:noFill/>
                          </a:ln>
                          <a:solidFill>
                            <a:srgbClr val="282828"/>
                          </a:solidFill>
                          <a:effectLst/>
                          <a:uLnTx/>
                          <a:uFillTx/>
                          <a:latin typeface="+mn-lt"/>
                          <a:ea typeface="+mn-ea"/>
                          <a:cs typeface="+mn-cs"/>
                        </a:rPr>
                        <a:t>presenti sul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algn="r" fontAlgn="b"/>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175573244"/>
                  </a:ext>
                </a:extLst>
              </a:tr>
              <a:tr h="529966">
                <a:tc>
                  <a:txBody>
                    <a:bodyPr/>
                    <a:lstStyle/>
                    <a:p>
                      <a:pPr algn="r" fontAlgn="b"/>
                      <a:r>
                        <a:rPr kumimoji="0" lang="it-IT" sz="1200" b="1" i="0" u="none" strike="noStrike" kern="1200" cap="none" spc="0" normalizeH="0" baseline="0" dirty="0">
                          <a:ln>
                            <a:noFill/>
                          </a:ln>
                          <a:solidFill>
                            <a:srgbClr val="282828"/>
                          </a:solidFill>
                          <a:effectLst/>
                          <a:uLnTx/>
                          <a:uFillTx/>
                          <a:latin typeface="+mn-lt"/>
                          <a:ea typeface="+mn-ea"/>
                          <a:cs typeface="+mn-cs"/>
                        </a:rPr>
                        <a:t>Favorire la collaborazione tra diversi soggetti</a:t>
                      </a:r>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algn="r" fontAlgn="b"/>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109907955"/>
                  </a:ext>
                </a:extLst>
              </a:tr>
              <a:tr h="529966">
                <a:tc>
                  <a:txBody>
                    <a:bodyPr/>
                    <a:lstStyle/>
                    <a:p>
                      <a:pPr algn="r" fontAlgn="b"/>
                      <a:r>
                        <a:rPr kumimoji="0" lang="it-IT" sz="1200" b="1" i="0" u="none" strike="noStrike" kern="1200" cap="none" spc="0" normalizeH="0" baseline="0" dirty="0">
                          <a:ln>
                            <a:noFill/>
                          </a:ln>
                          <a:solidFill>
                            <a:srgbClr val="282828"/>
                          </a:solidFill>
                          <a:effectLst/>
                          <a:uLnTx/>
                          <a:uFillTx/>
                          <a:latin typeface="+mn-lt"/>
                          <a:ea typeface="+mn-ea"/>
                          <a:cs typeface="+mn-cs"/>
                        </a:rPr>
                        <a:t>Rafforzare il tessuto imprenditoriale del territorio </a:t>
                      </a:r>
                      <a:r>
                        <a:rPr kumimoji="0" lang="it-IT" sz="1200" b="0" i="0" u="none" strike="noStrike" kern="1200" cap="none" spc="0" normalizeH="0" baseline="0" dirty="0">
                          <a:ln>
                            <a:noFill/>
                          </a:ln>
                          <a:solidFill>
                            <a:srgbClr val="282828"/>
                          </a:solidFill>
                          <a:effectLst/>
                          <a:uLnTx/>
                          <a:uFillTx/>
                          <a:latin typeface="+mn-lt"/>
                          <a:ea typeface="+mn-ea"/>
                          <a:cs typeface="+mn-cs"/>
                        </a:rPr>
                        <a:t>con la nascita di nuove imprese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algn="r" fontAlgn="b"/>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097531812"/>
                  </a:ext>
                </a:extLst>
              </a:tr>
            </a:tbl>
          </a:graphicData>
        </a:graphic>
      </p:graphicFrame>
      <p:graphicFrame>
        <p:nvGraphicFramePr>
          <p:cNvPr id="4"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65D894A7-1786-1257-D527-16AEFFB74A3C}"/>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881868404"/>
              </p:ext>
            </p:extLst>
          </p:nvPr>
        </p:nvGraphicFramePr>
        <p:xfrm>
          <a:off x="3325787" y="2574208"/>
          <a:ext cx="3206586" cy="3269249"/>
        </p:xfrm>
        <a:graphic>
          <a:graphicData uri="http://schemas.openxmlformats.org/drawingml/2006/chart">
            <c:chart xmlns:c="http://schemas.openxmlformats.org/drawingml/2006/chart" xmlns:r="http://schemas.openxmlformats.org/officeDocument/2006/relationships" r:id="rId2"/>
          </a:graphicData>
        </a:graphic>
      </p:graphicFrame>
      <p:sp>
        <p:nvSpPr>
          <p:cNvPr id="9" name="Figura a mano libera: forma 8">
            <a:extLst>
              <a:ext uri="{FF2B5EF4-FFF2-40B4-BE49-F238E27FC236}">
                <a16:creationId xmlns:a16="http://schemas.microsoft.com/office/drawing/2014/main" id="{E9383500-7E89-5069-1F49-F109A2FC8C82}"/>
              </a:ext>
            </a:extLst>
          </p:cNvPr>
          <p:cNvSpPr/>
          <p:nvPr/>
        </p:nvSpPr>
        <p:spPr>
          <a:xfrm>
            <a:off x="8133029" y="0"/>
            <a:ext cx="4058971" cy="5668963"/>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algn="l">
              <a:lnSpc>
                <a:spcPct val="115000"/>
              </a:lnSpc>
              <a:spcBef>
                <a:spcPts val="400"/>
              </a:spcBef>
              <a:spcAft>
                <a:spcPts val="400"/>
              </a:spcAft>
            </a:pPr>
            <a:endParaRPr lang="en-US" sz="1200" dirty="0">
              <a:solidFill>
                <a:schemeClr val="tx1"/>
              </a:solidFill>
            </a:endParaRPr>
          </a:p>
        </p:txBody>
      </p:sp>
      <p:grpSp>
        <p:nvGrpSpPr>
          <p:cNvPr id="12" name="Gruppo 11">
            <a:extLst>
              <a:ext uri="{FF2B5EF4-FFF2-40B4-BE49-F238E27FC236}">
                <a16:creationId xmlns:a16="http://schemas.microsoft.com/office/drawing/2014/main" id="{D892A16A-45BB-8E2B-6384-462B0F5C2E11}"/>
              </a:ext>
            </a:extLst>
          </p:cNvPr>
          <p:cNvGrpSpPr/>
          <p:nvPr/>
        </p:nvGrpSpPr>
        <p:grpSpPr>
          <a:xfrm>
            <a:off x="11362471" y="120964"/>
            <a:ext cx="728828" cy="761140"/>
            <a:chOff x="11362471" y="120964"/>
            <a:chExt cx="728828" cy="761140"/>
          </a:xfrm>
        </p:grpSpPr>
        <p:pic>
          <p:nvPicPr>
            <p:cNvPr id="13" name="Immagine 12">
              <a:extLst>
                <a:ext uri="{FF2B5EF4-FFF2-40B4-BE49-F238E27FC236}">
                  <a16:creationId xmlns:a16="http://schemas.microsoft.com/office/drawing/2014/main" id="{DDCD1E90-91CC-FFA0-14DD-E706FAE06546}"/>
                </a:ext>
              </a:extLst>
            </p:cNvPr>
            <p:cNvPicPr>
              <a:picLocks noChangeAspect="1"/>
            </p:cNvPicPr>
            <p:nvPr/>
          </p:nvPicPr>
          <p:blipFill>
            <a:blip r:embed="rId3">
              <a:biLevel thresh="25000"/>
            </a:blip>
            <a:stretch>
              <a:fillRect/>
            </a:stretch>
          </p:blipFill>
          <p:spPr>
            <a:xfrm>
              <a:off x="11466706" y="120964"/>
              <a:ext cx="520358" cy="552217"/>
            </a:xfrm>
            <a:prstGeom prst="rect">
              <a:avLst/>
            </a:prstGeom>
          </p:spPr>
        </p:pic>
        <p:sp>
          <p:nvSpPr>
            <p:cNvPr id="14" name="Source">
              <a:extLst>
                <a:ext uri="{FF2B5EF4-FFF2-40B4-BE49-F238E27FC236}">
                  <a16:creationId xmlns:a16="http://schemas.microsoft.com/office/drawing/2014/main" id="{E4DFE9EE-D643-C001-0F4F-2D428B656DC8}"/>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700" b="1" dirty="0">
                  <a:solidFill>
                    <a:schemeClr val="bg1"/>
                  </a:solidFill>
                  <a:latin typeface="Barlow Semi Condensed" panose="00000506000000000000" pitchFamily="2" charset="0"/>
                </a:rPr>
                <a:t>OPINION LEADER</a:t>
              </a:r>
            </a:p>
          </p:txBody>
        </p:sp>
      </p:grpSp>
      <p:grpSp>
        <p:nvGrpSpPr>
          <p:cNvPr id="16" name="Gruppo 15">
            <a:extLst>
              <a:ext uri="{FF2B5EF4-FFF2-40B4-BE49-F238E27FC236}">
                <a16:creationId xmlns:a16="http://schemas.microsoft.com/office/drawing/2014/main" id="{7EFA12E9-1D00-778A-9113-0F85DD41EDA8}"/>
              </a:ext>
            </a:extLst>
          </p:cNvPr>
          <p:cNvGrpSpPr>
            <a:grpSpLocks noChangeAspect="1"/>
          </p:cNvGrpSpPr>
          <p:nvPr/>
        </p:nvGrpSpPr>
        <p:grpSpPr>
          <a:xfrm>
            <a:off x="4422369" y="2146209"/>
            <a:ext cx="589757" cy="590375"/>
            <a:chOff x="450001" y="1786261"/>
            <a:chExt cx="555641" cy="540085"/>
          </a:xfrm>
        </p:grpSpPr>
        <p:pic>
          <p:nvPicPr>
            <p:cNvPr id="17" name="Immagine 16">
              <a:extLst>
                <a:ext uri="{FF2B5EF4-FFF2-40B4-BE49-F238E27FC236}">
                  <a16:creationId xmlns:a16="http://schemas.microsoft.com/office/drawing/2014/main" id="{F74C6502-5A70-77E2-CD7F-CE1EB06AD924}"/>
                </a:ext>
              </a:extLst>
            </p:cNvPr>
            <p:cNvPicPr>
              <a:picLocks noChangeAspect="1"/>
            </p:cNvPicPr>
            <p:nvPr/>
          </p:nvPicPr>
          <p:blipFill>
            <a:blip r:embed="rId4">
              <a:biLevel thresh="75000"/>
            </a:blip>
            <a:stretch>
              <a:fillRect/>
            </a:stretch>
          </p:blipFill>
          <p:spPr>
            <a:xfrm>
              <a:off x="486917" y="1786261"/>
              <a:ext cx="481809" cy="404098"/>
            </a:xfrm>
            <a:prstGeom prst="rect">
              <a:avLst/>
            </a:prstGeom>
          </p:spPr>
        </p:pic>
        <p:sp>
          <p:nvSpPr>
            <p:cNvPr id="19" name="Source">
              <a:extLst>
                <a:ext uri="{FF2B5EF4-FFF2-40B4-BE49-F238E27FC236}">
                  <a16:creationId xmlns:a16="http://schemas.microsoft.com/office/drawing/2014/main" id="{0C58FFFA-0FCF-50B3-8660-097136655B2B}"/>
                </a:ext>
                <a:ext uri="{C183D7F6-B498-43B3-948B-1728B52AA6E4}">
                  <adec:decorative xmlns:adec="http://schemas.microsoft.com/office/drawing/2017/decorative" val="0"/>
                </a:ext>
              </a:extLst>
            </p:cNvPr>
            <p:cNvSpPr txBox="1">
              <a:spLocks/>
            </p:cNvSpPr>
            <p:nvPr/>
          </p:nvSpPr>
          <p:spPr>
            <a:xfrm>
              <a:off x="450001" y="2150427"/>
              <a:ext cx="555641"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endParaRPr kumimoji="0" lang="it-IT" sz="6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endParaRPr>
            </a:p>
          </p:txBody>
        </p:sp>
      </p:grpSp>
      <p:grpSp>
        <p:nvGrpSpPr>
          <p:cNvPr id="20" name="Gruppo 19">
            <a:extLst>
              <a:ext uri="{FF2B5EF4-FFF2-40B4-BE49-F238E27FC236}">
                <a16:creationId xmlns:a16="http://schemas.microsoft.com/office/drawing/2014/main" id="{6CA948D5-9DA8-51DB-7B8E-CB89E541015C}"/>
              </a:ext>
            </a:extLst>
          </p:cNvPr>
          <p:cNvGrpSpPr/>
          <p:nvPr/>
        </p:nvGrpSpPr>
        <p:grpSpPr>
          <a:xfrm>
            <a:off x="6581706" y="2135396"/>
            <a:ext cx="637352" cy="669144"/>
            <a:chOff x="11362471" y="120964"/>
            <a:chExt cx="728828" cy="761140"/>
          </a:xfrm>
        </p:grpSpPr>
        <p:pic>
          <p:nvPicPr>
            <p:cNvPr id="22" name="Immagine 21">
              <a:extLst>
                <a:ext uri="{FF2B5EF4-FFF2-40B4-BE49-F238E27FC236}">
                  <a16:creationId xmlns:a16="http://schemas.microsoft.com/office/drawing/2014/main" id="{078350CC-4F2C-8D5C-BB69-DBC020570A6D}"/>
                </a:ext>
              </a:extLst>
            </p:cNvPr>
            <p:cNvPicPr>
              <a:picLocks noChangeAspect="1"/>
            </p:cNvPicPr>
            <p:nvPr/>
          </p:nvPicPr>
          <p:blipFill>
            <a:blip r:embed="rId3">
              <a:biLevel thresh="75000"/>
            </a:blip>
            <a:stretch>
              <a:fillRect/>
            </a:stretch>
          </p:blipFill>
          <p:spPr>
            <a:xfrm>
              <a:off x="11466706" y="120964"/>
              <a:ext cx="520358" cy="552217"/>
            </a:xfrm>
            <a:prstGeom prst="rect">
              <a:avLst/>
            </a:prstGeom>
          </p:spPr>
        </p:pic>
        <p:sp>
          <p:nvSpPr>
            <p:cNvPr id="23" name="Source">
              <a:extLst>
                <a:ext uri="{FF2B5EF4-FFF2-40B4-BE49-F238E27FC236}">
                  <a16:creationId xmlns:a16="http://schemas.microsoft.com/office/drawing/2014/main" id="{0FFDEF02-72E7-0801-B718-F4AB7921939E}"/>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
        <p:nvSpPr>
          <p:cNvPr id="5" name="CasellaDiTesto 4">
            <a:extLst>
              <a:ext uri="{FF2B5EF4-FFF2-40B4-BE49-F238E27FC236}">
                <a16:creationId xmlns:a16="http://schemas.microsoft.com/office/drawing/2014/main" id="{50B2A914-747E-AD59-C9C5-46A3E2959D5B}"/>
              </a:ext>
            </a:extLst>
          </p:cNvPr>
          <p:cNvSpPr txBox="1"/>
          <p:nvPr/>
        </p:nvSpPr>
        <p:spPr>
          <a:xfrm>
            <a:off x="8215407" y="1228232"/>
            <a:ext cx="3762734" cy="2306401"/>
          </a:xfrm>
          <a:prstGeom prst="rect">
            <a:avLst/>
          </a:prstGeom>
          <a:noFill/>
        </p:spPr>
        <p:txBody>
          <a:bodyPr wrap="square" lIns="0" tIns="0" rIns="0" bIns="0" rtlCol="0">
            <a:spAutoFit/>
          </a:bodyPr>
          <a:lstStyle/>
          <a:p>
            <a:pPr marL="0" marR="0" lvl="0" indent="0" algn="r" defTabSz="914400" rtl="0" eaLnBrk="1" fontAlgn="auto" latinLnBrk="0" hangingPunct="1">
              <a:lnSpc>
                <a:spcPct val="115000"/>
              </a:lnSpc>
              <a:spcBef>
                <a:spcPts val="400"/>
              </a:spcBef>
              <a:spcAft>
                <a:spcPts val="400"/>
              </a:spcAft>
              <a:buClrTx/>
              <a:buSzPct val="100000"/>
              <a:buFontTx/>
              <a:buNone/>
              <a:tabLst/>
              <a:defRPr/>
            </a:pPr>
            <a:r>
              <a:rPr kumimoji="0" lang="it-IT" sz="1400" i="0" u="none" strike="noStrike" kern="1200" cap="none" spc="0" normalizeH="0" baseline="0" dirty="0">
                <a:ln>
                  <a:noFill/>
                </a:ln>
                <a:solidFill>
                  <a:prstClr val="white"/>
                </a:solidFill>
                <a:effectLst/>
                <a:uLnTx/>
                <a:uFillTx/>
                <a:latin typeface="Barlow"/>
                <a:ea typeface="+mn-ea"/>
                <a:cs typeface="+mn-cs"/>
              </a:rPr>
              <a:t>Difficile per gli OL trovare elementi che non trarrebbero vantaggio dallo sviluppo di progetti legati alla sostenibilità. </a:t>
            </a:r>
          </a:p>
          <a:p>
            <a:pPr marL="0" marR="0" lvl="0" indent="0" algn="r" defTabSz="914400" rtl="0" eaLnBrk="1" fontAlgn="auto" latinLnBrk="0" hangingPunct="1">
              <a:lnSpc>
                <a:spcPct val="115000"/>
              </a:lnSpc>
              <a:spcBef>
                <a:spcPts val="400"/>
              </a:spcBef>
              <a:spcAft>
                <a:spcPts val="400"/>
              </a:spcAft>
              <a:buClrTx/>
              <a:buSzPct val="100000"/>
              <a:buFontTx/>
              <a:buNone/>
              <a:tabLst/>
              <a:defRPr/>
            </a:pPr>
            <a:r>
              <a:rPr lang="it-IT" sz="1400" dirty="0">
                <a:solidFill>
                  <a:prstClr val="white"/>
                </a:solidFill>
                <a:latin typeface="Barlow"/>
              </a:rPr>
              <a:t>Sicuramente il miglioramento della </a:t>
            </a:r>
            <a:r>
              <a:rPr lang="it-IT" sz="1400" b="1" dirty="0">
                <a:solidFill>
                  <a:prstClr val="white"/>
                </a:solidFill>
                <a:latin typeface="Barlow"/>
              </a:rPr>
              <a:t>qualità della vita</a:t>
            </a:r>
            <a:r>
              <a:rPr lang="it-IT" sz="1400" dirty="0">
                <a:solidFill>
                  <a:prstClr val="white"/>
                </a:solidFill>
                <a:latin typeface="Barlow"/>
              </a:rPr>
              <a:t>, così come il riuscire a </a:t>
            </a:r>
            <a:r>
              <a:rPr lang="it-IT" sz="1400" b="1" dirty="0">
                <a:solidFill>
                  <a:prstClr val="white"/>
                </a:solidFill>
                <a:latin typeface="Barlow"/>
              </a:rPr>
              <a:t>valorizzare le eccellenze del territorio </a:t>
            </a:r>
            <a:r>
              <a:rPr lang="it-IT" sz="1400" dirty="0">
                <a:solidFill>
                  <a:prstClr val="white"/>
                </a:solidFill>
                <a:latin typeface="Barlow"/>
              </a:rPr>
              <a:t>che a volte sembrano sopite o dimenticate, senza dimenticare la </a:t>
            </a:r>
            <a:r>
              <a:rPr lang="it-IT" sz="1400" b="1" dirty="0">
                <a:solidFill>
                  <a:prstClr val="white"/>
                </a:solidFill>
                <a:latin typeface="Barlow"/>
              </a:rPr>
              <a:t>dimensione di «rete», </a:t>
            </a:r>
            <a:r>
              <a:rPr lang="it-IT" sz="1400" dirty="0">
                <a:solidFill>
                  <a:prstClr val="white"/>
                </a:solidFill>
                <a:latin typeface="Barlow"/>
              </a:rPr>
              <a:t>fondamentale per la sopravvivenza di tutti i territori</a:t>
            </a:r>
            <a:endParaRPr kumimoji="0" lang="it-IT" sz="1100" i="1" u="none" strike="noStrike" kern="1200" cap="none" spc="0" normalizeH="0" baseline="0" dirty="0">
              <a:ln>
                <a:noFill/>
              </a:ln>
              <a:solidFill>
                <a:prstClr val="white"/>
              </a:solidFill>
              <a:effectLst/>
              <a:uLnTx/>
              <a:uFillTx/>
              <a:latin typeface="Barlow"/>
              <a:ea typeface="+mn-ea"/>
              <a:cs typeface="+mn-cs"/>
            </a:endParaRPr>
          </a:p>
        </p:txBody>
      </p:sp>
      <p:sp>
        <p:nvSpPr>
          <p:cNvPr id="18" name="Source">
            <a:extLst>
              <a:ext uri="{FF2B5EF4-FFF2-40B4-BE49-F238E27FC236}">
                <a16:creationId xmlns:a16="http://schemas.microsoft.com/office/drawing/2014/main" id="{8AF03644-8904-F69E-7010-E889C97F5DBC}"/>
              </a:ext>
              <a:ext uri="{C183D7F6-B498-43B3-948B-1728B52AA6E4}">
                <adec:decorative xmlns:adec="http://schemas.microsoft.com/office/drawing/2017/decorative" val="0"/>
              </a:ext>
            </a:extLst>
          </p:cNvPr>
          <p:cNvSpPr txBox="1">
            <a:spLocks/>
          </p:cNvSpPr>
          <p:nvPr/>
        </p:nvSpPr>
        <p:spPr>
          <a:xfrm>
            <a:off x="6434211" y="2804540"/>
            <a:ext cx="1266020" cy="336590"/>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b="1" dirty="0"/>
              <a:t>Molto + Abbastanza</a:t>
            </a:r>
          </a:p>
        </p:txBody>
      </p:sp>
      <p:graphicFrame>
        <p:nvGraphicFramePr>
          <p:cNvPr id="11"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1D7DBFF4-FE2C-F79E-B958-76C6C53147D8}"/>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026480323"/>
              </p:ext>
            </p:extLst>
          </p:nvPr>
        </p:nvGraphicFramePr>
        <p:xfrm>
          <a:off x="6311657" y="2995504"/>
          <a:ext cx="1581172" cy="2847953"/>
        </p:xfrm>
        <a:graphic>
          <a:graphicData uri="http://schemas.openxmlformats.org/drawingml/2006/chart">
            <c:chart xmlns:c="http://schemas.openxmlformats.org/drawingml/2006/chart" xmlns:r="http://schemas.openxmlformats.org/officeDocument/2006/relationships" r:id="rId5"/>
          </a:graphicData>
        </a:graphic>
      </p:graphicFrame>
      <p:sp>
        <p:nvSpPr>
          <p:cNvPr id="15" name="CasellaDiTesto 14">
            <a:extLst>
              <a:ext uri="{FF2B5EF4-FFF2-40B4-BE49-F238E27FC236}">
                <a16:creationId xmlns:a16="http://schemas.microsoft.com/office/drawing/2014/main" id="{5CC9F1E6-DB48-21E4-4B57-8D050A3F23B0}"/>
              </a:ext>
            </a:extLst>
          </p:cNvPr>
          <p:cNvSpPr txBox="1"/>
          <p:nvPr/>
        </p:nvSpPr>
        <p:spPr>
          <a:xfrm>
            <a:off x="8362634" y="3931139"/>
            <a:ext cx="3534239" cy="1272143"/>
          </a:xfrm>
          <a:prstGeom prst="rect">
            <a:avLst/>
          </a:prstGeom>
          <a:noFill/>
        </p:spPr>
        <p:txBody>
          <a:bodyPr wrap="square">
            <a:spAutoFit/>
          </a:bodyPr>
          <a:lstStyle/>
          <a:p>
            <a:pPr marL="0" marR="0" lvl="0" indent="0" algn="r" defTabSz="914400" rtl="0" eaLnBrk="1" fontAlgn="auto" latinLnBrk="0" hangingPunct="1">
              <a:lnSpc>
                <a:spcPct val="100000"/>
              </a:lnSpc>
              <a:spcBef>
                <a:spcPts val="400"/>
              </a:spcBef>
              <a:spcAft>
                <a:spcPts val="400"/>
              </a:spcAft>
              <a:buClrTx/>
              <a:buSzPct val="100000"/>
              <a:buFontTx/>
              <a:buNone/>
              <a:tabLst/>
              <a:defRPr/>
            </a:pPr>
            <a:r>
              <a:rPr lang="it-IT" sz="1400" i="1" dirty="0">
                <a:solidFill>
                  <a:schemeClr val="bg1"/>
                </a:solidFill>
                <a:latin typeface="Barlow"/>
              </a:rPr>
              <a:t>P</a:t>
            </a:r>
            <a:r>
              <a:rPr kumimoji="0" lang="it-IT" sz="1400" b="0" i="1" u="none" strike="noStrike" kern="1200" cap="none" spc="0" normalizeH="0" baseline="0" noProof="0" dirty="0">
                <a:ln>
                  <a:noFill/>
                </a:ln>
                <a:solidFill>
                  <a:schemeClr val="bg1"/>
                </a:solidFill>
                <a:effectLst/>
                <a:uLnTx/>
                <a:uFillTx/>
                <a:latin typeface="Barlow"/>
                <a:ea typeface="+mn-ea"/>
                <a:cs typeface="+mn-cs"/>
              </a:rPr>
              <a:t>unterei ulteriormente all’accesso ai contesti associativi del territorio, creando una rete tra le varie realtà, i cittadini, le aziende e le istituzioni, che ancora manca </a:t>
            </a:r>
          </a:p>
          <a:p>
            <a:pPr marL="0" marR="0" lvl="0" indent="0" algn="r" defTabSz="914400" rtl="0" eaLnBrk="1" fontAlgn="auto" latinLnBrk="0" hangingPunct="1">
              <a:lnSpc>
                <a:spcPct val="100000"/>
              </a:lnSpc>
              <a:spcBef>
                <a:spcPts val="400"/>
              </a:spcBef>
              <a:spcAft>
                <a:spcPts val="400"/>
              </a:spcAft>
              <a:buClrTx/>
              <a:buSzPct val="100000"/>
              <a:buFontTx/>
              <a:buNone/>
              <a:tabLst/>
              <a:defRPr/>
            </a:pPr>
            <a:r>
              <a:rPr kumimoji="0" lang="it-IT" sz="1400" b="1" u="none" strike="noStrike" kern="1200" cap="none" spc="0" normalizeH="0" baseline="0" noProof="0" dirty="0">
                <a:ln>
                  <a:noFill/>
                </a:ln>
                <a:solidFill>
                  <a:schemeClr val="bg1"/>
                </a:solidFill>
                <a:effectLst/>
                <a:uLnTx/>
                <a:uFillTx/>
                <a:latin typeface="Barlow"/>
                <a:ea typeface="+mn-ea"/>
                <a:cs typeface="+mn-cs"/>
              </a:rPr>
              <a:t>Pubblica Amministrazione, LODI</a:t>
            </a:r>
          </a:p>
        </p:txBody>
      </p:sp>
    </p:spTree>
    <p:extLst>
      <p:ext uri="{BB962C8B-B14F-4D97-AF65-F5344CB8AC3E}">
        <p14:creationId xmlns:p14="http://schemas.microsoft.com/office/powerpoint/2010/main" val="33782822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368C54-9121-FD9D-EAD6-BDACA51D2115}"/>
            </a:ext>
          </a:extLst>
        </p:cNvPr>
        <p:cNvGrpSpPr/>
        <p:nvPr/>
      </p:nvGrpSpPr>
      <p:grpSpPr>
        <a:xfrm>
          <a:off x="0" y="0"/>
          <a:ext cx="0" cy="0"/>
          <a:chOff x="0" y="0"/>
          <a:chExt cx="0" cy="0"/>
        </a:xfrm>
      </p:grpSpPr>
      <p:sp>
        <p:nvSpPr>
          <p:cNvPr id="3" name="Titolo 2">
            <a:extLst>
              <a:ext uri="{FF2B5EF4-FFF2-40B4-BE49-F238E27FC236}">
                <a16:creationId xmlns:a16="http://schemas.microsoft.com/office/drawing/2014/main" id="{52C40AA0-9341-CE2E-1923-3B722452E183}"/>
              </a:ext>
            </a:extLst>
          </p:cNvPr>
          <p:cNvSpPr>
            <a:spLocks noGrp="1"/>
          </p:cNvSpPr>
          <p:nvPr>
            <p:ph type="title"/>
          </p:nvPr>
        </p:nvSpPr>
        <p:spPr>
          <a:xfrm>
            <a:off x="450000" y="445803"/>
            <a:ext cx="11299088" cy="715669"/>
          </a:xfrm>
        </p:spPr>
        <p:txBody>
          <a:bodyPr/>
          <a:lstStyle/>
          <a:p>
            <a:r>
              <a:rPr lang="it-IT" dirty="0"/>
              <a:t>Suggerimenti finali dalla voce degli Opinion Leader</a:t>
            </a:r>
            <a:endParaRPr lang="it-IT" b="1" dirty="0"/>
          </a:p>
        </p:txBody>
      </p:sp>
      <p:grpSp>
        <p:nvGrpSpPr>
          <p:cNvPr id="2" name="Gruppo 1">
            <a:extLst>
              <a:ext uri="{FF2B5EF4-FFF2-40B4-BE49-F238E27FC236}">
                <a16:creationId xmlns:a16="http://schemas.microsoft.com/office/drawing/2014/main" id="{939A9BF4-DF13-8B15-3B47-C0D92D83B436}"/>
              </a:ext>
            </a:extLst>
          </p:cNvPr>
          <p:cNvGrpSpPr/>
          <p:nvPr/>
        </p:nvGrpSpPr>
        <p:grpSpPr>
          <a:xfrm>
            <a:off x="11362471" y="120964"/>
            <a:ext cx="728828" cy="761140"/>
            <a:chOff x="11362471" y="120964"/>
            <a:chExt cx="728828" cy="761140"/>
          </a:xfrm>
        </p:grpSpPr>
        <p:pic>
          <p:nvPicPr>
            <p:cNvPr id="4" name="Immagine 3">
              <a:extLst>
                <a:ext uri="{FF2B5EF4-FFF2-40B4-BE49-F238E27FC236}">
                  <a16:creationId xmlns:a16="http://schemas.microsoft.com/office/drawing/2014/main" id="{3609D8B6-A592-4553-26C8-5D7768BD67D5}"/>
                </a:ext>
              </a:extLst>
            </p:cNvPr>
            <p:cNvPicPr>
              <a:picLocks noChangeAspect="1"/>
            </p:cNvPicPr>
            <p:nvPr/>
          </p:nvPicPr>
          <p:blipFill>
            <a:blip r:embed="rId2">
              <a:biLevel thresh="75000"/>
            </a:blip>
            <a:stretch>
              <a:fillRect/>
            </a:stretch>
          </p:blipFill>
          <p:spPr>
            <a:xfrm>
              <a:off x="11466706" y="120964"/>
              <a:ext cx="520358" cy="552217"/>
            </a:xfrm>
            <a:prstGeom prst="rect">
              <a:avLst/>
            </a:prstGeom>
          </p:spPr>
        </p:pic>
        <p:sp>
          <p:nvSpPr>
            <p:cNvPr id="7" name="Source">
              <a:extLst>
                <a:ext uri="{FF2B5EF4-FFF2-40B4-BE49-F238E27FC236}">
                  <a16:creationId xmlns:a16="http://schemas.microsoft.com/office/drawing/2014/main" id="{E5700A0A-BE1E-F018-8566-C5640DEB796D}"/>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OPINION LEADER</a:t>
              </a:r>
            </a:p>
          </p:txBody>
        </p:sp>
      </p:grpSp>
      <p:grpSp>
        <p:nvGrpSpPr>
          <p:cNvPr id="15" name="Gruppo 14">
            <a:extLst>
              <a:ext uri="{FF2B5EF4-FFF2-40B4-BE49-F238E27FC236}">
                <a16:creationId xmlns:a16="http://schemas.microsoft.com/office/drawing/2014/main" id="{63C097F7-7381-79FF-516E-6D22FFF5BE64}"/>
              </a:ext>
            </a:extLst>
          </p:cNvPr>
          <p:cNvGrpSpPr/>
          <p:nvPr/>
        </p:nvGrpSpPr>
        <p:grpSpPr>
          <a:xfrm>
            <a:off x="657142" y="1366702"/>
            <a:ext cx="10917775" cy="4348303"/>
            <a:chOff x="831312" y="1116329"/>
            <a:chExt cx="10917775" cy="4348303"/>
          </a:xfrm>
        </p:grpSpPr>
        <p:sp>
          <p:nvSpPr>
            <p:cNvPr id="8" name="Contents Box 1">
              <a:extLst>
                <a:ext uri="{FF2B5EF4-FFF2-40B4-BE49-F238E27FC236}">
                  <a16:creationId xmlns:a16="http://schemas.microsoft.com/office/drawing/2014/main" id="{CA0C80BC-1CE9-A210-C3A8-99746ACA6F8D}"/>
                </a:ext>
              </a:extLst>
            </p:cNvPr>
            <p:cNvSpPr/>
            <p:nvPr/>
          </p:nvSpPr>
          <p:spPr>
            <a:xfrm rot="5400000">
              <a:off x="4117811" y="1679105"/>
              <a:ext cx="4348303" cy="3222751"/>
            </a:xfrm>
            <a:prstGeom prst="snip1Rect">
              <a:avLst>
                <a:gd name="adj" fmla="val 18524"/>
              </a:avLst>
            </a:prstGeom>
            <a:solidFill>
              <a:srgbClr val="E7EB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72000" rIns="72000" bIns="288000" rtlCol="0" anchor="t"/>
            <a:lstStyle/>
            <a:p>
              <a:pPr marL="0" marR="0" lvl="0" indent="0" algn="l" defTabSz="914400" rtl="0" eaLnBrk="1" fontAlgn="auto" latinLnBrk="0" hangingPunct="1">
                <a:lnSpc>
                  <a:spcPct val="100000"/>
                </a:lnSpc>
                <a:spcBef>
                  <a:spcPts val="400"/>
                </a:spcBef>
                <a:spcAft>
                  <a:spcPts val="400"/>
                </a:spcAft>
                <a:buClrTx/>
                <a:buSzTx/>
                <a:buFontTx/>
                <a:buNone/>
                <a:tabLst/>
                <a:defRPr/>
              </a:pPr>
              <a:r>
                <a:rPr kumimoji="0" lang="en-GB" sz="2800" b="1" i="0" u="none" strike="noStrike" kern="1200" cap="none" spc="0" normalizeH="0" baseline="0" noProof="0" dirty="0">
                  <a:ln>
                    <a:noFill/>
                  </a:ln>
                  <a:solidFill>
                    <a:srgbClr val="000000"/>
                  </a:solidFill>
                  <a:effectLst/>
                  <a:uLnTx/>
                  <a:uFillTx/>
                  <a:latin typeface="Barlow"/>
                  <a:ea typeface="+mn-ea"/>
                  <a:cs typeface="+mn-cs"/>
                </a:rPr>
                <a:t>CREARE </a:t>
              </a:r>
              <a:r>
                <a:rPr lang="en-GB" sz="2800" b="1" dirty="0">
                  <a:solidFill>
                    <a:srgbClr val="000000"/>
                  </a:solidFill>
                  <a:latin typeface="Barlow"/>
                </a:rPr>
                <a:t>UNA </a:t>
              </a:r>
              <a:r>
                <a:rPr kumimoji="0" lang="en-GB" sz="2800" b="1" i="0" u="none" strike="noStrike" kern="1200" cap="none" spc="0" normalizeH="0" baseline="0" noProof="0" dirty="0">
                  <a:ln>
                    <a:noFill/>
                  </a:ln>
                  <a:solidFill>
                    <a:srgbClr val="000000"/>
                  </a:solidFill>
                  <a:effectLst/>
                  <a:uLnTx/>
                  <a:uFillTx/>
                  <a:latin typeface="Barlow"/>
                  <a:ea typeface="+mn-ea"/>
                  <a:cs typeface="+mn-cs"/>
                </a:rPr>
                <a:t>RETE </a:t>
              </a:r>
              <a:endParaRPr kumimoji="0" lang="en-GB" sz="6000" b="1" i="0" u="none" strike="noStrike" kern="1200" cap="none" spc="0" normalizeH="0" baseline="0" noProof="0" dirty="0">
                <a:ln>
                  <a:noFill/>
                </a:ln>
                <a:solidFill>
                  <a:srgbClr val="000000"/>
                </a:solidFill>
                <a:effectLst/>
                <a:uLnTx/>
                <a:uFillTx/>
                <a:latin typeface="Barlow"/>
                <a:ea typeface="+mn-ea"/>
                <a:cs typeface="+mn-cs"/>
              </a:endParaRPr>
            </a:p>
            <a:p>
              <a:pPr marR="0" lvl="0" algn="l" defTabSz="914400" rtl="0" eaLnBrk="1" fontAlgn="auto" latinLnBrk="0" hangingPunct="1">
                <a:lnSpc>
                  <a:spcPct val="100000"/>
                </a:lnSpc>
                <a:spcBef>
                  <a:spcPts val="400"/>
                </a:spcBef>
                <a:spcAft>
                  <a:spcPts val="400"/>
                </a:spcAft>
                <a:buClrTx/>
                <a:buSzTx/>
                <a:tabLst/>
                <a:defRPr/>
              </a:pPr>
              <a:endParaRPr kumimoji="0" lang="it-IT" sz="1400" b="1" i="0" u="sng" strike="noStrike" kern="1200" cap="none" spc="0" normalizeH="0" baseline="0" noProof="0" dirty="0">
                <a:ln>
                  <a:noFill/>
                </a:ln>
                <a:solidFill>
                  <a:srgbClr val="000000"/>
                </a:solidFill>
                <a:effectLst/>
                <a:uLnTx/>
                <a:uFillTx/>
                <a:latin typeface="Barlow"/>
                <a:ea typeface="+mn-ea"/>
                <a:cs typeface="+mn-cs"/>
              </a:endParaRPr>
            </a:p>
            <a:p>
              <a:pPr marR="0" lvl="0" algn="l" defTabSz="914400" rtl="0" eaLnBrk="1" fontAlgn="auto" latinLnBrk="0" hangingPunct="1">
                <a:lnSpc>
                  <a:spcPct val="100000"/>
                </a:lnSpc>
                <a:spcBef>
                  <a:spcPts val="400"/>
                </a:spcBef>
                <a:spcAft>
                  <a:spcPts val="400"/>
                </a:spcAft>
                <a:buClrTx/>
                <a:buSzTx/>
                <a:tabLst/>
                <a:defRPr/>
              </a:pPr>
              <a:r>
                <a:rPr kumimoji="0" lang="it-IT" sz="1400" b="1" i="0" u="sng" strike="noStrike" kern="1200" cap="none" spc="0" normalizeH="0" baseline="0" noProof="0" dirty="0">
                  <a:ln>
                    <a:noFill/>
                  </a:ln>
                  <a:solidFill>
                    <a:srgbClr val="000000"/>
                  </a:solidFill>
                  <a:effectLst/>
                  <a:uLnTx/>
                  <a:uFillTx/>
                  <a:latin typeface="Barlow"/>
                  <a:ea typeface="+mn-ea"/>
                  <a:cs typeface="+mn-cs"/>
                </a:rPr>
                <a:t>Sfruttare tutte le realtà «storiche» dei singoli territori</a:t>
              </a:r>
            </a:p>
            <a:p>
              <a:pPr marL="179388" marR="0" lvl="0" indent="-179388" algn="l" defTabSz="914400" rtl="0" eaLnBrk="1" fontAlgn="auto" latinLnBrk="0" hangingPunct="1">
                <a:lnSpc>
                  <a:spcPct val="100000"/>
                </a:lnSpc>
                <a:spcBef>
                  <a:spcPts val="400"/>
                </a:spcBef>
                <a:spcAft>
                  <a:spcPts val="400"/>
                </a:spcAft>
                <a:buClrTx/>
                <a:buSzTx/>
                <a:buFont typeface="Arial" panose="020B0604020202020204" pitchFamily="34" charset="0"/>
                <a:buChar char="•"/>
                <a:tabLst/>
                <a:defRPr/>
              </a:pPr>
              <a:r>
                <a:rPr lang="it-IT" sz="1400" dirty="0">
                  <a:solidFill>
                    <a:srgbClr val="000000"/>
                  </a:solidFill>
                  <a:latin typeface="Barlow"/>
                </a:rPr>
                <a:t>Fondamentale collaborare con </a:t>
              </a:r>
              <a:r>
                <a:rPr lang="it-IT" sz="1400" b="1" dirty="0">
                  <a:solidFill>
                    <a:srgbClr val="000000"/>
                  </a:solidFill>
                  <a:latin typeface="Barlow"/>
                </a:rPr>
                <a:t>altre Fondazioni più conosciute e attive</a:t>
              </a:r>
              <a:r>
                <a:rPr lang="it-IT" sz="1400" dirty="0">
                  <a:solidFill>
                    <a:srgbClr val="000000"/>
                  </a:solidFill>
                  <a:latin typeface="Barlow"/>
                </a:rPr>
                <a:t> che possono fungere da volano </a:t>
              </a:r>
              <a:r>
                <a:rPr lang="it-IT" sz="1400" b="1" dirty="0">
                  <a:solidFill>
                    <a:srgbClr val="000000"/>
                  </a:solidFill>
                  <a:latin typeface="Barlow"/>
                </a:rPr>
                <a:t>senza entrare in competizione</a:t>
              </a:r>
            </a:p>
            <a:p>
              <a:pPr marL="179388" marR="0" lvl="0" indent="-179388" algn="l" defTabSz="914400" rtl="0" eaLnBrk="1" fontAlgn="auto" latinLnBrk="0" hangingPunct="1">
                <a:lnSpc>
                  <a:spcPct val="100000"/>
                </a:lnSpc>
                <a:spcBef>
                  <a:spcPts val="400"/>
                </a:spcBef>
                <a:spcAft>
                  <a:spcPts val="400"/>
                </a:spcAft>
                <a:buClrTx/>
                <a:buSzTx/>
                <a:buFont typeface="Arial" panose="020B0604020202020204" pitchFamily="34" charset="0"/>
                <a:buChar char="•"/>
                <a:tabLst/>
                <a:defRPr/>
              </a:pPr>
              <a:r>
                <a:rPr lang="it-IT" sz="1400" dirty="0">
                  <a:solidFill>
                    <a:srgbClr val="000000"/>
                  </a:solidFill>
                  <a:latin typeface="Barlow"/>
                </a:rPr>
                <a:t>Allearsi con le </a:t>
              </a:r>
              <a:r>
                <a:rPr lang="it-IT" sz="1400" b="1" dirty="0">
                  <a:solidFill>
                    <a:srgbClr val="000000"/>
                  </a:solidFill>
                  <a:latin typeface="Barlow"/>
                </a:rPr>
                <a:t>PMI locali </a:t>
              </a:r>
              <a:r>
                <a:rPr lang="it-IT" sz="1400" dirty="0">
                  <a:solidFill>
                    <a:srgbClr val="000000"/>
                  </a:solidFill>
                  <a:latin typeface="Barlow"/>
                </a:rPr>
                <a:t>che spesso sono orfane di attenzioni, soprattutto rispetto alle grandi aziende</a:t>
              </a:r>
              <a:endParaRPr kumimoji="0" lang="it-IT" sz="1400" i="0" strike="noStrike" kern="1200" cap="none" spc="0" normalizeH="0" baseline="0" noProof="0" dirty="0">
                <a:ln>
                  <a:noFill/>
                </a:ln>
                <a:solidFill>
                  <a:srgbClr val="000000"/>
                </a:solidFill>
                <a:effectLst/>
                <a:uLnTx/>
                <a:uFillTx/>
                <a:latin typeface="Barlow"/>
                <a:ea typeface="+mn-ea"/>
                <a:cs typeface="+mn-cs"/>
              </a:endParaRPr>
            </a:p>
          </p:txBody>
        </p:sp>
        <p:grpSp>
          <p:nvGrpSpPr>
            <p:cNvPr id="5" name="Gruppo 4">
              <a:extLst>
                <a:ext uri="{FF2B5EF4-FFF2-40B4-BE49-F238E27FC236}">
                  <a16:creationId xmlns:a16="http://schemas.microsoft.com/office/drawing/2014/main" id="{C2B083D7-A77E-821D-A0EE-BDF89DF0A681}"/>
                </a:ext>
              </a:extLst>
            </p:cNvPr>
            <p:cNvGrpSpPr/>
            <p:nvPr/>
          </p:nvGrpSpPr>
          <p:grpSpPr>
            <a:xfrm>
              <a:off x="831312" y="1116329"/>
              <a:ext cx="3222751" cy="4348301"/>
              <a:chOff x="4498789" y="1116329"/>
              <a:chExt cx="3222751" cy="5035489"/>
            </a:xfrm>
          </p:grpSpPr>
          <p:sp>
            <p:nvSpPr>
              <p:cNvPr id="6" name="Contents Box 1">
                <a:extLst>
                  <a:ext uri="{FF2B5EF4-FFF2-40B4-BE49-F238E27FC236}">
                    <a16:creationId xmlns:a16="http://schemas.microsoft.com/office/drawing/2014/main" id="{0F577EF5-A5DB-7768-CC28-315CE69B729B}"/>
                  </a:ext>
                </a:extLst>
              </p:cNvPr>
              <p:cNvSpPr/>
              <p:nvPr/>
            </p:nvSpPr>
            <p:spPr>
              <a:xfrm rot="5400000">
                <a:off x="3592420" y="2022698"/>
                <a:ext cx="5035489" cy="3222751"/>
              </a:xfrm>
              <a:prstGeom prst="snip1Rect">
                <a:avLst>
                  <a:gd name="adj" fmla="val 18524"/>
                </a:avLst>
              </a:prstGeom>
              <a:solidFill>
                <a:srgbClr val="E7EB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72000" rIns="72000" bIns="288000" rtlCol="0" anchor="t"/>
              <a:lstStyle/>
              <a:p>
                <a:pPr marL="0" marR="0" lvl="0" indent="0" algn="l" defTabSz="914400" rtl="0" eaLnBrk="1" fontAlgn="auto" latinLnBrk="0" hangingPunct="1">
                  <a:lnSpc>
                    <a:spcPct val="100000"/>
                  </a:lnSpc>
                  <a:spcBef>
                    <a:spcPts val="400"/>
                  </a:spcBef>
                  <a:spcAft>
                    <a:spcPts val="400"/>
                  </a:spcAft>
                  <a:buClrTx/>
                  <a:buSzTx/>
                  <a:buFontTx/>
                  <a:buNone/>
                  <a:tabLst/>
                  <a:defRPr/>
                </a:pPr>
                <a:r>
                  <a:rPr kumimoji="0" lang="en-GB" sz="2800" b="1" i="0" u="none" strike="noStrike" kern="1200" cap="none" spc="0" normalizeH="0" baseline="0" noProof="0" dirty="0">
                    <a:ln>
                      <a:noFill/>
                    </a:ln>
                    <a:solidFill>
                      <a:srgbClr val="000000"/>
                    </a:solidFill>
                    <a:effectLst/>
                    <a:uLnTx/>
                    <a:uFillTx/>
                    <a:latin typeface="Barlow"/>
                    <a:ea typeface="+mn-ea"/>
                    <a:cs typeface="+mn-cs"/>
                  </a:rPr>
                  <a:t>RADICARSI SUL TERRITORI</a:t>
                </a:r>
                <a:r>
                  <a:rPr lang="en-GB" sz="2800" b="1" dirty="0">
                    <a:solidFill>
                      <a:srgbClr val="000000"/>
                    </a:solidFill>
                    <a:latin typeface="Barlow"/>
                  </a:rPr>
                  <a:t>O</a:t>
                </a:r>
                <a:endParaRPr kumimoji="0" lang="en-GB" sz="2800" b="1" i="0" u="none" strike="noStrike" kern="1200" cap="none" spc="0" normalizeH="0" baseline="0" noProof="0" dirty="0">
                  <a:ln>
                    <a:noFill/>
                  </a:ln>
                  <a:solidFill>
                    <a:srgbClr val="000000"/>
                  </a:solidFill>
                  <a:effectLst/>
                  <a:uLnTx/>
                  <a:uFillTx/>
                  <a:latin typeface="Barlow"/>
                  <a:ea typeface="+mn-ea"/>
                  <a:cs typeface="+mn-cs"/>
                </a:endParaRPr>
              </a:p>
              <a:p>
                <a:pPr marR="0" lvl="0" algn="l" defTabSz="914400" rtl="0" eaLnBrk="1" fontAlgn="auto" latinLnBrk="0" hangingPunct="1">
                  <a:lnSpc>
                    <a:spcPct val="100000"/>
                  </a:lnSpc>
                  <a:spcBef>
                    <a:spcPts val="400"/>
                  </a:spcBef>
                  <a:spcAft>
                    <a:spcPts val="400"/>
                  </a:spcAft>
                  <a:buClrTx/>
                  <a:buSzTx/>
                  <a:tabLst/>
                  <a:defRPr/>
                </a:pPr>
                <a:endParaRPr kumimoji="0" lang="it-IT" sz="1400" b="1" i="0" u="sng" strike="noStrike" kern="1200" cap="none" spc="0" normalizeH="0" baseline="0" noProof="0" dirty="0">
                  <a:ln>
                    <a:noFill/>
                  </a:ln>
                  <a:solidFill>
                    <a:srgbClr val="000000"/>
                  </a:solidFill>
                  <a:effectLst/>
                  <a:uLnTx/>
                  <a:uFillTx/>
                  <a:latin typeface="Barlow"/>
                  <a:ea typeface="+mn-ea"/>
                  <a:cs typeface="+mn-cs"/>
                </a:endParaRPr>
              </a:p>
              <a:p>
                <a:pPr marR="0" lvl="0" algn="l" defTabSz="914400" rtl="0" eaLnBrk="1" fontAlgn="auto" latinLnBrk="0" hangingPunct="1">
                  <a:lnSpc>
                    <a:spcPct val="100000"/>
                  </a:lnSpc>
                  <a:spcBef>
                    <a:spcPts val="400"/>
                  </a:spcBef>
                  <a:spcAft>
                    <a:spcPts val="400"/>
                  </a:spcAft>
                  <a:buClrTx/>
                  <a:buSzTx/>
                  <a:tabLst/>
                  <a:defRPr/>
                </a:pPr>
                <a:r>
                  <a:rPr kumimoji="0" lang="it-IT" sz="1400" b="1" i="0" u="sng" strike="noStrike" kern="1200" cap="none" spc="0" normalizeH="0" baseline="0" noProof="0" dirty="0">
                    <a:ln>
                      <a:noFill/>
                    </a:ln>
                    <a:solidFill>
                      <a:srgbClr val="000000"/>
                    </a:solidFill>
                    <a:effectLst/>
                    <a:uLnTx/>
                    <a:uFillTx/>
                    <a:latin typeface="Barlow"/>
                    <a:ea typeface="+mn-ea"/>
                    <a:cs typeface="+mn-cs"/>
                  </a:rPr>
                  <a:t>Evitare l’autoreferenzialità</a:t>
                </a:r>
              </a:p>
              <a:p>
                <a:pPr marL="179388" marR="0" lvl="0" indent="-179388" algn="l" defTabSz="914400" rtl="0" eaLnBrk="1" fontAlgn="auto" latinLnBrk="0" hangingPunct="1">
                  <a:lnSpc>
                    <a:spcPct val="100000"/>
                  </a:lnSpc>
                  <a:spcBef>
                    <a:spcPts val="400"/>
                  </a:spcBef>
                  <a:spcAft>
                    <a:spcPts val="400"/>
                  </a:spcAft>
                  <a:buClrTx/>
                  <a:buSzTx/>
                  <a:buFont typeface="Arial" panose="020B0604020202020204" pitchFamily="34" charset="0"/>
                  <a:buChar char="•"/>
                  <a:tabLst/>
                  <a:defRPr/>
                </a:pPr>
                <a:r>
                  <a:rPr lang="it-IT" sz="1400" dirty="0">
                    <a:solidFill>
                      <a:srgbClr val="000000"/>
                    </a:solidFill>
                    <a:latin typeface="Barlow"/>
                  </a:rPr>
                  <a:t>NON partecipare SOLO a progetti standard oppure imporre le  proprie idee/iniziative, dando la sensazione di «</a:t>
                </a:r>
                <a:r>
                  <a:rPr kumimoji="0" lang="it-IT" sz="1400" i="0" strike="noStrike" kern="1200" cap="none" spc="0" normalizeH="0" baseline="0" noProof="0" dirty="0">
                    <a:ln>
                      <a:noFill/>
                    </a:ln>
                    <a:solidFill>
                      <a:srgbClr val="000000"/>
                    </a:solidFill>
                    <a:effectLst/>
                    <a:uLnTx/>
                    <a:uFillTx/>
                    <a:latin typeface="Barlow"/>
                    <a:ea typeface="+mn-ea"/>
                    <a:cs typeface="+mn-cs"/>
                  </a:rPr>
                  <a:t>calare dall’alto» la propria presenza o i propri fondi</a:t>
                </a:r>
                <a:endParaRPr lang="it-IT" sz="1400" dirty="0">
                  <a:solidFill>
                    <a:srgbClr val="000000"/>
                  </a:solidFill>
                  <a:latin typeface="Barlow"/>
                </a:endParaRPr>
              </a:p>
              <a:p>
                <a:pPr marL="179388" marR="0" lvl="0" indent="-179388" algn="l" defTabSz="914400" rtl="0" eaLnBrk="1" fontAlgn="auto" latinLnBrk="0" hangingPunct="1">
                  <a:lnSpc>
                    <a:spcPct val="100000"/>
                  </a:lnSpc>
                  <a:spcBef>
                    <a:spcPts val="400"/>
                  </a:spcBef>
                  <a:spcAft>
                    <a:spcPts val="400"/>
                  </a:spcAft>
                  <a:buClrTx/>
                  <a:buSzTx/>
                  <a:buFont typeface="Arial" panose="020B0604020202020204" pitchFamily="34" charset="0"/>
                  <a:buChar char="•"/>
                  <a:tabLst/>
                  <a:defRPr/>
                </a:pPr>
                <a:r>
                  <a:rPr kumimoji="0" lang="it-IT" sz="1400" i="0" strike="noStrike" kern="1200" cap="none" spc="0" normalizeH="0" baseline="0" noProof="0" dirty="0">
                    <a:ln>
                      <a:noFill/>
                    </a:ln>
                    <a:solidFill>
                      <a:srgbClr val="000000"/>
                    </a:solidFill>
                    <a:effectLst/>
                    <a:uLnTx/>
                    <a:uFillTx/>
                    <a:latin typeface="Barlow"/>
                    <a:ea typeface="+mn-ea"/>
                    <a:cs typeface="+mn-cs"/>
                  </a:rPr>
                  <a:t>È necessario </a:t>
                </a:r>
                <a:r>
                  <a:rPr kumimoji="0" lang="it-IT" sz="1400" b="1" i="0" strike="noStrike" kern="1200" cap="none" spc="0" normalizeH="0" baseline="0" noProof="0" dirty="0">
                    <a:ln>
                      <a:noFill/>
                    </a:ln>
                    <a:solidFill>
                      <a:srgbClr val="000000"/>
                    </a:solidFill>
                    <a:effectLst/>
                    <a:uLnTx/>
                    <a:uFillTx/>
                    <a:latin typeface="Barlow"/>
                    <a:ea typeface="+mn-ea"/>
                    <a:cs typeface="+mn-cs"/>
                  </a:rPr>
                  <a:t>ascoltare i bisogni della comunità </a:t>
                </a:r>
                <a:r>
                  <a:rPr kumimoji="0" lang="it-IT" sz="1400" i="0" strike="noStrike" kern="1200" cap="none" spc="0" normalizeH="0" baseline="0" noProof="0" dirty="0">
                    <a:ln>
                      <a:noFill/>
                    </a:ln>
                    <a:solidFill>
                      <a:srgbClr val="000000"/>
                    </a:solidFill>
                    <a:effectLst/>
                    <a:uLnTx/>
                    <a:uFillTx/>
                    <a:latin typeface="Barlow"/>
                    <a:ea typeface="+mn-ea"/>
                    <a:cs typeface="+mn-cs"/>
                  </a:rPr>
                  <a:t>e </a:t>
                </a:r>
                <a:r>
                  <a:rPr kumimoji="0" lang="it-IT" sz="1400" b="1" i="0" strike="noStrike" kern="1200" cap="none" spc="0" normalizeH="0" baseline="0" noProof="0" dirty="0">
                    <a:ln>
                      <a:noFill/>
                    </a:ln>
                    <a:solidFill>
                      <a:srgbClr val="000000"/>
                    </a:solidFill>
                    <a:effectLst/>
                    <a:uLnTx/>
                    <a:uFillTx/>
                    <a:latin typeface="Barlow"/>
                    <a:ea typeface="+mn-ea"/>
                    <a:cs typeface="+mn-cs"/>
                  </a:rPr>
                  <a:t>realizzare insieme progetti</a:t>
                </a:r>
                <a:r>
                  <a:rPr kumimoji="0" lang="it-IT" sz="1400" i="0" strike="noStrike" kern="1200" cap="none" spc="0" normalizeH="0" baseline="0" noProof="0" dirty="0">
                    <a:ln>
                      <a:noFill/>
                    </a:ln>
                    <a:solidFill>
                      <a:srgbClr val="000000"/>
                    </a:solidFill>
                    <a:effectLst/>
                    <a:uLnTx/>
                    <a:uFillTx/>
                    <a:latin typeface="Barlow"/>
                    <a:ea typeface="+mn-ea"/>
                    <a:cs typeface="+mn-cs"/>
                  </a:rPr>
                  <a:t>, </a:t>
                </a:r>
              </a:p>
            </p:txBody>
          </p:sp>
          <p:sp>
            <p:nvSpPr>
              <p:cNvPr id="10" name="Contents Triangle 3">
                <a:extLst>
                  <a:ext uri="{FF2B5EF4-FFF2-40B4-BE49-F238E27FC236}">
                    <a16:creationId xmlns:a16="http://schemas.microsoft.com/office/drawing/2014/main" id="{B0A1DECE-CE3A-4C4C-BB24-B3373986DDA2}"/>
                  </a:ext>
                  <a:ext uri="{C183D7F6-B498-43B3-948B-1728B52AA6E4}">
                    <adec:decorative xmlns:adec="http://schemas.microsoft.com/office/drawing/2017/decorative" val="1"/>
                  </a:ext>
                </a:extLst>
              </p:cNvPr>
              <p:cNvSpPr/>
              <p:nvPr/>
            </p:nvSpPr>
            <p:spPr>
              <a:xfrm rot="5400000">
                <a:off x="4503272" y="1111846"/>
                <a:ext cx="308401" cy="31736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00"/>
                  </a:solidFill>
                  <a:effectLst/>
                  <a:uLnTx/>
                  <a:uFillTx/>
                  <a:latin typeface="Barlow"/>
                  <a:ea typeface="+mn-ea"/>
                  <a:cs typeface="+mn-cs"/>
                </a:endParaRPr>
              </a:p>
            </p:txBody>
          </p:sp>
        </p:grpSp>
        <p:sp>
          <p:nvSpPr>
            <p:cNvPr id="9" name="Contents Triangle 4">
              <a:extLst>
                <a:ext uri="{FF2B5EF4-FFF2-40B4-BE49-F238E27FC236}">
                  <a16:creationId xmlns:a16="http://schemas.microsoft.com/office/drawing/2014/main" id="{876CFC4B-CFCA-8919-3B08-035E749989CF}"/>
                </a:ext>
                <a:ext uri="{C183D7F6-B498-43B3-948B-1728B52AA6E4}">
                  <adec:decorative xmlns:adec="http://schemas.microsoft.com/office/drawing/2017/decorative" val="1"/>
                </a:ext>
              </a:extLst>
            </p:cNvPr>
            <p:cNvSpPr/>
            <p:nvPr/>
          </p:nvSpPr>
          <p:spPr>
            <a:xfrm rot="5400000">
              <a:off x="836972" y="1111846"/>
              <a:ext cx="308401" cy="317367"/>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err="1">
                <a:ln>
                  <a:noFill/>
                </a:ln>
                <a:solidFill>
                  <a:srgbClr val="000000"/>
                </a:solidFill>
                <a:effectLst/>
                <a:uLnTx/>
                <a:uFillTx/>
                <a:latin typeface="Barlow"/>
                <a:ea typeface="+mn-ea"/>
                <a:cs typeface="+mn-cs"/>
              </a:endParaRPr>
            </a:p>
          </p:txBody>
        </p:sp>
        <p:sp>
          <p:nvSpPr>
            <p:cNvPr id="11" name="Contents Triangle 3">
              <a:extLst>
                <a:ext uri="{FF2B5EF4-FFF2-40B4-BE49-F238E27FC236}">
                  <a16:creationId xmlns:a16="http://schemas.microsoft.com/office/drawing/2014/main" id="{D8E42C8E-FCF8-2542-6156-95D9727BFEBD}"/>
                </a:ext>
                <a:ext uri="{C183D7F6-B498-43B3-948B-1728B52AA6E4}">
                  <adec:decorative xmlns:adec="http://schemas.microsoft.com/office/drawing/2017/decorative" val="1"/>
                </a:ext>
              </a:extLst>
            </p:cNvPr>
            <p:cNvSpPr/>
            <p:nvPr/>
          </p:nvSpPr>
          <p:spPr>
            <a:xfrm rot="5400000">
              <a:off x="4683895" y="1111846"/>
              <a:ext cx="308401" cy="31736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00"/>
                </a:solidFill>
                <a:effectLst/>
                <a:uLnTx/>
                <a:uFillTx/>
                <a:latin typeface="Barlow"/>
                <a:ea typeface="+mn-ea"/>
                <a:cs typeface="+mn-cs"/>
              </a:endParaRPr>
            </a:p>
          </p:txBody>
        </p:sp>
        <p:sp>
          <p:nvSpPr>
            <p:cNvPr id="12" name="Contents Box 2">
              <a:extLst>
                <a:ext uri="{FF2B5EF4-FFF2-40B4-BE49-F238E27FC236}">
                  <a16:creationId xmlns:a16="http://schemas.microsoft.com/office/drawing/2014/main" id="{CA68D117-C131-0F4E-9B5E-07A458C61A93}"/>
                </a:ext>
              </a:extLst>
            </p:cNvPr>
            <p:cNvSpPr/>
            <p:nvPr/>
          </p:nvSpPr>
          <p:spPr>
            <a:xfrm rot="5400000">
              <a:off x="7963561" y="1679104"/>
              <a:ext cx="4348302" cy="3222751"/>
            </a:xfrm>
            <a:prstGeom prst="snip1Rect">
              <a:avLst>
                <a:gd name="adj" fmla="val 18524"/>
              </a:avLst>
            </a:prstGeom>
            <a:solidFill>
              <a:srgbClr val="E7EB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72000" rIns="72000" bIns="288000" rtlCol="0" anchor="t"/>
            <a:lstStyle/>
            <a:p>
              <a:pPr marL="0" marR="0" lvl="0" indent="0" algn="l" defTabSz="914400" rtl="0" eaLnBrk="1" fontAlgn="auto" latinLnBrk="0" hangingPunct="1">
                <a:lnSpc>
                  <a:spcPct val="100000"/>
                </a:lnSpc>
                <a:spcBef>
                  <a:spcPts val="400"/>
                </a:spcBef>
                <a:spcAft>
                  <a:spcPts val="400"/>
                </a:spcAft>
                <a:buClrTx/>
                <a:buSzTx/>
                <a:buFontTx/>
                <a:buNone/>
                <a:tabLst/>
                <a:defRPr/>
              </a:pPr>
              <a:r>
                <a:rPr kumimoji="0" lang="it-IT" sz="2800" b="1" i="0" u="none" strike="noStrike" kern="1200" cap="none" spc="0" normalizeH="0" baseline="0" noProof="0" dirty="0">
                  <a:ln>
                    <a:noFill/>
                  </a:ln>
                  <a:solidFill>
                    <a:srgbClr val="000000"/>
                  </a:solidFill>
                  <a:effectLst/>
                  <a:uLnTx/>
                  <a:uFillTx/>
                  <a:latin typeface="Barlow"/>
                  <a:ea typeface="+mn-ea"/>
                  <a:cs typeface="+mn-cs"/>
                </a:rPr>
                <a:t>OBIETTIVO </a:t>
              </a:r>
              <a:r>
                <a:rPr kumimoji="0" lang="it-IT" sz="2800" b="1" i="1" u="none" strike="noStrike" kern="1200" cap="none" spc="0" normalizeH="0" baseline="0" noProof="0" dirty="0">
                  <a:ln>
                    <a:noFill/>
                  </a:ln>
                  <a:solidFill>
                    <a:srgbClr val="000000"/>
                  </a:solidFill>
                  <a:effectLst/>
                  <a:uLnTx/>
                  <a:uFillTx/>
                  <a:latin typeface="Barlow"/>
                  <a:ea typeface="+mn-ea"/>
                  <a:cs typeface="+mn-cs"/>
                </a:rPr>
                <a:t>MULTIPURPOSE</a:t>
              </a:r>
              <a:r>
                <a:rPr kumimoji="0" lang="it-IT" sz="2800" b="1" i="0" u="none" strike="noStrike" kern="1200" cap="none" spc="0" normalizeH="0" baseline="0" noProof="0" dirty="0">
                  <a:ln>
                    <a:noFill/>
                  </a:ln>
                  <a:solidFill>
                    <a:srgbClr val="000000"/>
                  </a:solidFill>
                  <a:effectLst/>
                  <a:uLnTx/>
                  <a:uFillTx/>
                  <a:latin typeface="Barlow"/>
                  <a:ea typeface="+mn-ea"/>
                  <a:cs typeface="+mn-cs"/>
                </a:rPr>
                <a:t>!</a:t>
              </a:r>
            </a:p>
            <a:p>
              <a:pPr marR="0" lvl="0" algn="l" defTabSz="914400" rtl="0" eaLnBrk="1" fontAlgn="auto" latinLnBrk="0" hangingPunct="1">
                <a:lnSpc>
                  <a:spcPct val="100000"/>
                </a:lnSpc>
                <a:spcBef>
                  <a:spcPts val="400"/>
                </a:spcBef>
                <a:spcAft>
                  <a:spcPts val="400"/>
                </a:spcAft>
                <a:buClrTx/>
                <a:buSzTx/>
                <a:tabLst/>
                <a:defRPr/>
              </a:pPr>
              <a:endParaRPr kumimoji="0" lang="it-IT" sz="1400" b="1" i="0" u="sng" strike="noStrike" kern="1200" cap="none" spc="0" normalizeH="0" baseline="0" noProof="0" dirty="0">
                <a:ln>
                  <a:noFill/>
                </a:ln>
                <a:solidFill>
                  <a:srgbClr val="000000"/>
                </a:solidFill>
                <a:effectLst/>
                <a:uLnTx/>
                <a:uFillTx/>
                <a:latin typeface="Barlow"/>
                <a:ea typeface="+mn-ea"/>
                <a:cs typeface="+mn-cs"/>
              </a:endParaRPr>
            </a:p>
            <a:p>
              <a:pPr marR="0" lvl="0" algn="l" defTabSz="914400" rtl="0" eaLnBrk="1" fontAlgn="auto" latinLnBrk="0" hangingPunct="1">
                <a:lnSpc>
                  <a:spcPct val="100000"/>
                </a:lnSpc>
                <a:spcBef>
                  <a:spcPts val="400"/>
                </a:spcBef>
                <a:spcAft>
                  <a:spcPts val="400"/>
                </a:spcAft>
                <a:buClrTx/>
                <a:buSzTx/>
                <a:tabLst/>
                <a:defRPr/>
              </a:pPr>
              <a:r>
                <a:rPr kumimoji="0" lang="it-IT" sz="1400" b="1" i="0" u="sng" strike="noStrike" kern="1200" cap="none" spc="0" normalizeH="0" baseline="0" noProof="0" dirty="0">
                  <a:ln>
                    <a:noFill/>
                  </a:ln>
                  <a:solidFill>
                    <a:srgbClr val="000000"/>
                  </a:solidFill>
                  <a:effectLst/>
                  <a:uLnTx/>
                  <a:uFillTx/>
                  <a:latin typeface="Barlow"/>
                  <a:ea typeface="+mn-ea"/>
                  <a:cs typeface="+mn-cs"/>
                </a:rPr>
                <a:t>Cercare di differenziare gli ambiti progettuali</a:t>
              </a:r>
            </a:p>
            <a:p>
              <a:pPr marL="179388" marR="0" lvl="0" indent="-179388" algn="l" defTabSz="914400" rtl="0" eaLnBrk="1" fontAlgn="auto" latinLnBrk="0" hangingPunct="1">
                <a:lnSpc>
                  <a:spcPct val="100000"/>
                </a:lnSpc>
                <a:spcBef>
                  <a:spcPts val="400"/>
                </a:spcBef>
                <a:spcAft>
                  <a:spcPts val="400"/>
                </a:spcAft>
                <a:buClrTx/>
                <a:buSzTx/>
                <a:buFont typeface="Arial" panose="020B0604020202020204" pitchFamily="34" charset="0"/>
                <a:buChar char="•"/>
                <a:tabLst/>
                <a:defRPr/>
              </a:pPr>
              <a:r>
                <a:rPr kumimoji="0" lang="it-IT" sz="1400" i="0" strike="noStrike" kern="1200" cap="none" spc="0" normalizeH="0" baseline="0" noProof="0" dirty="0">
                  <a:ln>
                    <a:noFill/>
                  </a:ln>
                  <a:solidFill>
                    <a:srgbClr val="000000"/>
                  </a:solidFill>
                  <a:effectLst/>
                  <a:uLnTx/>
                  <a:uFillTx/>
                  <a:latin typeface="Barlow"/>
                  <a:ea typeface="+mn-ea"/>
                  <a:cs typeface="+mn-cs"/>
                </a:rPr>
                <a:t>È interessante percorrere sia la via </a:t>
              </a:r>
              <a:r>
                <a:rPr kumimoji="0" lang="it-IT" sz="1400" b="1" i="0" strike="noStrike" kern="1200" cap="none" spc="0" normalizeH="0" baseline="0" noProof="0" dirty="0">
                  <a:ln>
                    <a:noFill/>
                  </a:ln>
                  <a:solidFill>
                    <a:srgbClr val="000000"/>
                  </a:solidFill>
                  <a:effectLst/>
                  <a:uLnTx/>
                  <a:uFillTx/>
                  <a:latin typeface="Barlow"/>
                  <a:ea typeface="+mn-ea"/>
                  <a:cs typeface="+mn-cs"/>
                </a:rPr>
                <a:t>dell’innovazione</a:t>
              </a:r>
              <a:r>
                <a:rPr lang="it-IT" sz="1400" b="1" dirty="0">
                  <a:solidFill>
                    <a:srgbClr val="000000"/>
                  </a:solidFill>
                  <a:latin typeface="Barlow"/>
                </a:rPr>
                <a:t> con progetti legati alla sostenibilità ambientale </a:t>
              </a:r>
              <a:r>
                <a:rPr kumimoji="0" lang="it-IT" sz="1400" b="1" i="0" strike="noStrike" kern="1200" cap="none" spc="0" normalizeH="0" baseline="0" noProof="0" dirty="0">
                  <a:ln>
                    <a:noFill/>
                  </a:ln>
                  <a:solidFill>
                    <a:srgbClr val="000000"/>
                  </a:solidFill>
                  <a:effectLst/>
                  <a:uLnTx/>
                  <a:uFillTx/>
                  <a:latin typeface="Barlow"/>
                  <a:ea typeface="+mn-ea"/>
                  <a:cs typeface="+mn-cs"/>
                </a:rPr>
                <a:t> </a:t>
              </a:r>
              <a:r>
                <a:rPr kumimoji="0" lang="it-IT" sz="1400" i="0" strike="noStrike" kern="1200" cap="none" spc="0" normalizeH="0" baseline="0" noProof="0" dirty="0">
                  <a:ln>
                    <a:noFill/>
                  </a:ln>
                  <a:solidFill>
                    <a:srgbClr val="000000"/>
                  </a:solidFill>
                  <a:effectLst/>
                  <a:uLnTx/>
                  <a:uFillTx/>
                  <a:latin typeface="Barlow"/>
                  <a:ea typeface="+mn-ea"/>
                  <a:cs typeface="+mn-cs"/>
                </a:rPr>
                <a:t>(spingendo alleanze con start up, Università, centri di ricerca) sia l’</a:t>
              </a:r>
              <a:r>
                <a:rPr kumimoji="0" lang="it-IT" sz="1400" b="1" i="0" strike="noStrike" kern="1200" cap="none" spc="0" normalizeH="0" baseline="0" noProof="0" dirty="0">
                  <a:ln>
                    <a:noFill/>
                  </a:ln>
                  <a:solidFill>
                    <a:srgbClr val="000000"/>
                  </a:solidFill>
                  <a:effectLst/>
                  <a:uLnTx/>
                  <a:uFillTx/>
                  <a:latin typeface="Barlow"/>
                  <a:ea typeface="+mn-ea"/>
                  <a:cs typeface="+mn-cs"/>
                </a:rPr>
                <a:t>aspetto culturale </a:t>
              </a:r>
              <a:r>
                <a:rPr kumimoji="0" lang="it-IT" sz="1400" i="0" strike="noStrike" kern="1200" cap="none" spc="0" normalizeH="0" baseline="0" noProof="0" dirty="0">
                  <a:ln>
                    <a:noFill/>
                  </a:ln>
                  <a:solidFill>
                    <a:srgbClr val="000000"/>
                  </a:solidFill>
                  <a:effectLst/>
                  <a:uLnTx/>
                  <a:uFillTx/>
                  <a:latin typeface="Barlow"/>
                  <a:ea typeface="+mn-ea"/>
                  <a:cs typeface="+mn-cs"/>
                </a:rPr>
                <a:t>che, nei territori lombardi, costituisce spesso un legame con la storia e la tradizione</a:t>
              </a:r>
            </a:p>
          </p:txBody>
        </p:sp>
        <p:sp>
          <p:nvSpPr>
            <p:cNvPr id="16" name="Corner 1">
              <a:extLst>
                <a:ext uri="{FF2B5EF4-FFF2-40B4-BE49-F238E27FC236}">
                  <a16:creationId xmlns:a16="http://schemas.microsoft.com/office/drawing/2014/main" id="{B1459FCA-74B6-61B6-1B43-30250EF2CEDE}"/>
                </a:ext>
                <a:ext uri="{C183D7F6-B498-43B3-948B-1728B52AA6E4}">
                  <adec:decorative xmlns:adec="http://schemas.microsoft.com/office/drawing/2017/decorative" val="1"/>
                </a:ext>
              </a:extLst>
            </p:cNvPr>
            <p:cNvSpPr/>
            <p:nvPr/>
          </p:nvSpPr>
          <p:spPr>
            <a:xfrm rot="5400000">
              <a:off x="8529161" y="1113504"/>
              <a:ext cx="340656" cy="346305"/>
            </a:xfrm>
            <a:prstGeom prst="rtTriangl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grpSp>
    </p:spTree>
    <p:extLst>
      <p:ext uri="{BB962C8B-B14F-4D97-AF65-F5344CB8AC3E}">
        <p14:creationId xmlns:p14="http://schemas.microsoft.com/office/powerpoint/2010/main" val="38557231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a:extLst>
              <a:ext uri="{FF2B5EF4-FFF2-40B4-BE49-F238E27FC236}">
                <a16:creationId xmlns:a16="http://schemas.microsoft.com/office/drawing/2014/main" id="{A283172C-A832-A130-95DE-6B6A2E5FD0F8}"/>
              </a:ext>
            </a:extLst>
          </p:cNvPr>
          <p:cNvSpPr>
            <a:spLocks noGrp="1"/>
          </p:cNvSpPr>
          <p:nvPr>
            <p:ph type="title"/>
          </p:nvPr>
        </p:nvSpPr>
        <p:spPr>
          <a:xfrm>
            <a:off x="456896" y="1358900"/>
            <a:ext cx="5921375" cy="715963"/>
          </a:xfrm>
        </p:spPr>
        <p:txBody>
          <a:bodyPr>
            <a:noAutofit/>
          </a:bodyPr>
          <a:lstStyle/>
          <a:p>
            <a:pPr>
              <a:lnSpc>
                <a:spcPts val="9600"/>
              </a:lnSpc>
            </a:pPr>
            <a:r>
              <a:rPr lang="en-GB" sz="9600" dirty="0"/>
              <a:t>GRAZIE</a:t>
            </a:r>
          </a:p>
        </p:txBody>
      </p:sp>
      <p:sp>
        <p:nvSpPr>
          <p:cNvPr id="3" name="Triangle">
            <a:extLst>
              <a:ext uri="{FF2B5EF4-FFF2-40B4-BE49-F238E27FC236}">
                <a16:creationId xmlns:a16="http://schemas.microsoft.com/office/drawing/2014/main" id="{782C7F1D-FAE5-2571-7371-F778BBAA1819}"/>
              </a:ext>
              <a:ext uri="{C183D7F6-B498-43B3-948B-1728B52AA6E4}">
                <adec:decorative xmlns:adec="http://schemas.microsoft.com/office/drawing/2017/decorative" val="1"/>
              </a:ext>
            </a:extLst>
          </p:cNvPr>
          <p:cNvSpPr/>
          <p:nvPr/>
        </p:nvSpPr>
        <p:spPr>
          <a:xfrm rot="16200000">
            <a:off x="8763000" y="3429000"/>
            <a:ext cx="3429000" cy="3429000"/>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10000"/>
              </a:lnSpc>
            </a:pPr>
            <a:endParaRPr lang="en-GB" sz="1400" dirty="0" err="1">
              <a:solidFill>
                <a:schemeClr val="tx1"/>
              </a:solidFill>
            </a:endParaRPr>
          </a:p>
        </p:txBody>
      </p:sp>
      <p:sp>
        <p:nvSpPr>
          <p:cNvPr id="16" name="Parallelogram 1">
            <a:extLst>
              <a:ext uri="{FF2B5EF4-FFF2-40B4-BE49-F238E27FC236}">
                <a16:creationId xmlns:a16="http://schemas.microsoft.com/office/drawing/2014/main" id="{6A9256A1-5497-7BFC-A417-9F3E95609751}"/>
              </a:ext>
              <a:ext uri="{C183D7F6-B498-43B3-948B-1728B52AA6E4}">
                <adec:decorative xmlns:adec="http://schemas.microsoft.com/office/drawing/2017/decorative" val="1"/>
              </a:ext>
            </a:extLst>
          </p:cNvPr>
          <p:cNvSpPr/>
          <p:nvPr/>
        </p:nvSpPr>
        <p:spPr>
          <a:xfrm rot="8100000">
            <a:off x="6193331" y="446791"/>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10000"/>
              </a:lnSpc>
            </a:pPr>
            <a:endParaRPr lang="en-GB" sz="1400" dirty="0" err="1">
              <a:solidFill>
                <a:schemeClr val="tx1"/>
              </a:solidFill>
            </a:endParaRPr>
          </a:p>
        </p:txBody>
      </p:sp>
      <p:sp>
        <p:nvSpPr>
          <p:cNvPr id="15" name="Parallelogram 2">
            <a:extLst>
              <a:ext uri="{FF2B5EF4-FFF2-40B4-BE49-F238E27FC236}">
                <a16:creationId xmlns:a16="http://schemas.microsoft.com/office/drawing/2014/main" id="{353BA329-9F00-C0FE-FF7A-D00168B9A144}"/>
              </a:ext>
              <a:ext uri="{C183D7F6-B498-43B3-948B-1728B52AA6E4}">
                <adec:decorative xmlns:adec="http://schemas.microsoft.com/office/drawing/2017/decorative" val="1"/>
              </a:ext>
            </a:extLst>
          </p:cNvPr>
          <p:cNvSpPr/>
          <p:nvPr/>
        </p:nvSpPr>
        <p:spPr>
          <a:xfrm rot="8100000">
            <a:off x="8065079" y="5561714"/>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10000"/>
              </a:lnSpc>
            </a:pPr>
            <a:endParaRPr lang="en-GB" sz="1400" dirty="0" err="1">
              <a:solidFill>
                <a:schemeClr val="tx1"/>
              </a:solidFill>
            </a:endParaRPr>
          </a:p>
        </p:txBody>
      </p:sp>
      <p:pic>
        <p:nvPicPr>
          <p:cNvPr id="2" name="Ipsos Logo">
            <a:extLst>
              <a:ext uri="{FF2B5EF4-FFF2-40B4-BE49-F238E27FC236}">
                <a16:creationId xmlns:a16="http://schemas.microsoft.com/office/drawing/2014/main" id="{5D76E087-EDBD-CB8F-DD4F-4118033B2592}"/>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7462130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65" name="Segnaposto immagine 2064" descr="Immagine che contiene aria aperta, agricoltura, erba, raccolto/taglio&#10;&#10;Descrizione generata automaticamente">
            <a:extLst>
              <a:ext uri="{FF2B5EF4-FFF2-40B4-BE49-F238E27FC236}">
                <a16:creationId xmlns:a16="http://schemas.microsoft.com/office/drawing/2014/main" id="{61FB587B-49F1-8C6F-4392-B76B38A0205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7" b="37"/>
          <a:stretch>
            <a:fillRect/>
          </a:stretch>
        </p:blipFill>
        <p:spPr/>
      </p:pic>
      <p:sp>
        <p:nvSpPr>
          <p:cNvPr id="26" name="Parallelogram 1">
            <a:extLst>
              <a:ext uri="{FF2B5EF4-FFF2-40B4-BE49-F238E27FC236}">
                <a16:creationId xmlns:a16="http://schemas.microsoft.com/office/drawing/2014/main" id="{2E9E8627-726A-DBE7-07A7-02570F2C39D1}"/>
              </a:ext>
              <a:ext uri="{C183D7F6-B498-43B3-948B-1728B52AA6E4}">
                <adec:decorative xmlns:adec="http://schemas.microsoft.com/office/drawing/2017/decorative" val="1"/>
              </a:ext>
            </a:extLst>
          </p:cNvPr>
          <p:cNvSpPr/>
          <p:nvPr/>
        </p:nvSpPr>
        <p:spPr>
          <a:xfrm rot="8100000">
            <a:off x="7759448" y="446793"/>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err="1">
              <a:ln>
                <a:noFill/>
              </a:ln>
              <a:solidFill>
                <a:srgbClr val="000000"/>
              </a:solidFill>
              <a:effectLst/>
              <a:uLnTx/>
              <a:uFillTx/>
              <a:latin typeface="Barlow"/>
              <a:ea typeface="+mn-ea"/>
              <a:cs typeface="+mn-cs"/>
            </a:endParaRPr>
          </a:p>
        </p:txBody>
      </p:sp>
      <p:sp>
        <p:nvSpPr>
          <p:cNvPr id="22" name="Parallelogram 2">
            <a:extLst>
              <a:ext uri="{FF2B5EF4-FFF2-40B4-BE49-F238E27FC236}">
                <a16:creationId xmlns:a16="http://schemas.microsoft.com/office/drawing/2014/main" id="{C2D38F80-173B-5325-C766-2687AF3A4848}"/>
              </a:ext>
              <a:ext uri="{C183D7F6-B498-43B3-948B-1728B52AA6E4}">
                <adec:decorative xmlns:adec="http://schemas.microsoft.com/office/drawing/2017/decorative" val="1"/>
              </a:ext>
            </a:extLst>
          </p:cNvPr>
          <p:cNvSpPr/>
          <p:nvPr/>
        </p:nvSpPr>
        <p:spPr>
          <a:xfrm rot="8100000">
            <a:off x="8297307" y="5561714"/>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err="1">
              <a:ln>
                <a:noFill/>
              </a:ln>
              <a:solidFill>
                <a:srgbClr val="000000"/>
              </a:solidFill>
              <a:effectLst/>
              <a:uLnTx/>
              <a:uFillTx/>
              <a:latin typeface="Barlow"/>
              <a:ea typeface="+mn-ea"/>
              <a:cs typeface="+mn-cs"/>
            </a:endParaRPr>
          </a:p>
        </p:txBody>
      </p:sp>
      <p:sp>
        <p:nvSpPr>
          <p:cNvPr id="5" name="Slide Number">
            <a:extLst>
              <a:ext uri="{FF2B5EF4-FFF2-40B4-BE49-F238E27FC236}">
                <a16:creationId xmlns:a16="http://schemas.microsoft.com/office/drawing/2014/main" id="{5B829DB4-55B2-23E3-13A8-9667FD1EA4A6}"/>
              </a:ext>
              <a:ext uri="{C183D7F6-B498-43B3-948B-1728B52AA6E4}">
                <adec:decorative xmlns:adec="http://schemas.microsoft.com/office/drawing/2017/decorative" val="1"/>
              </a:ext>
            </a:extLst>
          </p:cNvPr>
          <p:cNvSpPr txBox="1"/>
          <p:nvPr/>
        </p:nvSpPr>
        <p:spPr>
          <a:xfrm>
            <a:off x="5849681" y="6479951"/>
            <a:ext cx="492637" cy="140488"/>
          </a:xfrm>
          <a:prstGeom prst="rect">
            <a:avLst/>
          </a:prstGeom>
          <a:noFill/>
        </p:spPr>
        <p:txBody>
          <a:bodyPr wrap="square" lIns="0" tIns="0" rIns="0" bIns="0" rtlCol="0">
            <a:spAutoFit/>
          </a:bodyPr>
          <a:lstStyle/>
          <a:p>
            <a:pPr marL="0" marR="0" lvl="0" indent="0" algn="ctr" defTabSz="914400" rtl="0" eaLnBrk="1" fontAlgn="auto" latinLnBrk="0" hangingPunct="1">
              <a:lnSpc>
                <a:spcPct val="110000"/>
              </a:lnSpc>
              <a:spcBef>
                <a:spcPts val="400"/>
              </a:spcBef>
              <a:spcAft>
                <a:spcPts val="400"/>
              </a:spcAft>
              <a:buClrTx/>
              <a:buSzTx/>
              <a:buFontTx/>
              <a:buNone/>
              <a:tabLst/>
              <a:defRPr/>
            </a:pPr>
            <a:fld id="{42C674B8-9BBC-4FFF-A23E-570BB0655C41}" type="slidenum">
              <a:rPr kumimoji="0" lang="en-GB" sz="900" b="0" i="0" u="none" strike="noStrike" kern="1200" cap="none" spc="0" normalizeH="0" baseline="0" noProof="0" smtClean="0">
                <a:ln>
                  <a:noFill/>
                </a:ln>
                <a:solidFill>
                  <a:srgbClr val="000000"/>
                </a:solidFill>
                <a:effectLst/>
                <a:uLnTx/>
                <a:uFillTx/>
                <a:latin typeface="Barlow"/>
                <a:ea typeface="+mn-ea"/>
                <a:cs typeface="+mn-cs"/>
              </a:rPr>
              <a:pPr marL="0" marR="0" lvl="0" indent="0" algn="ctr" defTabSz="914400" rtl="0" eaLnBrk="1" fontAlgn="auto" latinLnBrk="0" hangingPunct="1">
                <a:lnSpc>
                  <a:spcPct val="110000"/>
                </a:lnSpc>
                <a:spcBef>
                  <a:spcPts val="400"/>
                </a:spcBef>
                <a:spcAft>
                  <a:spcPts val="400"/>
                </a:spcAft>
                <a:buClrTx/>
                <a:buSzTx/>
                <a:buFontTx/>
                <a:buNone/>
                <a:tabLst/>
                <a:defRPr/>
              </a:pPr>
              <a:t>3</a:t>
            </a:fld>
            <a:endParaRPr kumimoji="0" lang="en-GB" sz="900" b="0" i="0" u="none" strike="noStrike" kern="1200" cap="none" spc="0" normalizeH="0" baseline="0" noProof="0" dirty="0">
              <a:ln>
                <a:noFill/>
              </a:ln>
              <a:solidFill>
                <a:srgbClr val="000000"/>
              </a:solidFill>
              <a:effectLst/>
              <a:uLnTx/>
              <a:uFillTx/>
              <a:latin typeface="Barlow"/>
              <a:ea typeface="+mn-ea"/>
              <a:cs typeface="+mn-cs"/>
            </a:endParaRPr>
          </a:p>
        </p:txBody>
      </p:sp>
      <p:sp>
        <p:nvSpPr>
          <p:cNvPr id="2048" name="Titolo 1">
            <a:extLst>
              <a:ext uri="{FF2B5EF4-FFF2-40B4-BE49-F238E27FC236}">
                <a16:creationId xmlns:a16="http://schemas.microsoft.com/office/drawing/2014/main" id="{FD2DB1EC-4A29-FEB4-76EE-209CCBB0BB20}"/>
              </a:ext>
            </a:extLst>
          </p:cNvPr>
          <p:cNvSpPr>
            <a:spLocks noGrp="1"/>
          </p:cNvSpPr>
          <p:nvPr>
            <p:ph type="title"/>
          </p:nvPr>
        </p:nvSpPr>
        <p:spPr>
          <a:xfrm>
            <a:off x="480727" y="241039"/>
            <a:ext cx="5086921" cy="852924"/>
          </a:xfrm>
          <a:noFill/>
        </p:spPr>
        <p:txBody>
          <a:bodyPr vert="horz" wrap="square" lIns="0" tIns="0" rIns="0" bIns="0" rtlCol="0" anchor="ctr">
            <a:normAutofit/>
          </a:bodyPr>
          <a:lstStyle/>
          <a:p>
            <a:r>
              <a:rPr lang="it-IT" dirty="0"/>
              <a:t>I territori dell’indagine</a:t>
            </a:r>
          </a:p>
        </p:txBody>
      </p:sp>
      <p:grpSp>
        <p:nvGrpSpPr>
          <p:cNvPr id="6" name="Gruppo 5">
            <a:extLst>
              <a:ext uri="{FF2B5EF4-FFF2-40B4-BE49-F238E27FC236}">
                <a16:creationId xmlns:a16="http://schemas.microsoft.com/office/drawing/2014/main" id="{9AD0C47C-294E-32CE-E206-3D43AA8C2AE3}"/>
              </a:ext>
            </a:extLst>
          </p:cNvPr>
          <p:cNvGrpSpPr/>
          <p:nvPr/>
        </p:nvGrpSpPr>
        <p:grpSpPr>
          <a:xfrm>
            <a:off x="320656" y="554708"/>
            <a:ext cx="6553768" cy="6291617"/>
            <a:chOff x="7911074" y="213957"/>
            <a:chExt cx="6553768" cy="6291617"/>
          </a:xfrm>
        </p:grpSpPr>
        <p:pic>
          <p:nvPicPr>
            <p:cNvPr id="7" name="Immagine 6">
              <a:extLst>
                <a:ext uri="{FF2B5EF4-FFF2-40B4-BE49-F238E27FC236}">
                  <a16:creationId xmlns:a16="http://schemas.microsoft.com/office/drawing/2014/main" id="{48ECDBE1-5162-4AB6-6F49-E16CA24BD3A5}"/>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Lst>
            </a:blip>
            <a:stretch>
              <a:fillRect/>
            </a:stretch>
          </p:blipFill>
          <p:spPr>
            <a:xfrm>
              <a:off x="7911074" y="213957"/>
              <a:ext cx="6553768" cy="6291617"/>
            </a:xfrm>
            <a:prstGeom prst="rect">
              <a:avLst/>
            </a:prstGeom>
          </p:spPr>
        </p:pic>
        <p:sp>
          <p:nvSpPr>
            <p:cNvPr id="29" name="CasellaDiTesto 28">
              <a:extLst>
                <a:ext uri="{FF2B5EF4-FFF2-40B4-BE49-F238E27FC236}">
                  <a16:creationId xmlns:a16="http://schemas.microsoft.com/office/drawing/2014/main" id="{EE8A1BA2-AD8B-AF01-33D6-115911757BEF}"/>
                </a:ext>
              </a:extLst>
            </p:cNvPr>
            <p:cNvSpPr txBox="1"/>
            <p:nvPr/>
          </p:nvSpPr>
          <p:spPr>
            <a:xfrm>
              <a:off x="9208485" y="4609141"/>
              <a:ext cx="764953" cy="338554"/>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all" spc="0" normalizeH="0" baseline="0" noProof="0" dirty="0">
                  <a:ln>
                    <a:noFill/>
                  </a:ln>
                  <a:effectLst/>
                  <a:uLnTx/>
                  <a:uFillTx/>
                  <a:ea typeface="+mn-ea"/>
                  <a:cs typeface="+mn-cs"/>
                </a:rPr>
                <a:t>Pavia</a:t>
              </a:r>
            </a:p>
          </p:txBody>
        </p:sp>
        <p:sp>
          <p:nvSpPr>
            <p:cNvPr id="27" name="CasellaDiTesto 26">
              <a:extLst>
                <a:ext uri="{FF2B5EF4-FFF2-40B4-BE49-F238E27FC236}">
                  <a16:creationId xmlns:a16="http://schemas.microsoft.com/office/drawing/2014/main" id="{02109FB5-B76B-A421-D0AC-31B0262594DC}"/>
                </a:ext>
              </a:extLst>
            </p:cNvPr>
            <p:cNvSpPr txBox="1"/>
            <p:nvPr/>
          </p:nvSpPr>
          <p:spPr>
            <a:xfrm>
              <a:off x="10126008" y="4232120"/>
              <a:ext cx="609462" cy="338554"/>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all" spc="0" normalizeH="0" baseline="0" noProof="0" dirty="0">
                  <a:ln>
                    <a:noFill/>
                  </a:ln>
                  <a:effectLst/>
                  <a:uLnTx/>
                  <a:uFillTx/>
                  <a:ea typeface="+mn-ea"/>
                  <a:cs typeface="+mn-cs"/>
                </a:rPr>
                <a:t>Lodi</a:t>
              </a:r>
            </a:p>
          </p:txBody>
        </p:sp>
        <p:sp>
          <p:nvSpPr>
            <p:cNvPr id="24" name="CasellaDiTesto 23">
              <a:extLst>
                <a:ext uri="{FF2B5EF4-FFF2-40B4-BE49-F238E27FC236}">
                  <a16:creationId xmlns:a16="http://schemas.microsoft.com/office/drawing/2014/main" id="{9E4EC17A-A346-B0BD-D2E1-B3D6797147E2}"/>
                </a:ext>
              </a:extLst>
            </p:cNvPr>
            <p:cNvSpPr txBox="1"/>
            <p:nvPr/>
          </p:nvSpPr>
          <p:spPr>
            <a:xfrm>
              <a:off x="11514002" y="4750170"/>
              <a:ext cx="1104790" cy="338554"/>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all" spc="0" normalizeH="0" baseline="0" noProof="0" dirty="0">
                  <a:ln>
                    <a:noFill/>
                  </a:ln>
                  <a:effectLst/>
                  <a:uLnTx/>
                  <a:uFillTx/>
                  <a:ea typeface="+mn-ea"/>
                  <a:cs typeface="+mn-cs"/>
                </a:rPr>
                <a:t>Cremona</a:t>
              </a:r>
            </a:p>
          </p:txBody>
        </p:sp>
        <p:sp>
          <p:nvSpPr>
            <p:cNvPr id="21" name="CasellaDiTesto 20">
              <a:extLst>
                <a:ext uri="{FF2B5EF4-FFF2-40B4-BE49-F238E27FC236}">
                  <a16:creationId xmlns:a16="http://schemas.microsoft.com/office/drawing/2014/main" id="{BC417513-3B1A-8906-31E3-F95A642BCE7E}"/>
                </a:ext>
              </a:extLst>
            </p:cNvPr>
            <p:cNvSpPr txBox="1"/>
            <p:nvPr/>
          </p:nvSpPr>
          <p:spPr>
            <a:xfrm>
              <a:off x="10752929" y="4153391"/>
              <a:ext cx="883575" cy="338554"/>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all" spc="0" normalizeH="0" baseline="0" noProof="0" dirty="0">
                  <a:ln>
                    <a:noFill/>
                  </a:ln>
                  <a:effectLst/>
                  <a:uLnTx/>
                  <a:uFillTx/>
                  <a:ea typeface="+mn-ea"/>
                  <a:cs typeface="+mn-cs"/>
                </a:rPr>
                <a:t>Crema </a:t>
              </a:r>
            </a:p>
          </p:txBody>
        </p:sp>
        <p:sp>
          <p:nvSpPr>
            <p:cNvPr id="19" name="CasellaDiTesto 18">
              <a:extLst>
                <a:ext uri="{FF2B5EF4-FFF2-40B4-BE49-F238E27FC236}">
                  <a16:creationId xmlns:a16="http://schemas.microsoft.com/office/drawing/2014/main" id="{39294917-19C9-11CE-8F36-EA37D0B39A9B}"/>
                </a:ext>
              </a:extLst>
            </p:cNvPr>
            <p:cNvSpPr txBox="1"/>
            <p:nvPr/>
          </p:nvSpPr>
          <p:spPr>
            <a:xfrm>
              <a:off x="11214589" y="2904589"/>
              <a:ext cx="1703615"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all" spc="0" normalizeH="0" baseline="0" noProof="0" dirty="0">
                  <a:ln>
                    <a:noFill/>
                  </a:ln>
                  <a:effectLst/>
                  <a:uLnTx/>
                  <a:uFillTx/>
                  <a:ea typeface="+mn-ea"/>
                  <a:cs typeface="+mn-cs"/>
                </a:rPr>
                <a:t>Ovest Brescia</a:t>
              </a:r>
              <a:r>
                <a:rPr lang="it-IT" sz="1600" b="1" cap="all" dirty="0"/>
                <a:t>n</a:t>
              </a:r>
              <a:r>
                <a:rPr kumimoji="0" lang="it-IT" sz="1600" b="1" i="0" u="none" strike="noStrike" kern="1200" cap="all" spc="0" normalizeH="0" baseline="0" noProof="0" dirty="0">
                  <a:ln>
                    <a:noFill/>
                  </a:ln>
                  <a:effectLst/>
                  <a:uLnTx/>
                  <a:uFillTx/>
                  <a:ea typeface="+mn-ea"/>
                  <a:cs typeface="+mn-cs"/>
                </a:rPr>
                <a:t>o *</a:t>
              </a:r>
            </a:p>
          </p:txBody>
        </p:sp>
      </p:grpSp>
      <p:sp>
        <p:nvSpPr>
          <p:cNvPr id="10" name="Rettangolo 9">
            <a:extLst>
              <a:ext uri="{FF2B5EF4-FFF2-40B4-BE49-F238E27FC236}">
                <a16:creationId xmlns:a16="http://schemas.microsoft.com/office/drawing/2014/main" id="{732B9C06-07AF-757C-19FE-84182FAB1473}"/>
              </a:ext>
            </a:extLst>
          </p:cNvPr>
          <p:cNvSpPr/>
          <p:nvPr/>
        </p:nvSpPr>
        <p:spPr>
          <a:xfrm>
            <a:off x="5127356" y="2227714"/>
            <a:ext cx="2354271" cy="584775"/>
          </a:xfrm>
          <a:prstGeom prst="rect">
            <a:avLst/>
          </a:prstGeom>
          <a:noFill/>
          <a:ln>
            <a:noFill/>
          </a:ln>
        </p:spPr>
        <p:style>
          <a:lnRef idx="2">
            <a:schemeClr val="accent5">
              <a:alpha val="90000"/>
              <a:tint val="40000"/>
              <a:hueOff val="0"/>
              <a:satOff val="0"/>
              <a:lumOff val="0"/>
              <a:alphaOff val="0"/>
            </a:schemeClr>
          </a:lnRef>
          <a:fillRef idx="1">
            <a:schemeClr val="accent5">
              <a:alpha val="90000"/>
              <a:tint val="40000"/>
              <a:hueOff val="0"/>
              <a:satOff val="0"/>
              <a:lumOff val="0"/>
              <a:alphaOff val="0"/>
            </a:schemeClr>
          </a:fillRef>
          <a:effectRef idx="0">
            <a:schemeClr val="accent5">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44000" tIns="144000" rIns="144000" bIns="144000" numCol="1" spcCol="1270" anchor="ctr" anchorCtr="0">
            <a:noAutofit/>
          </a:bodyPr>
          <a:lstStyle/>
          <a:p>
            <a:pPr marL="0" lvl="1" defTabSz="711200">
              <a:lnSpc>
                <a:spcPct val="90000"/>
              </a:lnSpc>
              <a:spcBef>
                <a:spcPct val="0"/>
              </a:spcBef>
              <a:spcAft>
                <a:spcPct val="15000"/>
              </a:spcAft>
            </a:pPr>
            <a:endParaRPr lang="it-IT" sz="1050" i="1" dirty="0">
              <a:solidFill>
                <a:schemeClr val="tx1"/>
              </a:solidFill>
            </a:endParaRPr>
          </a:p>
          <a:p>
            <a:pPr marL="0" lvl="1" defTabSz="711200">
              <a:lnSpc>
                <a:spcPct val="90000"/>
              </a:lnSpc>
              <a:spcBef>
                <a:spcPct val="0"/>
              </a:spcBef>
              <a:spcAft>
                <a:spcPct val="15000"/>
              </a:spcAft>
            </a:pPr>
            <a:r>
              <a:rPr lang="it-IT" sz="1050" i="1" dirty="0">
                <a:solidFill>
                  <a:schemeClr val="tx1"/>
                </a:solidFill>
              </a:rPr>
              <a:t>(*) Per l’area «Ovest Bresciano» sono stati considerati i territori di interesse di Fondazione LGH.</a:t>
            </a:r>
          </a:p>
          <a:p>
            <a:pPr marL="0" lvl="1" defTabSz="711200">
              <a:lnSpc>
                <a:spcPct val="90000"/>
              </a:lnSpc>
              <a:spcBef>
                <a:spcPct val="0"/>
              </a:spcBef>
              <a:spcAft>
                <a:spcPct val="15000"/>
              </a:spcAft>
            </a:pPr>
            <a:endParaRPr lang="it-IT" sz="1050" i="1" kern="1200" dirty="0">
              <a:solidFill>
                <a:schemeClr val="tx1"/>
              </a:solidFill>
            </a:endParaRPr>
          </a:p>
        </p:txBody>
      </p:sp>
    </p:spTree>
    <p:extLst>
      <p:ext uri="{BB962C8B-B14F-4D97-AF65-F5344CB8AC3E}">
        <p14:creationId xmlns:p14="http://schemas.microsoft.com/office/powerpoint/2010/main" val="3635488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FCF4DC0-FE33-0D0A-65A6-E7C4F7F28838}"/>
            </a:ext>
          </a:extLst>
        </p:cNvPr>
        <p:cNvGrpSpPr/>
        <p:nvPr/>
      </p:nvGrpSpPr>
      <p:grpSpPr>
        <a:xfrm>
          <a:off x="0" y="0"/>
          <a:ext cx="0" cy="0"/>
          <a:chOff x="0" y="0"/>
          <a:chExt cx="0" cy="0"/>
        </a:xfrm>
      </p:grpSpPr>
      <p:sp>
        <p:nvSpPr>
          <p:cNvPr id="12" name="Contents Box 1">
            <a:extLst>
              <a:ext uri="{FF2B5EF4-FFF2-40B4-BE49-F238E27FC236}">
                <a16:creationId xmlns:a16="http://schemas.microsoft.com/office/drawing/2014/main" id="{49D16351-0017-3D05-FD55-AE2CC350F522}"/>
              </a:ext>
            </a:extLst>
          </p:cNvPr>
          <p:cNvSpPr/>
          <p:nvPr/>
        </p:nvSpPr>
        <p:spPr>
          <a:xfrm rot="5400000">
            <a:off x="613823" y="2220656"/>
            <a:ext cx="3513686" cy="2943155"/>
          </a:xfrm>
          <a:prstGeom prst="snip1Rect">
            <a:avLst>
              <a:gd name="adj" fmla="val 18524"/>
            </a:avLst>
          </a:prstGeom>
          <a:solidFill>
            <a:srgbClr val="E7EB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72000" rIns="72000" bIns="2880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400" b="1" i="0" u="none" strike="noStrike" kern="1200" cap="none" spc="0" normalizeH="0" baseline="0" noProof="0" dirty="0">
                <a:ln>
                  <a:noFill/>
                </a:ln>
                <a:solidFill>
                  <a:srgbClr val="000000"/>
                </a:solidFill>
                <a:effectLst/>
                <a:uLnTx/>
                <a:uFillTx/>
                <a:latin typeface="Barlow"/>
                <a:ea typeface="+mn-ea"/>
                <a:cs typeface="+mn-cs"/>
              </a:rPr>
              <a:t>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2000" b="1" i="0" u="none" strike="noStrike" kern="1200" cap="all" spc="0" normalizeH="0" noProof="0" dirty="0">
              <a:ln>
                <a:noFill/>
              </a:ln>
              <a:solidFill>
                <a:srgbClr val="000000"/>
              </a:solidFill>
              <a:effectLst/>
              <a:uLnTx/>
              <a:uFillTx/>
              <a:latin typeface="Barl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2000" b="1" i="0" u="none" strike="noStrike" kern="1200" cap="all" spc="0" normalizeH="0" noProof="0" dirty="0">
              <a:ln>
                <a:noFill/>
              </a:ln>
              <a:solidFill>
                <a:srgbClr val="000000"/>
              </a:solidFill>
              <a:effectLst/>
              <a:uLnTx/>
              <a:uFillTx/>
              <a:latin typeface="Barl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1" i="0" u="none" strike="noStrike" kern="1200" cap="all" spc="0" normalizeH="0" noProof="0" dirty="0">
                <a:ln>
                  <a:noFill/>
                </a:ln>
                <a:solidFill>
                  <a:srgbClr val="000000"/>
                </a:solidFill>
                <a:effectLst/>
                <a:uLnTx/>
                <a:uFillTx/>
                <a:latin typeface="Barlow"/>
                <a:ea typeface="+mn-ea"/>
                <a:cs typeface="+mn-cs"/>
              </a:rPr>
              <a:t>La qualità della vita, le eccellenze e il futuro del territorio</a:t>
            </a:r>
            <a:endParaRPr kumimoji="0" lang="en-GB" sz="2000" b="1" i="0" u="none" strike="noStrike" kern="1200" cap="all" spc="0" normalizeH="0" noProof="0" dirty="0">
              <a:ln>
                <a:noFill/>
              </a:ln>
              <a:solidFill>
                <a:srgbClr val="000000"/>
              </a:solidFill>
              <a:effectLst/>
              <a:uLnTx/>
              <a:uFillTx/>
              <a:latin typeface="Barlow"/>
              <a:ea typeface="+mn-ea"/>
              <a:cs typeface="+mn-cs"/>
            </a:endParaRPr>
          </a:p>
        </p:txBody>
      </p:sp>
      <p:sp>
        <p:nvSpPr>
          <p:cNvPr id="7" name="Contents Box 1">
            <a:extLst>
              <a:ext uri="{FF2B5EF4-FFF2-40B4-BE49-F238E27FC236}">
                <a16:creationId xmlns:a16="http://schemas.microsoft.com/office/drawing/2014/main" id="{95FF0318-2DEF-4289-81B1-4FFAF452B2C3}"/>
              </a:ext>
            </a:extLst>
          </p:cNvPr>
          <p:cNvSpPr/>
          <p:nvPr/>
        </p:nvSpPr>
        <p:spPr>
          <a:xfrm rot="5400000">
            <a:off x="4272514" y="2220656"/>
            <a:ext cx="3513686" cy="2943155"/>
          </a:xfrm>
          <a:prstGeom prst="snip1Rect">
            <a:avLst>
              <a:gd name="adj" fmla="val 18524"/>
            </a:avLst>
          </a:prstGeom>
          <a:solidFill>
            <a:srgbClr val="E7EB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72000" rIns="72000" bIns="2880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5400" b="1" dirty="0">
                <a:solidFill>
                  <a:srgbClr val="000000"/>
                </a:solidFill>
                <a:latin typeface="Barlow"/>
              </a:rPr>
              <a:t>2</a:t>
            </a:r>
            <a:endParaRPr kumimoji="0" lang="en-GB" sz="5400" b="1" i="0" u="none" strike="noStrike" kern="1200" cap="none" spc="0" normalizeH="0" baseline="0" noProof="0" dirty="0">
              <a:ln>
                <a:noFill/>
              </a:ln>
              <a:solidFill>
                <a:srgbClr val="000000"/>
              </a:solidFill>
              <a:effectLst/>
              <a:uLnTx/>
              <a:uFillTx/>
              <a:latin typeface="Barl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2000" b="1" i="0" u="none" strike="noStrike" kern="1200" cap="all" spc="0" normalizeH="0" noProof="0" dirty="0">
              <a:ln>
                <a:noFill/>
              </a:ln>
              <a:solidFill>
                <a:srgbClr val="000000"/>
              </a:solidFill>
              <a:effectLst/>
              <a:uLnTx/>
              <a:uFillTx/>
              <a:latin typeface="Barl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2000" b="1" i="0" u="none" strike="noStrike" kern="1200" cap="all" spc="0" normalizeH="0" noProof="0" dirty="0">
              <a:ln>
                <a:noFill/>
              </a:ln>
              <a:solidFill>
                <a:srgbClr val="000000"/>
              </a:solidFill>
              <a:effectLst/>
              <a:uLnTx/>
              <a:uFillTx/>
              <a:latin typeface="Barl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1" i="0" u="none" strike="noStrike" kern="1200" cap="all" spc="0" normalizeH="0" noProof="0" dirty="0">
                <a:ln>
                  <a:noFill/>
                </a:ln>
                <a:solidFill>
                  <a:srgbClr val="000000"/>
                </a:solidFill>
                <a:effectLst/>
                <a:uLnTx/>
                <a:uFillTx/>
                <a:latin typeface="Barlow"/>
                <a:ea typeface="+mn-ea"/>
                <a:cs typeface="+mn-cs"/>
              </a:rPr>
              <a:t>IL VALORE DELLA </a:t>
            </a:r>
            <a:r>
              <a:rPr kumimoji="0" lang="it-IT" sz="2000" b="1" i="0" u="none" strike="noStrike" kern="1200" cap="all" spc="0" normalizeH="0" noProof="0" dirty="0" err="1">
                <a:ln>
                  <a:noFill/>
                </a:ln>
                <a:solidFill>
                  <a:srgbClr val="000000"/>
                </a:solidFill>
                <a:effectLst/>
                <a:uLnTx/>
                <a:uFillTx/>
                <a:latin typeface="Barlow"/>
                <a:ea typeface="+mn-ea"/>
                <a:cs typeface="+mn-cs"/>
              </a:rPr>
              <a:t>SOSTENIBILITà</a:t>
            </a:r>
            <a:endParaRPr kumimoji="0" lang="en-GB" sz="2000" b="1" i="0" u="none" strike="noStrike" kern="1200" cap="all" spc="0" normalizeH="0" noProof="0" dirty="0">
              <a:ln>
                <a:noFill/>
              </a:ln>
              <a:solidFill>
                <a:srgbClr val="000000"/>
              </a:solidFill>
              <a:effectLst/>
              <a:uLnTx/>
              <a:uFillTx/>
              <a:latin typeface="Barlow"/>
              <a:ea typeface="+mn-ea"/>
              <a:cs typeface="+mn-cs"/>
            </a:endParaRPr>
          </a:p>
        </p:txBody>
      </p:sp>
      <p:sp>
        <p:nvSpPr>
          <p:cNvPr id="8" name="Contents Box 1">
            <a:extLst>
              <a:ext uri="{FF2B5EF4-FFF2-40B4-BE49-F238E27FC236}">
                <a16:creationId xmlns:a16="http://schemas.microsoft.com/office/drawing/2014/main" id="{6546884A-74D6-0E8A-F2B6-CFB037425D7E}"/>
              </a:ext>
            </a:extLst>
          </p:cNvPr>
          <p:cNvSpPr/>
          <p:nvPr/>
        </p:nvSpPr>
        <p:spPr>
          <a:xfrm rot="5400000">
            <a:off x="7931205" y="2220656"/>
            <a:ext cx="3513686" cy="2943155"/>
          </a:xfrm>
          <a:prstGeom prst="snip1Rect">
            <a:avLst>
              <a:gd name="adj" fmla="val 18524"/>
            </a:avLst>
          </a:prstGeom>
          <a:solidFill>
            <a:srgbClr val="E7EB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72000" rIns="72000" bIns="2880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5400" b="1" dirty="0">
                <a:solidFill>
                  <a:srgbClr val="000000"/>
                </a:solidFill>
                <a:latin typeface="Barlow"/>
              </a:rPr>
              <a:t>3</a:t>
            </a:r>
            <a:endParaRPr kumimoji="0" lang="en-GB" sz="5400" b="1" i="0" u="none" strike="noStrike" kern="1200" cap="none" spc="0" normalizeH="0" baseline="0" noProof="0" dirty="0">
              <a:ln>
                <a:noFill/>
              </a:ln>
              <a:solidFill>
                <a:srgbClr val="000000"/>
              </a:solidFill>
              <a:effectLst/>
              <a:uLnTx/>
              <a:uFillTx/>
              <a:latin typeface="Barl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2000" b="1" i="0" u="none" strike="noStrike" kern="1200" cap="all" spc="0" normalizeH="0" noProof="0" dirty="0">
              <a:ln>
                <a:noFill/>
              </a:ln>
              <a:solidFill>
                <a:srgbClr val="000000"/>
              </a:solidFill>
              <a:effectLst/>
              <a:uLnTx/>
              <a:uFillTx/>
              <a:latin typeface="Barl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2000" b="1" i="0" u="none" strike="noStrike" kern="1200" cap="all" spc="0" normalizeH="0" noProof="0" dirty="0">
              <a:ln>
                <a:noFill/>
              </a:ln>
              <a:solidFill>
                <a:srgbClr val="000000"/>
              </a:solidFill>
              <a:effectLst/>
              <a:uLnTx/>
              <a:uFillTx/>
              <a:latin typeface="Barl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1" i="0" u="none" strike="noStrike" kern="1200" cap="all" spc="0" normalizeH="0" noProof="0" dirty="0">
                <a:ln>
                  <a:noFill/>
                </a:ln>
                <a:solidFill>
                  <a:srgbClr val="000000"/>
                </a:solidFill>
                <a:effectLst/>
                <a:uLnTx/>
                <a:uFillTx/>
                <a:latin typeface="Barlow"/>
                <a:ea typeface="+mn-ea"/>
                <a:cs typeface="+mn-cs"/>
              </a:rPr>
              <a:t>Percepito e ruolo di fondazione </a:t>
            </a:r>
            <a:r>
              <a:rPr kumimoji="0" lang="it-IT" sz="2000" b="1" i="0" u="none" strike="noStrike" kern="1200" cap="all" spc="0" normalizeH="0" noProof="0" dirty="0" err="1">
                <a:ln>
                  <a:noFill/>
                </a:ln>
                <a:solidFill>
                  <a:srgbClr val="000000"/>
                </a:solidFill>
                <a:effectLst/>
                <a:uLnTx/>
                <a:uFillTx/>
                <a:latin typeface="Barlow"/>
                <a:ea typeface="+mn-ea"/>
                <a:cs typeface="+mn-cs"/>
              </a:rPr>
              <a:t>lgh</a:t>
            </a:r>
            <a:endParaRPr kumimoji="0" lang="it-IT" sz="2000" b="1" i="0" u="none" strike="noStrike" kern="1200" cap="all" spc="0" normalizeH="0" noProof="0" dirty="0">
              <a:ln>
                <a:noFill/>
              </a:ln>
              <a:solidFill>
                <a:srgbClr val="000000"/>
              </a:solidFill>
              <a:effectLst/>
              <a:uLnTx/>
              <a:uFillTx/>
              <a:latin typeface="Barlow"/>
              <a:ea typeface="+mn-ea"/>
              <a:cs typeface="+mn-cs"/>
            </a:endParaRPr>
          </a:p>
        </p:txBody>
      </p:sp>
      <p:sp>
        <p:nvSpPr>
          <p:cNvPr id="2" name="Title">
            <a:extLst>
              <a:ext uri="{FF2B5EF4-FFF2-40B4-BE49-F238E27FC236}">
                <a16:creationId xmlns:a16="http://schemas.microsoft.com/office/drawing/2014/main" id="{911DB91D-42B5-36BC-2AFA-09220597A5A7}"/>
              </a:ext>
            </a:extLst>
          </p:cNvPr>
          <p:cNvSpPr>
            <a:spLocks noGrp="1"/>
          </p:cNvSpPr>
          <p:nvPr>
            <p:ph type="title"/>
          </p:nvPr>
        </p:nvSpPr>
        <p:spPr/>
        <p:txBody>
          <a:bodyPr/>
          <a:lstStyle/>
          <a:p>
            <a:r>
              <a:rPr lang="en-GB" sz="4800" cap="all" dirty="0" err="1">
                <a:latin typeface="+mj-lt"/>
              </a:rPr>
              <a:t>Contenuti</a:t>
            </a:r>
            <a:endParaRPr lang="en-GB" sz="4800" b="0" cap="all" dirty="0"/>
          </a:p>
        </p:txBody>
      </p:sp>
      <p:sp>
        <p:nvSpPr>
          <p:cNvPr id="22" name="Contents Triangle 1">
            <a:extLst>
              <a:ext uri="{FF2B5EF4-FFF2-40B4-BE49-F238E27FC236}">
                <a16:creationId xmlns:a16="http://schemas.microsoft.com/office/drawing/2014/main" id="{4B0B6F65-D3C4-D874-F6EC-7BD4D4C8E111}"/>
              </a:ext>
              <a:ext uri="{C183D7F6-B498-43B3-948B-1728B52AA6E4}">
                <adec:decorative xmlns:adec="http://schemas.microsoft.com/office/drawing/2017/decorative" val="1"/>
              </a:ext>
            </a:extLst>
          </p:cNvPr>
          <p:cNvSpPr/>
          <p:nvPr/>
        </p:nvSpPr>
        <p:spPr>
          <a:xfrm rot="5400000">
            <a:off x="903572" y="1930908"/>
            <a:ext cx="308401" cy="317367"/>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600" b="0" i="0" u="none" strike="noStrike" kern="1200" cap="none" spc="0" normalizeH="0" baseline="0" noProof="0" err="1">
              <a:ln>
                <a:noFill/>
              </a:ln>
              <a:solidFill>
                <a:srgbClr val="000000"/>
              </a:solidFill>
              <a:effectLst/>
              <a:uLnTx/>
              <a:uFillTx/>
              <a:latin typeface="Barlow"/>
              <a:ea typeface="+mn-ea"/>
              <a:cs typeface="+mn-cs"/>
            </a:endParaRPr>
          </a:p>
        </p:txBody>
      </p:sp>
      <p:sp>
        <p:nvSpPr>
          <p:cNvPr id="23" name="Contents Triangle 2">
            <a:extLst>
              <a:ext uri="{FF2B5EF4-FFF2-40B4-BE49-F238E27FC236}">
                <a16:creationId xmlns:a16="http://schemas.microsoft.com/office/drawing/2014/main" id="{06A477BF-3021-ED0A-6CF9-A8E5ADD02DE5}"/>
              </a:ext>
              <a:ext uri="{C183D7F6-B498-43B3-948B-1728B52AA6E4}">
                <adec:decorative xmlns:adec="http://schemas.microsoft.com/office/drawing/2017/decorative" val="1"/>
              </a:ext>
            </a:extLst>
          </p:cNvPr>
          <p:cNvSpPr/>
          <p:nvPr/>
        </p:nvSpPr>
        <p:spPr>
          <a:xfrm rot="5400000">
            <a:off x="4562262" y="1930908"/>
            <a:ext cx="308401" cy="317367"/>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600" b="0" i="0" u="none" strike="noStrike" kern="1200" cap="none" spc="0" normalizeH="0" baseline="0" noProof="0" err="1">
              <a:ln>
                <a:noFill/>
              </a:ln>
              <a:solidFill>
                <a:srgbClr val="000000"/>
              </a:solidFill>
              <a:effectLst/>
              <a:uLnTx/>
              <a:uFillTx/>
              <a:latin typeface="Barlow"/>
              <a:ea typeface="+mn-ea"/>
              <a:cs typeface="+mn-cs"/>
            </a:endParaRPr>
          </a:p>
        </p:txBody>
      </p:sp>
      <p:sp>
        <p:nvSpPr>
          <p:cNvPr id="24" name="Contents Triangle 3">
            <a:extLst>
              <a:ext uri="{FF2B5EF4-FFF2-40B4-BE49-F238E27FC236}">
                <a16:creationId xmlns:a16="http://schemas.microsoft.com/office/drawing/2014/main" id="{71B63713-46AD-B29F-9475-EEBEABD6FEE8}"/>
              </a:ext>
              <a:ext uri="{C183D7F6-B498-43B3-948B-1728B52AA6E4}">
                <adec:decorative xmlns:adec="http://schemas.microsoft.com/office/drawing/2017/decorative" val="1"/>
              </a:ext>
            </a:extLst>
          </p:cNvPr>
          <p:cNvSpPr/>
          <p:nvPr/>
        </p:nvSpPr>
        <p:spPr>
          <a:xfrm rot="5400000">
            <a:off x="8220952" y="1930908"/>
            <a:ext cx="308401" cy="31736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Barlow"/>
              <a:ea typeface="+mn-ea"/>
              <a:cs typeface="+mn-cs"/>
            </a:endParaRPr>
          </a:p>
        </p:txBody>
      </p:sp>
    </p:spTree>
    <p:extLst>
      <p:ext uri="{BB962C8B-B14F-4D97-AF65-F5344CB8AC3E}">
        <p14:creationId xmlns:p14="http://schemas.microsoft.com/office/powerpoint/2010/main" val="1409127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2CD3C-FC2A-0948-8F85-5BAA19537361}"/>
            </a:ext>
          </a:extLst>
        </p:cNvPr>
        <p:cNvGrpSpPr/>
        <p:nvPr/>
      </p:nvGrpSpPr>
      <p:grpSpPr>
        <a:xfrm>
          <a:off x="0" y="0"/>
          <a:ext cx="0" cy="0"/>
          <a:chOff x="0" y="0"/>
          <a:chExt cx="0" cy="0"/>
        </a:xfrm>
      </p:grpSpPr>
      <p:pic>
        <p:nvPicPr>
          <p:cNvPr id="8" name="Segnaposto immagine 7" descr="Immagine che contiene albero, aria aperta, persona, vestiti&#10;&#10;Descrizione generata automaticamente">
            <a:extLst>
              <a:ext uri="{FF2B5EF4-FFF2-40B4-BE49-F238E27FC236}">
                <a16:creationId xmlns:a16="http://schemas.microsoft.com/office/drawing/2014/main" id="{E7369E50-B31A-7F55-0753-C1A8120F8469}"/>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0680" r="10680"/>
          <a:stretch>
            <a:fillRect/>
          </a:stretch>
        </p:blipFill>
        <p:spPr/>
      </p:pic>
      <p:sp>
        <p:nvSpPr>
          <p:cNvPr id="10" name="Title">
            <a:extLst>
              <a:ext uri="{FF2B5EF4-FFF2-40B4-BE49-F238E27FC236}">
                <a16:creationId xmlns:a16="http://schemas.microsoft.com/office/drawing/2014/main" id="{F4EF9E98-C534-1CD2-6021-39981B16CBA4}"/>
              </a:ext>
            </a:extLst>
          </p:cNvPr>
          <p:cNvSpPr>
            <a:spLocks noGrp="1"/>
          </p:cNvSpPr>
          <p:nvPr>
            <p:ph type="title"/>
          </p:nvPr>
        </p:nvSpPr>
        <p:spPr>
          <a:xfrm>
            <a:off x="428623" y="1056086"/>
            <a:ext cx="5536747" cy="715669"/>
          </a:xfrm>
        </p:spPr>
        <p:txBody>
          <a:bodyPr/>
          <a:lstStyle/>
          <a:p>
            <a:r>
              <a:rPr lang="en-GB" cap="all" dirty="0"/>
              <a:t>La </a:t>
            </a:r>
            <a:r>
              <a:rPr lang="en-GB" cap="all" dirty="0" err="1"/>
              <a:t>qualità</a:t>
            </a:r>
            <a:r>
              <a:rPr lang="en-GB" cap="all" dirty="0"/>
              <a:t> </a:t>
            </a:r>
            <a:r>
              <a:rPr lang="en-GB" cap="all" dirty="0" err="1"/>
              <a:t>della</a:t>
            </a:r>
            <a:r>
              <a:rPr lang="en-GB" cap="all" dirty="0"/>
              <a:t> vita, le </a:t>
            </a:r>
            <a:r>
              <a:rPr lang="en-GB" cap="all" dirty="0" err="1"/>
              <a:t>eccellenze</a:t>
            </a:r>
            <a:r>
              <a:rPr lang="en-GB" cap="all" dirty="0"/>
              <a:t> e il </a:t>
            </a:r>
            <a:r>
              <a:rPr lang="en-GB" cap="all" dirty="0" err="1"/>
              <a:t>futuro</a:t>
            </a:r>
            <a:r>
              <a:rPr lang="en-GB" cap="all" dirty="0"/>
              <a:t> del </a:t>
            </a:r>
            <a:r>
              <a:rPr lang="en-GB" cap="all" dirty="0" err="1"/>
              <a:t>territoriO</a:t>
            </a:r>
            <a:endParaRPr lang="en-GB" cap="all" dirty="0"/>
          </a:p>
        </p:txBody>
      </p:sp>
      <p:sp>
        <p:nvSpPr>
          <p:cNvPr id="2" name="Parallelogram">
            <a:extLst>
              <a:ext uri="{FF2B5EF4-FFF2-40B4-BE49-F238E27FC236}">
                <a16:creationId xmlns:a16="http://schemas.microsoft.com/office/drawing/2014/main" id="{7B0B1A9D-BAAC-0641-D963-531D5FB5EB23}"/>
              </a:ext>
              <a:ext uri="{C183D7F6-B498-43B3-948B-1728B52AA6E4}">
                <adec:decorative xmlns:adec="http://schemas.microsoft.com/office/drawing/2017/decorative" val="1"/>
              </a:ext>
            </a:extLst>
          </p:cNvPr>
          <p:cNvSpPr/>
          <p:nvPr/>
        </p:nvSpPr>
        <p:spPr>
          <a:xfrm rot="8100000">
            <a:off x="8522171" y="5570679"/>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err="1">
              <a:ln>
                <a:noFill/>
              </a:ln>
              <a:solidFill>
                <a:prstClr val="black"/>
              </a:solidFill>
              <a:effectLst/>
              <a:uLnTx/>
              <a:uFillTx/>
              <a:latin typeface="Barlow"/>
              <a:ea typeface="+mn-ea"/>
              <a:cs typeface="+mn-cs"/>
            </a:endParaRPr>
          </a:p>
        </p:txBody>
      </p:sp>
      <p:sp>
        <p:nvSpPr>
          <p:cNvPr id="3" name="Slide Number">
            <a:extLst>
              <a:ext uri="{FF2B5EF4-FFF2-40B4-BE49-F238E27FC236}">
                <a16:creationId xmlns:a16="http://schemas.microsoft.com/office/drawing/2014/main" id="{8A4AB7B4-16DD-DF1E-C0FF-25FE3CD743DB}"/>
              </a:ext>
              <a:ext uri="{C183D7F6-B498-43B3-948B-1728B52AA6E4}">
                <adec:decorative xmlns:adec="http://schemas.microsoft.com/office/drawing/2017/decorative" val="1"/>
              </a:ext>
            </a:extLst>
          </p:cNvPr>
          <p:cNvSpPr txBox="1"/>
          <p:nvPr/>
        </p:nvSpPr>
        <p:spPr>
          <a:xfrm>
            <a:off x="5849681" y="6479951"/>
            <a:ext cx="492637" cy="140488"/>
          </a:xfrm>
          <a:prstGeom prst="rect">
            <a:avLst/>
          </a:prstGeom>
          <a:noFill/>
        </p:spPr>
        <p:txBody>
          <a:bodyPr wrap="square" lIns="0" tIns="0" rIns="0" bIns="0" rtlCol="0">
            <a:spAutoFit/>
          </a:bodyPr>
          <a:lstStyle/>
          <a:p>
            <a:pPr marL="0" marR="0" lvl="0" indent="0" algn="ctr" defTabSz="914400" rtl="0" eaLnBrk="1" fontAlgn="auto" latinLnBrk="0" hangingPunct="1">
              <a:lnSpc>
                <a:spcPct val="110000"/>
              </a:lnSpc>
              <a:spcBef>
                <a:spcPts val="400"/>
              </a:spcBef>
              <a:spcAft>
                <a:spcPts val="400"/>
              </a:spcAft>
              <a:buClrTx/>
              <a:buSzTx/>
              <a:buFontTx/>
              <a:buNone/>
              <a:tabLst/>
              <a:defRPr/>
            </a:pPr>
            <a:fld id="{42C674B8-9BBC-4FFF-A23E-570BB0655C41}" type="slidenum">
              <a:rPr kumimoji="0" lang="en-GB" sz="900" b="0" i="0" u="none" strike="noStrike" kern="1200" cap="none" spc="0" normalizeH="0" baseline="0" noProof="0" smtClean="0">
                <a:ln>
                  <a:noFill/>
                </a:ln>
                <a:solidFill>
                  <a:srgbClr val="000000"/>
                </a:solidFill>
                <a:effectLst/>
                <a:uLnTx/>
                <a:uFillTx/>
                <a:latin typeface="Barlow"/>
                <a:ea typeface="+mn-ea"/>
                <a:cs typeface="+mn-cs"/>
              </a:rPr>
              <a:pPr marL="0" marR="0" lvl="0" indent="0" algn="ctr" defTabSz="914400" rtl="0" eaLnBrk="1" fontAlgn="auto" latinLnBrk="0" hangingPunct="1">
                <a:lnSpc>
                  <a:spcPct val="110000"/>
                </a:lnSpc>
                <a:spcBef>
                  <a:spcPts val="400"/>
                </a:spcBef>
                <a:spcAft>
                  <a:spcPts val="400"/>
                </a:spcAft>
                <a:buClrTx/>
                <a:buSzTx/>
                <a:buFontTx/>
                <a:buNone/>
                <a:tabLst/>
                <a:defRPr/>
              </a:pPr>
              <a:t>5</a:t>
            </a:fld>
            <a:endParaRPr kumimoji="0" lang="en-GB" sz="900" b="0" i="0" u="none" strike="noStrike" kern="1200" cap="none" spc="0" normalizeH="0" baseline="0" noProof="0" dirty="0">
              <a:ln>
                <a:noFill/>
              </a:ln>
              <a:solidFill>
                <a:srgbClr val="000000"/>
              </a:solidFill>
              <a:effectLst/>
              <a:uLnTx/>
              <a:uFillTx/>
              <a:latin typeface="Barlow"/>
              <a:ea typeface="+mn-ea"/>
              <a:cs typeface="+mn-cs"/>
            </a:endParaRPr>
          </a:p>
        </p:txBody>
      </p:sp>
    </p:spTree>
    <p:extLst>
      <p:ext uri="{BB962C8B-B14F-4D97-AF65-F5344CB8AC3E}">
        <p14:creationId xmlns:p14="http://schemas.microsoft.com/office/powerpoint/2010/main" val="17509121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igura a mano libera: forma 25">
            <a:extLst>
              <a:ext uri="{FF2B5EF4-FFF2-40B4-BE49-F238E27FC236}">
                <a16:creationId xmlns:a16="http://schemas.microsoft.com/office/drawing/2014/main" id="{7092D6F1-54DB-EE77-E7BC-728F8E68FEF6}"/>
              </a:ext>
            </a:extLst>
          </p:cNvPr>
          <p:cNvSpPr/>
          <p:nvPr/>
        </p:nvSpPr>
        <p:spPr>
          <a:xfrm>
            <a:off x="7320907" y="1"/>
            <a:ext cx="4871092" cy="5581292"/>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grpSp>
        <p:nvGrpSpPr>
          <p:cNvPr id="33" name="Gruppo 32">
            <a:extLst>
              <a:ext uri="{FF2B5EF4-FFF2-40B4-BE49-F238E27FC236}">
                <a16:creationId xmlns:a16="http://schemas.microsoft.com/office/drawing/2014/main" id="{0DE13A96-7A64-0E42-5246-70F198D65111}"/>
              </a:ext>
            </a:extLst>
          </p:cNvPr>
          <p:cNvGrpSpPr/>
          <p:nvPr/>
        </p:nvGrpSpPr>
        <p:grpSpPr>
          <a:xfrm>
            <a:off x="5705312" y="3016869"/>
            <a:ext cx="1035892" cy="1477430"/>
            <a:chOff x="3142982" y="3016869"/>
            <a:chExt cx="1035892" cy="1477430"/>
          </a:xfrm>
        </p:grpSpPr>
        <p:sp>
          <p:nvSpPr>
            <p:cNvPr id="34" name="Rettangolo 33">
              <a:extLst>
                <a:ext uri="{FF2B5EF4-FFF2-40B4-BE49-F238E27FC236}">
                  <a16:creationId xmlns:a16="http://schemas.microsoft.com/office/drawing/2014/main" id="{717F5E14-A16A-FD8B-E15D-8B07DA63E911}"/>
                </a:ext>
              </a:extLst>
            </p:cNvPr>
            <p:cNvSpPr/>
            <p:nvPr/>
          </p:nvSpPr>
          <p:spPr>
            <a:xfrm>
              <a:off x="3142982" y="3016869"/>
              <a:ext cx="850908" cy="1477430"/>
            </a:xfrm>
            <a:prstGeom prst="rect">
              <a:avLst/>
            </a:prstGeom>
            <a:noFill/>
            <a:ln w="19050">
              <a:solidFill>
                <a:schemeClr val="tx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en-US" sz="1200" dirty="0">
                <a:solidFill>
                  <a:schemeClr val="tx1"/>
                </a:solidFill>
              </a:endParaRPr>
            </a:p>
          </p:txBody>
        </p:sp>
        <p:sp>
          <p:nvSpPr>
            <p:cNvPr id="35" name="Rettangolo 34">
              <a:extLst>
                <a:ext uri="{FF2B5EF4-FFF2-40B4-BE49-F238E27FC236}">
                  <a16:creationId xmlns:a16="http://schemas.microsoft.com/office/drawing/2014/main" id="{92442CA2-428A-2E3D-ACAC-6C0046C3FDE3}"/>
                </a:ext>
              </a:extLst>
            </p:cNvPr>
            <p:cNvSpPr/>
            <p:nvPr/>
          </p:nvSpPr>
          <p:spPr>
            <a:xfrm>
              <a:off x="3782874" y="3585030"/>
              <a:ext cx="396000" cy="396000"/>
            </a:xfrm>
            <a:prstGeom prst="rect">
              <a:avLst/>
            </a:prstGeom>
            <a:solidFill>
              <a:schemeClr val="tx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5000"/>
                </a:lnSpc>
                <a:spcBef>
                  <a:spcPts val="400"/>
                </a:spcBef>
                <a:spcAft>
                  <a:spcPts val="400"/>
                </a:spcAft>
              </a:pPr>
              <a:r>
                <a:rPr lang="it-IT" sz="1400" b="1" dirty="0">
                  <a:solidFill>
                    <a:schemeClr val="bg1"/>
                  </a:solidFill>
                </a:rPr>
                <a:t>70</a:t>
              </a:r>
            </a:p>
          </p:txBody>
        </p:sp>
      </p:grpSp>
      <p:grpSp>
        <p:nvGrpSpPr>
          <p:cNvPr id="36" name="Gruppo 35">
            <a:extLst>
              <a:ext uri="{FF2B5EF4-FFF2-40B4-BE49-F238E27FC236}">
                <a16:creationId xmlns:a16="http://schemas.microsoft.com/office/drawing/2014/main" id="{0FDEFBCC-2EF9-F447-EFB9-56F384E55AA8}"/>
              </a:ext>
            </a:extLst>
          </p:cNvPr>
          <p:cNvGrpSpPr/>
          <p:nvPr/>
        </p:nvGrpSpPr>
        <p:grpSpPr>
          <a:xfrm>
            <a:off x="5705312" y="4664183"/>
            <a:ext cx="1048908" cy="517418"/>
            <a:chOff x="4981199" y="3039663"/>
            <a:chExt cx="1048908" cy="517418"/>
          </a:xfrm>
        </p:grpSpPr>
        <p:sp>
          <p:nvSpPr>
            <p:cNvPr id="37" name="Rettangolo 36">
              <a:extLst>
                <a:ext uri="{FF2B5EF4-FFF2-40B4-BE49-F238E27FC236}">
                  <a16:creationId xmlns:a16="http://schemas.microsoft.com/office/drawing/2014/main" id="{58833EF1-DC04-9A5F-D60F-AB58471AEF97}"/>
                </a:ext>
              </a:extLst>
            </p:cNvPr>
            <p:cNvSpPr/>
            <p:nvPr/>
          </p:nvSpPr>
          <p:spPr>
            <a:xfrm>
              <a:off x="4981199" y="3039663"/>
              <a:ext cx="850908" cy="517418"/>
            </a:xfrm>
            <a:prstGeom prst="rect">
              <a:avLst/>
            </a:prstGeom>
            <a:noFill/>
            <a:ln w="19050">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en-US" sz="1200" dirty="0">
                <a:solidFill>
                  <a:schemeClr val="tx1"/>
                </a:solidFill>
              </a:endParaRPr>
            </a:p>
          </p:txBody>
        </p:sp>
        <p:sp>
          <p:nvSpPr>
            <p:cNvPr id="38" name="Rettangolo 37">
              <a:extLst>
                <a:ext uri="{FF2B5EF4-FFF2-40B4-BE49-F238E27FC236}">
                  <a16:creationId xmlns:a16="http://schemas.microsoft.com/office/drawing/2014/main" id="{61C44724-E263-F291-A79B-94E16A1169D2}"/>
                </a:ext>
              </a:extLst>
            </p:cNvPr>
            <p:cNvSpPr/>
            <p:nvPr/>
          </p:nvSpPr>
          <p:spPr>
            <a:xfrm>
              <a:off x="5634107" y="3091060"/>
              <a:ext cx="396000" cy="396000"/>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5000"/>
                </a:lnSpc>
                <a:spcBef>
                  <a:spcPts val="400"/>
                </a:spcBef>
                <a:spcAft>
                  <a:spcPts val="400"/>
                </a:spcAft>
              </a:pPr>
              <a:r>
                <a:rPr lang="it-IT" sz="1400" b="1" dirty="0">
                  <a:solidFill>
                    <a:schemeClr val="bg1"/>
                  </a:solidFill>
                </a:rPr>
                <a:t>30</a:t>
              </a:r>
            </a:p>
          </p:txBody>
        </p:sp>
      </p:grpSp>
      <p:sp>
        <p:nvSpPr>
          <p:cNvPr id="5" name="Rettangolo 4">
            <a:extLst>
              <a:ext uri="{FF2B5EF4-FFF2-40B4-BE49-F238E27FC236}">
                <a16:creationId xmlns:a16="http://schemas.microsoft.com/office/drawing/2014/main" id="{7C7EA326-B51D-181A-85EC-95E036B0E003}"/>
              </a:ext>
            </a:extLst>
          </p:cNvPr>
          <p:cNvSpPr/>
          <p:nvPr/>
        </p:nvSpPr>
        <p:spPr>
          <a:xfrm>
            <a:off x="3230216" y="2017486"/>
            <a:ext cx="1894114" cy="365147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r">
              <a:defRPr/>
            </a:pPr>
            <a:r>
              <a:rPr lang="it-IT" sz="1050" i="1" dirty="0">
                <a:solidFill>
                  <a:srgbClr val="000000"/>
                </a:solidFill>
                <a:latin typeface="Barlow" panose="00000500000000000000" pitchFamily="2" charset="0"/>
                <a:cs typeface="Arial" panose="020B0604020202020204" pitchFamily="34" charset="0"/>
              </a:rPr>
              <a:t>*</a:t>
            </a:r>
            <a:r>
              <a:rPr kumimoji="0" lang="it-IT" sz="1050" b="0" i="1" u="none" strike="noStrike" kern="1200" cap="none" spc="0" normalizeH="0" baseline="0" noProof="0" dirty="0">
                <a:ln>
                  <a:noFill/>
                </a:ln>
                <a:solidFill>
                  <a:srgbClr val="000000"/>
                </a:solidFill>
                <a:effectLst/>
                <a:uLnTx/>
                <a:uFillTx/>
                <a:latin typeface="Barlow" panose="00000500000000000000" pitchFamily="2" charset="0"/>
                <a:ea typeface="+mn-ea"/>
                <a:cs typeface="Arial" panose="020B0604020202020204" pitchFamily="34" charset="0"/>
              </a:rPr>
              <a:t>Fonte: Dati IPSOS luglio 2024</a:t>
            </a:r>
            <a:endParaRPr kumimoji="0" lang="it-IT" sz="1200" b="0" i="0" u="none" strike="noStrike" kern="1200" cap="none" spc="0" normalizeH="0" baseline="0" noProof="0" dirty="0">
              <a:ln>
                <a:noFill/>
              </a:ln>
              <a:solidFill>
                <a:srgbClr val="000000"/>
              </a:solidFill>
              <a:effectLst/>
              <a:uLnTx/>
              <a:uFillTx/>
              <a:latin typeface="Barlow" panose="00000500000000000000" pitchFamily="2" charset="0"/>
              <a:ea typeface="+mn-ea"/>
              <a:cs typeface="Arial" panose="020B0604020202020204" pitchFamily="34" charset="0"/>
            </a:endParaRPr>
          </a:p>
        </p:txBody>
      </p:sp>
      <p:sp>
        <p:nvSpPr>
          <p:cNvPr id="23" name="CasellaDiTesto 22">
            <a:extLst>
              <a:ext uri="{FF2B5EF4-FFF2-40B4-BE49-F238E27FC236}">
                <a16:creationId xmlns:a16="http://schemas.microsoft.com/office/drawing/2014/main" id="{3DDA7868-E0B3-E000-12F8-5674693139F9}"/>
              </a:ext>
            </a:extLst>
          </p:cNvPr>
          <p:cNvSpPr txBox="1"/>
          <p:nvPr/>
        </p:nvSpPr>
        <p:spPr>
          <a:xfrm>
            <a:off x="3535940" y="2152762"/>
            <a:ext cx="1044105"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Barlow"/>
                <a:ea typeface="+mn-ea"/>
                <a:cs typeface="+mn-cs"/>
              </a:rPr>
              <a:t>TOTALE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Barlow"/>
                <a:ea typeface="+mn-ea"/>
                <a:cs typeface="+mn-cs"/>
              </a:rPr>
              <a:t>ITALIA*</a:t>
            </a:r>
          </a:p>
        </p:txBody>
      </p:sp>
      <p:grpSp>
        <p:nvGrpSpPr>
          <p:cNvPr id="31" name="Gruppo 30">
            <a:extLst>
              <a:ext uri="{FF2B5EF4-FFF2-40B4-BE49-F238E27FC236}">
                <a16:creationId xmlns:a16="http://schemas.microsoft.com/office/drawing/2014/main" id="{BBD50BB9-229E-43EB-E755-70B64C994013}"/>
              </a:ext>
            </a:extLst>
          </p:cNvPr>
          <p:cNvGrpSpPr/>
          <p:nvPr/>
        </p:nvGrpSpPr>
        <p:grpSpPr>
          <a:xfrm>
            <a:off x="3929471" y="3039662"/>
            <a:ext cx="1048908" cy="1065747"/>
            <a:chOff x="4981199" y="3039662"/>
            <a:chExt cx="1048908" cy="1065747"/>
          </a:xfrm>
        </p:grpSpPr>
        <p:sp>
          <p:nvSpPr>
            <p:cNvPr id="11" name="Rettangolo 10">
              <a:extLst>
                <a:ext uri="{FF2B5EF4-FFF2-40B4-BE49-F238E27FC236}">
                  <a16:creationId xmlns:a16="http://schemas.microsoft.com/office/drawing/2014/main" id="{7FA5EAA5-3824-AB99-58B9-5BB1C8015233}"/>
                </a:ext>
              </a:extLst>
            </p:cNvPr>
            <p:cNvSpPr/>
            <p:nvPr/>
          </p:nvSpPr>
          <p:spPr>
            <a:xfrm>
              <a:off x="4981199" y="3039662"/>
              <a:ext cx="850908" cy="1065747"/>
            </a:xfrm>
            <a:prstGeom prst="rect">
              <a:avLst/>
            </a:prstGeom>
            <a:noFill/>
            <a:ln w="19050">
              <a:solidFill>
                <a:schemeClr val="tx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en-US" sz="1200" dirty="0">
                <a:solidFill>
                  <a:schemeClr val="tx1"/>
                </a:solidFill>
              </a:endParaRPr>
            </a:p>
          </p:txBody>
        </p:sp>
        <p:sp>
          <p:nvSpPr>
            <p:cNvPr id="16" name="Rettangolo 15">
              <a:extLst>
                <a:ext uri="{FF2B5EF4-FFF2-40B4-BE49-F238E27FC236}">
                  <a16:creationId xmlns:a16="http://schemas.microsoft.com/office/drawing/2014/main" id="{A101D94B-A958-1122-F857-90813E923DBC}"/>
                </a:ext>
              </a:extLst>
            </p:cNvPr>
            <p:cNvSpPr/>
            <p:nvPr/>
          </p:nvSpPr>
          <p:spPr>
            <a:xfrm>
              <a:off x="5634107" y="3341430"/>
              <a:ext cx="396000" cy="396000"/>
            </a:xfrm>
            <a:prstGeom prst="rect">
              <a:avLst/>
            </a:prstGeom>
            <a:solidFill>
              <a:schemeClr val="tx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5000"/>
                </a:lnSpc>
                <a:spcBef>
                  <a:spcPts val="400"/>
                </a:spcBef>
                <a:spcAft>
                  <a:spcPts val="400"/>
                </a:spcAft>
              </a:pPr>
              <a:r>
                <a:rPr lang="it-IT" sz="1400" b="1" dirty="0">
                  <a:solidFill>
                    <a:schemeClr val="bg1"/>
                  </a:solidFill>
                </a:rPr>
                <a:t>55</a:t>
              </a:r>
            </a:p>
          </p:txBody>
        </p:sp>
      </p:grpSp>
      <p:grpSp>
        <p:nvGrpSpPr>
          <p:cNvPr id="39" name="Gruppo 38">
            <a:extLst>
              <a:ext uri="{FF2B5EF4-FFF2-40B4-BE49-F238E27FC236}">
                <a16:creationId xmlns:a16="http://schemas.microsoft.com/office/drawing/2014/main" id="{EFBF0048-9BE5-4F98-6E01-BB790D10FA67}"/>
              </a:ext>
            </a:extLst>
          </p:cNvPr>
          <p:cNvGrpSpPr/>
          <p:nvPr/>
        </p:nvGrpSpPr>
        <p:grpSpPr>
          <a:xfrm>
            <a:off x="3929471" y="4484753"/>
            <a:ext cx="1048908" cy="517418"/>
            <a:chOff x="4981199" y="3039663"/>
            <a:chExt cx="1048908" cy="517418"/>
          </a:xfrm>
        </p:grpSpPr>
        <p:sp>
          <p:nvSpPr>
            <p:cNvPr id="40" name="Rettangolo 39">
              <a:extLst>
                <a:ext uri="{FF2B5EF4-FFF2-40B4-BE49-F238E27FC236}">
                  <a16:creationId xmlns:a16="http://schemas.microsoft.com/office/drawing/2014/main" id="{F1724BD0-118E-BEA8-0737-C193DDCE9BDC}"/>
                </a:ext>
              </a:extLst>
            </p:cNvPr>
            <p:cNvSpPr/>
            <p:nvPr/>
          </p:nvSpPr>
          <p:spPr>
            <a:xfrm>
              <a:off x="4981199" y="3039663"/>
              <a:ext cx="850908" cy="517418"/>
            </a:xfrm>
            <a:prstGeom prst="rect">
              <a:avLst/>
            </a:prstGeom>
            <a:noFill/>
            <a:ln w="19050">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en-US" sz="1200" dirty="0">
                <a:solidFill>
                  <a:schemeClr val="tx1"/>
                </a:solidFill>
              </a:endParaRPr>
            </a:p>
          </p:txBody>
        </p:sp>
        <p:sp>
          <p:nvSpPr>
            <p:cNvPr id="41" name="Rettangolo 40">
              <a:extLst>
                <a:ext uri="{FF2B5EF4-FFF2-40B4-BE49-F238E27FC236}">
                  <a16:creationId xmlns:a16="http://schemas.microsoft.com/office/drawing/2014/main" id="{14FB382E-10A3-502D-CEDA-187890D07B89}"/>
                </a:ext>
              </a:extLst>
            </p:cNvPr>
            <p:cNvSpPr/>
            <p:nvPr/>
          </p:nvSpPr>
          <p:spPr>
            <a:xfrm>
              <a:off x="5634107" y="3091060"/>
              <a:ext cx="396000" cy="396000"/>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5000"/>
                </a:lnSpc>
                <a:spcBef>
                  <a:spcPts val="400"/>
                </a:spcBef>
                <a:spcAft>
                  <a:spcPts val="400"/>
                </a:spcAft>
              </a:pPr>
              <a:r>
                <a:rPr lang="it-IT" sz="1400" b="1" dirty="0">
                  <a:solidFill>
                    <a:schemeClr val="bg1"/>
                  </a:solidFill>
                </a:rPr>
                <a:t>45</a:t>
              </a:r>
            </a:p>
          </p:txBody>
        </p:sp>
      </p:grpSp>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379662" y="397073"/>
            <a:ext cx="6941245" cy="851018"/>
          </a:xfrm>
        </p:spPr>
        <p:txBody>
          <a:bodyPr/>
          <a:lstStyle/>
          <a:p>
            <a:r>
              <a:rPr lang="it-IT" dirty="0"/>
              <a:t>Più elevata rispetto al resto d’Italia la qualità della vita nel sud della Lombardia</a:t>
            </a:r>
            <a:endParaRPr lang="it-IT" b="1" dirty="0"/>
          </a:p>
        </p:txBody>
      </p:sp>
      <p:sp>
        <p:nvSpPr>
          <p:cNvPr id="7" name="CasellaDiTesto 6">
            <a:extLst>
              <a:ext uri="{FF2B5EF4-FFF2-40B4-BE49-F238E27FC236}">
                <a16:creationId xmlns:a16="http://schemas.microsoft.com/office/drawing/2014/main" id="{7415F2D5-C908-D762-5095-439703B552A5}"/>
              </a:ext>
            </a:extLst>
          </p:cNvPr>
          <p:cNvSpPr txBox="1"/>
          <p:nvPr/>
        </p:nvSpPr>
        <p:spPr>
          <a:xfrm>
            <a:off x="8829152" y="6188640"/>
            <a:ext cx="2431485"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srgbClr val="000000"/>
                </a:solidFill>
                <a:effectLst/>
                <a:uLnTx/>
                <a:uFillTx/>
                <a:latin typeface="Barlow" panose="00000500000000000000" pitchFamily="2" charset="0"/>
                <a:ea typeface="+mn-ea"/>
                <a:cs typeface="Arial" panose="020B0604020202020204" pitchFamily="34" charset="0"/>
              </a:rPr>
              <a:t>Base: totale rispondenti</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srgbClr val="000000"/>
                </a:solidFill>
                <a:effectLst/>
                <a:uLnTx/>
                <a:uFillTx/>
                <a:latin typeface="Barlow" panose="00000500000000000000" pitchFamily="2" charset="0"/>
                <a:ea typeface="+mn-ea"/>
                <a:cs typeface="Arial" panose="020B0604020202020204" pitchFamily="34" charset="0"/>
              </a:rPr>
              <a:t>Valori %</a:t>
            </a:r>
          </a:p>
        </p:txBody>
      </p:sp>
      <p:sp>
        <p:nvSpPr>
          <p:cNvPr id="9" name="Source">
            <a:extLst>
              <a:ext uri="{FF2B5EF4-FFF2-40B4-BE49-F238E27FC236}">
                <a16:creationId xmlns:a16="http://schemas.microsoft.com/office/drawing/2014/main" id="{57CECDB1-70CA-B642-4236-172339CF8ED3}"/>
              </a:ext>
              <a:ext uri="{C183D7F6-B498-43B3-948B-1728B52AA6E4}">
                <adec:decorative xmlns:adec="http://schemas.microsoft.com/office/drawing/2017/decorative" val="0"/>
              </a:ext>
            </a:extLst>
          </p:cNvPr>
          <p:cNvSpPr txBox="1">
            <a:spLocks/>
          </p:cNvSpPr>
          <p:nvPr/>
        </p:nvSpPr>
        <p:spPr>
          <a:xfrm>
            <a:off x="1268824" y="2401567"/>
            <a:ext cx="1894114" cy="520008"/>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lang="it-IT" sz="1100" b="1" dirty="0">
                <a:solidFill>
                  <a:srgbClr val="000000"/>
                </a:solidFill>
                <a:latin typeface="Barlow"/>
              </a:rPr>
              <a:t>VALUTAZIONE DELLA QUALITA’ DELLA VITA NELLA ZONA DI RESIDENZA</a:t>
            </a:r>
            <a:endParaRPr kumimoji="0" lang="it-IT" sz="1100" b="1" u="none" strike="noStrike" kern="1200" cap="none" spc="0" normalizeH="0" baseline="0" noProof="0" dirty="0">
              <a:ln>
                <a:noFill/>
              </a:ln>
              <a:solidFill>
                <a:srgbClr val="000000"/>
              </a:solidFill>
              <a:effectLst/>
              <a:uLnTx/>
              <a:uFillTx/>
              <a:latin typeface="Barlow"/>
              <a:ea typeface="+mn-ea"/>
              <a:cs typeface="+mn-cs"/>
            </a:endParaRPr>
          </a:p>
        </p:txBody>
      </p:sp>
      <p:sp>
        <p:nvSpPr>
          <p:cNvPr id="12" name="Source">
            <a:extLst>
              <a:ext uri="{FF2B5EF4-FFF2-40B4-BE49-F238E27FC236}">
                <a16:creationId xmlns:a16="http://schemas.microsoft.com/office/drawing/2014/main" id="{A4142B5C-BD8A-0F91-81B0-7035D5C0EA94}"/>
              </a:ext>
              <a:ext uri="{C183D7F6-B498-43B3-948B-1728B52AA6E4}">
                <adec:decorative xmlns:adec="http://schemas.microsoft.com/office/drawing/2017/decorative" val="0"/>
              </a:ext>
            </a:extLst>
          </p:cNvPr>
          <p:cNvSpPr txBox="1">
            <a:spLocks/>
          </p:cNvSpPr>
          <p:nvPr/>
        </p:nvSpPr>
        <p:spPr>
          <a:xfrm>
            <a:off x="520329" y="1384716"/>
            <a:ext cx="6001769" cy="404098"/>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1100" b="0" i="1" u="none" strike="noStrike" kern="1200" cap="none" spc="0" normalizeH="0" baseline="0" noProof="0" dirty="0">
                <a:ln>
                  <a:noFill/>
                </a:ln>
                <a:solidFill>
                  <a:srgbClr val="000000"/>
                </a:solidFill>
                <a:effectLst/>
                <a:uLnTx/>
                <a:uFillTx/>
                <a:latin typeface="Barlow"/>
                <a:ea typeface="+mn-ea"/>
                <a:cs typeface="+mn-cs"/>
              </a:rPr>
              <a:t>D.5 Che </a:t>
            </a:r>
            <a:r>
              <a:rPr kumimoji="0" lang="it-IT" sz="1400" b="1" i="1" u="none" strike="noStrike" kern="1200" cap="none" spc="0" normalizeH="0" baseline="0" noProof="0" dirty="0">
                <a:ln>
                  <a:noFill/>
                </a:ln>
                <a:solidFill>
                  <a:srgbClr val="000000"/>
                </a:solidFill>
                <a:effectLst/>
                <a:uLnTx/>
                <a:uFillTx/>
                <a:latin typeface="Barlow"/>
                <a:ea typeface="+mn-ea"/>
                <a:cs typeface="+mn-cs"/>
              </a:rPr>
              <a:t>giudizio</a:t>
            </a:r>
            <a:r>
              <a:rPr kumimoji="0" lang="it-IT" sz="1100" b="0" i="1" u="none" strike="noStrike" kern="1200" cap="none" spc="0" normalizeH="0" baseline="0" noProof="0" dirty="0">
                <a:ln>
                  <a:noFill/>
                </a:ln>
                <a:solidFill>
                  <a:srgbClr val="000000"/>
                </a:solidFill>
                <a:effectLst/>
                <a:uLnTx/>
                <a:uFillTx/>
                <a:latin typeface="Barlow"/>
                <a:ea typeface="+mn-ea"/>
                <a:cs typeface="+mn-cs"/>
              </a:rPr>
              <a:t> darebbe della </a:t>
            </a:r>
            <a:r>
              <a:rPr lang="it-IT" sz="1400" b="1" i="1" dirty="0">
                <a:solidFill>
                  <a:srgbClr val="000000"/>
                </a:solidFill>
                <a:latin typeface="Barlow"/>
              </a:rPr>
              <a:t>qualità della vita nella zona in cui risiede</a:t>
            </a:r>
            <a:r>
              <a:rPr kumimoji="0" lang="it-IT" sz="1100" b="0" i="1" u="none" strike="noStrike" kern="1200" cap="none" spc="0" normalizeH="0" baseline="0" noProof="0" dirty="0">
                <a:ln>
                  <a:noFill/>
                </a:ln>
                <a:solidFill>
                  <a:srgbClr val="000000"/>
                </a:solidFill>
                <a:effectLst/>
                <a:uLnTx/>
                <a:uFillTx/>
                <a:latin typeface="Barlow"/>
                <a:ea typeface="+mn-ea"/>
                <a:cs typeface="+mn-cs"/>
              </a:rPr>
              <a:t>? </a:t>
            </a:r>
          </a:p>
        </p:txBody>
      </p:sp>
      <p:grpSp>
        <p:nvGrpSpPr>
          <p:cNvPr id="50" name="Gruppo 49">
            <a:extLst>
              <a:ext uri="{FF2B5EF4-FFF2-40B4-BE49-F238E27FC236}">
                <a16:creationId xmlns:a16="http://schemas.microsoft.com/office/drawing/2014/main" id="{3E6A4324-BE3D-A1E2-8D7E-74DDC0CF35AD}"/>
              </a:ext>
            </a:extLst>
          </p:cNvPr>
          <p:cNvGrpSpPr>
            <a:grpSpLocks noChangeAspect="1"/>
          </p:cNvGrpSpPr>
          <p:nvPr/>
        </p:nvGrpSpPr>
        <p:grpSpPr>
          <a:xfrm>
            <a:off x="5460198" y="2206370"/>
            <a:ext cx="589757" cy="590375"/>
            <a:chOff x="450001" y="1786261"/>
            <a:chExt cx="555641" cy="540085"/>
          </a:xfrm>
        </p:grpSpPr>
        <p:pic>
          <p:nvPicPr>
            <p:cNvPr id="51" name="Immagine 50">
              <a:extLst>
                <a:ext uri="{FF2B5EF4-FFF2-40B4-BE49-F238E27FC236}">
                  <a16:creationId xmlns:a16="http://schemas.microsoft.com/office/drawing/2014/main" id="{D9FF7EEA-2A9C-BD5E-CB4A-E58197D47726}"/>
                </a:ext>
              </a:extLst>
            </p:cNvPr>
            <p:cNvPicPr>
              <a:picLocks noChangeAspect="1"/>
            </p:cNvPicPr>
            <p:nvPr/>
          </p:nvPicPr>
          <p:blipFill>
            <a:blip r:embed="rId3">
              <a:biLevel thresh="75000"/>
            </a:blip>
            <a:stretch>
              <a:fillRect/>
            </a:stretch>
          </p:blipFill>
          <p:spPr>
            <a:xfrm>
              <a:off x="486917" y="1786261"/>
              <a:ext cx="481809" cy="404098"/>
            </a:xfrm>
            <a:prstGeom prst="rect">
              <a:avLst/>
            </a:prstGeom>
          </p:spPr>
        </p:pic>
        <p:sp>
          <p:nvSpPr>
            <p:cNvPr id="52" name="Source">
              <a:extLst>
                <a:ext uri="{FF2B5EF4-FFF2-40B4-BE49-F238E27FC236}">
                  <a16:creationId xmlns:a16="http://schemas.microsoft.com/office/drawing/2014/main" id="{0EB93E53-8400-1655-0F11-8B80DE2A4E9D}"/>
                </a:ext>
                <a:ext uri="{C183D7F6-B498-43B3-948B-1728B52AA6E4}">
                  <adec:decorative xmlns:adec="http://schemas.microsoft.com/office/drawing/2017/decorative" val="0"/>
                </a:ext>
              </a:extLst>
            </p:cNvPr>
            <p:cNvSpPr txBox="1">
              <a:spLocks/>
            </p:cNvSpPr>
            <p:nvPr/>
          </p:nvSpPr>
          <p:spPr>
            <a:xfrm>
              <a:off x="450001" y="2150427"/>
              <a:ext cx="555641"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4" name="Gruppo 3">
            <a:extLst>
              <a:ext uri="{FF2B5EF4-FFF2-40B4-BE49-F238E27FC236}">
                <a16:creationId xmlns:a16="http://schemas.microsoft.com/office/drawing/2014/main" id="{0902D6BC-4396-6E34-555A-4EEDEA3DCC3F}"/>
              </a:ext>
            </a:extLst>
          </p:cNvPr>
          <p:cNvGrpSpPr/>
          <p:nvPr/>
        </p:nvGrpSpPr>
        <p:grpSpPr>
          <a:xfrm>
            <a:off x="11188484" y="288051"/>
            <a:ext cx="728828" cy="761140"/>
            <a:chOff x="11362471" y="120964"/>
            <a:chExt cx="728828" cy="761140"/>
          </a:xfrm>
        </p:grpSpPr>
        <p:pic>
          <p:nvPicPr>
            <p:cNvPr id="6" name="Immagine 5">
              <a:extLst>
                <a:ext uri="{FF2B5EF4-FFF2-40B4-BE49-F238E27FC236}">
                  <a16:creationId xmlns:a16="http://schemas.microsoft.com/office/drawing/2014/main" id="{2E0588F6-EC9E-5EA1-C844-90BD222E9A2A}"/>
                </a:ext>
              </a:extLst>
            </p:cNvPr>
            <p:cNvPicPr>
              <a:picLocks noChangeAspect="1"/>
            </p:cNvPicPr>
            <p:nvPr/>
          </p:nvPicPr>
          <p:blipFill>
            <a:blip r:embed="rId4">
              <a:biLevel thresh="25000"/>
            </a:blip>
            <a:stretch>
              <a:fillRect/>
            </a:stretch>
          </p:blipFill>
          <p:spPr>
            <a:xfrm>
              <a:off x="11466706" y="120964"/>
              <a:ext cx="520358" cy="552217"/>
            </a:xfrm>
            <a:prstGeom prst="rect">
              <a:avLst/>
            </a:prstGeom>
          </p:spPr>
        </p:pic>
        <p:sp>
          <p:nvSpPr>
            <p:cNvPr id="8" name="Source">
              <a:extLst>
                <a:ext uri="{FF2B5EF4-FFF2-40B4-BE49-F238E27FC236}">
                  <a16:creationId xmlns:a16="http://schemas.microsoft.com/office/drawing/2014/main" id="{F4EDBBB5-C60C-F552-AB00-BB055DB7A630}"/>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prstClr val="white"/>
                  </a:solidFill>
                  <a:effectLst/>
                  <a:uLnTx/>
                  <a:uFillTx/>
                  <a:latin typeface="Barlow Semi Condensed" panose="00000506000000000000" pitchFamily="2" charset="0"/>
                  <a:ea typeface="+mn-ea"/>
                  <a:cs typeface="+mn-cs"/>
                </a:rPr>
                <a:t>OPINION LEADER</a:t>
              </a:r>
            </a:p>
          </p:txBody>
        </p:sp>
      </p:grpSp>
      <p:sp>
        <p:nvSpPr>
          <p:cNvPr id="17" name="CasellaDiTesto 16">
            <a:extLst>
              <a:ext uri="{FF2B5EF4-FFF2-40B4-BE49-F238E27FC236}">
                <a16:creationId xmlns:a16="http://schemas.microsoft.com/office/drawing/2014/main" id="{32DAB8B7-AD69-6DD7-B4CD-AD8ACEAD1593}"/>
              </a:ext>
            </a:extLst>
          </p:cNvPr>
          <p:cNvSpPr txBox="1"/>
          <p:nvPr/>
        </p:nvSpPr>
        <p:spPr>
          <a:xfrm>
            <a:off x="8128222" y="4053034"/>
            <a:ext cx="3800309" cy="1212768"/>
          </a:xfrm>
          <a:prstGeom prst="rect">
            <a:avLst/>
          </a:prstGeom>
          <a:noFill/>
        </p:spPr>
        <p:txBody>
          <a:bodyPr wrap="square" lIns="0" tIns="0" rIns="0" bIns="0" rtlCol="0">
            <a:spAutoFit/>
          </a:bodyPr>
          <a:lstStyle/>
          <a:p>
            <a:pPr marL="0" marR="0" lvl="0" indent="0" algn="r" defTabSz="914400" rtl="0" eaLnBrk="1" fontAlgn="auto" latinLnBrk="0" hangingPunct="1">
              <a:lnSpc>
                <a:spcPct val="115000"/>
              </a:lnSpc>
              <a:spcBef>
                <a:spcPts val="400"/>
              </a:spcBef>
              <a:spcAft>
                <a:spcPts val="400"/>
              </a:spcAft>
              <a:buClrTx/>
              <a:buSzPct val="100000"/>
              <a:buFontTx/>
              <a:buNone/>
              <a:tabLst/>
              <a:defRPr/>
            </a:pPr>
            <a:r>
              <a:rPr kumimoji="0" lang="it-IT" sz="1400" b="0" i="0" u="none" strike="noStrike" kern="1200" cap="none" spc="0" normalizeH="0" baseline="0" dirty="0">
                <a:ln>
                  <a:noFill/>
                </a:ln>
                <a:solidFill>
                  <a:prstClr val="white"/>
                </a:solidFill>
                <a:effectLst/>
                <a:uLnTx/>
                <a:uFillTx/>
                <a:latin typeface="Barlow"/>
                <a:ea typeface="+mn-ea"/>
                <a:cs typeface="+mn-cs"/>
              </a:rPr>
              <a:t>Complessivamente gli OL ritengono che la macro area geografica analizzata riveli una </a:t>
            </a:r>
            <a:r>
              <a:rPr kumimoji="0" lang="it-IT" sz="1400" b="1" i="0" u="none" strike="noStrike" kern="1200" cap="none" spc="0" normalizeH="0" baseline="0" dirty="0">
                <a:ln>
                  <a:noFill/>
                </a:ln>
                <a:solidFill>
                  <a:prstClr val="white"/>
                </a:solidFill>
                <a:effectLst/>
                <a:uLnTx/>
                <a:uFillTx/>
                <a:latin typeface="Barlow"/>
                <a:ea typeface="+mn-ea"/>
                <a:cs typeface="+mn-cs"/>
              </a:rPr>
              <a:t>qualità di vita  discreta e in alcune zone molto buona</a:t>
            </a:r>
            <a:r>
              <a:rPr lang="it-IT" sz="1400" dirty="0">
                <a:solidFill>
                  <a:prstClr val="white"/>
                </a:solidFill>
                <a:latin typeface="Barlow"/>
              </a:rPr>
              <a:t>: il </a:t>
            </a:r>
            <a:r>
              <a:rPr lang="it-IT" sz="1400" b="1" dirty="0">
                <a:solidFill>
                  <a:prstClr val="white"/>
                </a:solidFill>
                <a:latin typeface="Barlow"/>
              </a:rPr>
              <a:t>confronto spontaneo </a:t>
            </a:r>
            <a:r>
              <a:rPr lang="it-IT" sz="1400" dirty="0">
                <a:solidFill>
                  <a:prstClr val="white"/>
                </a:solidFill>
                <a:latin typeface="Barlow"/>
              </a:rPr>
              <a:t>è fatto soprattutto con altre zone d’Italia </a:t>
            </a:r>
          </a:p>
        </p:txBody>
      </p:sp>
      <p:sp>
        <p:nvSpPr>
          <p:cNvPr id="25" name="CasellaDiTesto 24">
            <a:extLst>
              <a:ext uri="{FF2B5EF4-FFF2-40B4-BE49-F238E27FC236}">
                <a16:creationId xmlns:a16="http://schemas.microsoft.com/office/drawing/2014/main" id="{6590719D-404F-84D6-176A-0D6C84D04B50}"/>
              </a:ext>
            </a:extLst>
          </p:cNvPr>
          <p:cNvSpPr txBox="1"/>
          <p:nvPr/>
        </p:nvSpPr>
        <p:spPr>
          <a:xfrm>
            <a:off x="7457440" y="697698"/>
            <a:ext cx="3530795" cy="1016945"/>
          </a:xfrm>
          <a:prstGeom prst="rect">
            <a:avLst/>
          </a:prstGeom>
          <a:noFill/>
        </p:spPr>
        <p:txBody>
          <a:bodyPr wrap="square">
            <a:spAutoFit/>
          </a:bodyPr>
          <a:lstStyle/>
          <a:p>
            <a:pPr>
              <a:lnSpc>
                <a:spcPct val="110000"/>
              </a:lnSpc>
            </a:pPr>
            <a:r>
              <a:rPr kumimoji="0" lang="it-IT" sz="1400" b="0" i="1" u="none" strike="noStrike" kern="1200" cap="none" spc="0" normalizeH="0" baseline="0" dirty="0">
                <a:ln>
                  <a:noFill/>
                </a:ln>
                <a:solidFill>
                  <a:prstClr val="white"/>
                </a:solidFill>
                <a:effectLst/>
                <a:uLnTx/>
                <a:uFillTx/>
                <a:latin typeface="Barlow"/>
                <a:ea typeface="+mn-ea"/>
                <a:cs typeface="+mn-cs"/>
              </a:rPr>
              <a:t>Si può sempre migliorare, ma qui da noi non ci si può lamentare, soprattutto se penso ad altre zone  italiane… </a:t>
            </a:r>
          </a:p>
          <a:p>
            <a:pPr>
              <a:lnSpc>
                <a:spcPct val="110000"/>
              </a:lnSpc>
            </a:pPr>
            <a:endParaRPr lang="it-IT" sz="1400" b="0" i="1" dirty="0">
              <a:solidFill>
                <a:schemeClr val="bg1"/>
              </a:solidFill>
            </a:endParaRPr>
          </a:p>
        </p:txBody>
      </p:sp>
      <p:graphicFrame>
        <p:nvGraphicFramePr>
          <p:cNvPr id="14" name="Grafico 13">
            <a:extLst>
              <a:ext uri="{FF2B5EF4-FFF2-40B4-BE49-F238E27FC236}">
                <a16:creationId xmlns:a16="http://schemas.microsoft.com/office/drawing/2014/main" id="{2DF68120-C650-3CF5-9B09-630E0FFD5C48}"/>
              </a:ext>
            </a:extLst>
          </p:cNvPr>
          <p:cNvGraphicFramePr/>
          <p:nvPr>
            <p:extLst>
              <p:ext uri="{D42A27DB-BD31-4B8C-83A1-F6EECF244321}">
                <p14:modId xmlns:p14="http://schemas.microsoft.com/office/powerpoint/2010/main" val="2048187434"/>
              </p:ext>
            </p:extLst>
          </p:nvPr>
        </p:nvGraphicFramePr>
        <p:xfrm>
          <a:off x="1033639" y="2812607"/>
          <a:ext cx="5715409" cy="2532574"/>
        </p:xfrm>
        <a:graphic>
          <a:graphicData uri="http://schemas.openxmlformats.org/drawingml/2006/chart">
            <c:chart xmlns:c="http://schemas.openxmlformats.org/drawingml/2006/chart" xmlns:r="http://schemas.openxmlformats.org/officeDocument/2006/relationships" r:id="rId5"/>
          </a:graphicData>
        </a:graphic>
      </p:graphicFrame>
      <p:grpSp>
        <p:nvGrpSpPr>
          <p:cNvPr id="2" name="Gruppo 1">
            <a:extLst>
              <a:ext uri="{FF2B5EF4-FFF2-40B4-BE49-F238E27FC236}">
                <a16:creationId xmlns:a16="http://schemas.microsoft.com/office/drawing/2014/main" id="{1E94A82E-77DF-AE27-DBD0-2C8D4A169324}"/>
              </a:ext>
            </a:extLst>
          </p:cNvPr>
          <p:cNvGrpSpPr/>
          <p:nvPr/>
        </p:nvGrpSpPr>
        <p:grpSpPr>
          <a:xfrm>
            <a:off x="8079714" y="2950065"/>
            <a:ext cx="3553516" cy="885067"/>
            <a:chOff x="8275735" y="4186168"/>
            <a:chExt cx="3597931" cy="885067"/>
          </a:xfrm>
        </p:grpSpPr>
        <p:graphicFrame>
          <p:nvGraphicFramePr>
            <p:cNvPr id="20" name="Grafico 19">
              <a:extLst>
                <a:ext uri="{FF2B5EF4-FFF2-40B4-BE49-F238E27FC236}">
                  <a16:creationId xmlns:a16="http://schemas.microsoft.com/office/drawing/2014/main" id="{4E22ADC9-A8A6-E4D7-8E78-553126CCE1F2}"/>
                </a:ext>
              </a:extLst>
            </p:cNvPr>
            <p:cNvGraphicFramePr/>
            <p:nvPr>
              <p:extLst>
                <p:ext uri="{D42A27DB-BD31-4B8C-83A1-F6EECF244321}">
                  <p14:modId xmlns:p14="http://schemas.microsoft.com/office/powerpoint/2010/main" val="3189693600"/>
                </p:ext>
              </p:extLst>
            </p:nvPr>
          </p:nvGraphicFramePr>
          <p:xfrm>
            <a:off x="8275735" y="4300834"/>
            <a:ext cx="3597931" cy="770401"/>
          </p:xfrm>
          <a:graphic>
            <a:graphicData uri="http://schemas.openxmlformats.org/drawingml/2006/chart">
              <c:chart xmlns:c="http://schemas.openxmlformats.org/drawingml/2006/chart" xmlns:r="http://schemas.openxmlformats.org/officeDocument/2006/relationships" r:id="rId6"/>
            </a:graphicData>
          </a:graphic>
        </p:graphicFrame>
        <p:sp>
          <p:nvSpPr>
            <p:cNvPr id="22" name="CasellaDiTesto 21">
              <a:extLst>
                <a:ext uri="{FF2B5EF4-FFF2-40B4-BE49-F238E27FC236}">
                  <a16:creationId xmlns:a16="http://schemas.microsoft.com/office/drawing/2014/main" id="{DC02E7FF-8009-F810-7257-E1FB5177080E}"/>
                </a:ext>
              </a:extLst>
            </p:cNvPr>
            <p:cNvSpPr txBox="1"/>
            <p:nvPr/>
          </p:nvSpPr>
          <p:spPr>
            <a:xfrm>
              <a:off x="8324850" y="4186168"/>
              <a:ext cx="990600" cy="307777"/>
            </a:xfrm>
            <a:prstGeom prst="rect">
              <a:avLst/>
            </a:prstGeom>
            <a:noFill/>
          </p:spPr>
          <p:txBody>
            <a:bodyPr wrap="square">
              <a:spAutoFit/>
            </a:bodyPr>
            <a:lstStyle/>
            <a:p>
              <a:r>
                <a:rPr lang="en-US" sz="1400" b="1" dirty="0">
                  <a:solidFill>
                    <a:schemeClr val="bg1"/>
                  </a:solidFill>
                </a:rPr>
                <a:t>NET 7-10</a:t>
              </a:r>
            </a:p>
          </p:txBody>
        </p:sp>
      </p:grpSp>
      <p:pic>
        <p:nvPicPr>
          <p:cNvPr id="24" name="Elemento grafico 23" descr="Segna Pollice su con riempimento a tinta unita">
            <a:extLst>
              <a:ext uri="{FF2B5EF4-FFF2-40B4-BE49-F238E27FC236}">
                <a16:creationId xmlns:a16="http://schemas.microsoft.com/office/drawing/2014/main" id="{3128DF77-AB2A-1433-B8CB-E7D41FEB239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077829" y="3161693"/>
            <a:ext cx="288000" cy="288000"/>
          </a:xfrm>
          <a:prstGeom prst="rect">
            <a:avLst/>
          </a:prstGeom>
        </p:spPr>
      </p:pic>
      <p:sp>
        <p:nvSpPr>
          <p:cNvPr id="13" name="CasellaDiTesto 12">
            <a:extLst>
              <a:ext uri="{FF2B5EF4-FFF2-40B4-BE49-F238E27FC236}">
                <a16:creationId xmlns:a16="http://schemas.microsoft.com/office/drawing/2014/main" id="{E0902D42-2439-8436-5332-522BAE341EA4}"/>
              </a:ext>
            </a:extLst>
          </p:cNvPr>
          <p:cNvSpPr txBox="1"/>
          <p:nvPr/>
        </p:nvSpPr>
        <p:spPr>
          <a:xfrm>
            <a:off x="7457440" y="1346820"/>
            <a:ext cx="4754511" cy="1490921"/>
          </a:xfrm>
          <a:prstGeom prst="rect">
            <a:avLst/>
          </a:prstGeom>
          <a:noFill/>
        </p:spPr>
        <p:txBody>
          <a:bodyPr wrap="square">
            <a:spAutoFit/>
          </a:bodyPr>
          <a:lstStyle/>
          <a:p>
            <a:pPr>
              <a:lnSpc>
                <a:spcPct val="110000"/>
              </a:lnSpc>
            </a:pPr>
            <a:endParaRPr lang="it-IT" sz="1400" b="0" i="1" dirty="0">
              <a:solidFill>
                <a:schemeClr val="bg1"/>
              </a:solidFill>
            </a:endParaRPr>
          </a:p>
          <a:p>
            <a:pPr>
              <a:lnSpc>
                <a:spcPct val="110000"/>
              </a:lnSpc>
            </a:pPr>
            <a:r>
              <a:rPr lang="it-IT" sz="1400" b="0" i="1" dirty="0">
                <a:solidFill>
                  <a:schemeClr val="bg1"/>
                </a:solidFill>
              </a:rPr>
              <a:t>È una città che si può percorrere a piedi e in bici, a misura d’uomo. Vanta la presenza di molteplici associazioni e fondazioni che operano molto bene sul territorio, in ogni ambito</a:t>
            </a:r>
          </a:p>
          <a:p>
            <a:pPr>
              <a:lnSpc>
                <a:spcPct val="110000"/>
              </a:lnSpc>
            </a:pPr>
            <a:r>
              <a:rPr lang="it-IT" sz="1400" b="1" dirty="0">
                <a:solidFill>
                  <a:schemeClr val="bg1"/>
                </a:solidFill>
              </a:rPr>
              <a:t>Pubblica Amministrazione, Lodi</a:t>
            </a:r>
            <a:endParaRPr lang="en-GB" sz="1200" b="1" dirty="0"/>
          </a:p>
        </p:txBody>
      </p:sp>
    </p:spTree>
    <p:extLst>
      <p:ext uri="{BB962C8B-B14F-4D97-AF65-F5344CB8AC3E}">
        <p14:creationId xmlns:p14="http://schemas.microsoft.com/office/powerpoint/2010/main" val="2951963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ella 7">
            <a:extLst>
              <a:ext uri="{FF2B5EF4-FFF2-40B4-BE49-F238E27FC236}">
                <a16:creationId xmlns:a16="http://schemas.microsoft.com/office/drawing/2014/main" id="{7E159A89-4DD4-1CA0-6F83-710D94B711A7}"/>
              </a:ext>
            </a:extLst>
          </p:cNvPr>
          <p:cNvGraphicFramePr>
            <a:graphicFrameLocks noGrp="1"/>
          </p:cNvGraphicFramePr>
          <p:nvPr>
            <p:extLst>
              <p:ext uri="{D42A27DB-BD31-4B8C-83A1-F6EECF244321}">
                <p14:modId xmlns:p14="http://schemas.microsoft.com/office/powerpoint/2010/main" val="2299242678"/>
              </p:ext>
            </p:extLst>
          </p:nvPr>
        </p:nvGraphicFramePr>
        <p:xfrm>
          <a:off x="516860" y="2459963"/>
          <a:ext cx="6624000" cy="3486690"/>
        </p:xfrm>
        <a:graphic>
          <a:graphicData uri="http://schemas.openxmlformats.org/drawingml/2006/table">
            <a:tbl>
              <a:tblPr firstRow="1" bandRow="1">
                <a:tableStyleId>{5C22544A-7EE6-4342-B048-85BDC9FD1C3A}</a:tableStyleId>
              </a:tblPr>
              <a:tblGrid>
                <a:gridCol w="3456000">
                  <a:extLst>
                    <a:ext uri="{9D8B030D-6E8A-4147-A177-3AD203B41FA5}">
                      <a16:colId xmlns:a16="http://schemas.microsoft.com/office/drawing/2014/main" val="4217508746"/>
                    </a:ext>
                  </a:extLst>
                </a:gridCol>
                <a:gridCol w="1584000">
                  <a:extLst>
                    <a:ext uri="{9D8B030D-6E8A-4147-A177-3AD203B41FA5}">
                      <a16:colId xmlns:a16="http://schemas.microsoft.com/office/drawing/2014/main" val="3115063447"/>
                    </a:ext>
                  </a:extLst>
                </a:gridCol>
                <a:gridCol w="1584000">
                  <a:extLst>
                    <a:ext uri="{9D8B030D-6E8A-4147-A177-3AD203B41FA5}">
                      <a16:colId xmlns:a16="http://schemas.microsoft.com/office/drawing/2014/main" val="2454298963"/>
                    </a:ext>
                  </a:extLst>
                </a:gridCol>
              </a:tblGrid>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Tutela del </a:t>
                      </a:r>
                      <a:r>
                        <a:rPr lang="it-IT" sz="1200" b="1" i="0" u="none" strike="noStrike" kern="1200" dirty="0">
                          <a:solidFill>
                            <a:srgbClr val="000000"/>
                          </a:solidFill>
                          <a:effectLst/>
                          <a:latin typeface="+mn-lt"/>
                          <a:cs typeface="Calibri" panose="020F0502020204030204" pitchFamily="34" charset="0"/>
                        </a:rPr>
                        <a:t>patrimonio ambientale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9642082"/>
                  </a:ext>
                </a:extLst>
              </a:tr>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Formazione</a:t>
                      </a:r>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95368352"/>
                  </a:ext>
                </a:extLst>
              </a:tr>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Politiche sociali / </a:t>
                      </a:r>
                      <a:r>
                        <a:rPr lang="it-IT" sz="1200" b="1" i="0" u="none" strike="noStrike" kern="1200" dirty="0">
                          <a:solidFill>
                            <a:srgbClr val="000000"/>
                          </a:solidFill>
                          <a:effectLst/>
                          <a:latin typeface="+mn-lt"/>
                          <a:cs typeface="Calibri" panose="020F0502020204030204" pitchFamily="34" charset="0"/>
                        </a:rPr>
                        <a:t>Welfare e servizi sociali</a:t>
                      </a:r>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2391234"/>
                  </a:ext>
                </a:extLst>
              </a:tr>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Valorizzazione</a:t>
                      </a:r>
                      <a:r>
                        <a:rPr lang="it-IT" sz="1200" b="0" i="0" u="none" strike="noStrike" kern="1200" dirty="0">
                          <a:solidFill>
                            <a:srgbClr val="000000"/>
                          </a:solidFill>
                          <a:effectLst/>
                          <a:latin typeface="+mn-lt"/>
                          <a:cs typeface="Calibri" panose="020F0502020204030204" pitchFamily="34" charset="0"/>
                        </a:rPr>
                        <a:t> delle eccellenze 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5651310"/>
                  </a:ext>
                </a:extLst>
              </a:tr>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Prospettive</a:t>
                      </a:r>
                      <a:r>
                        <a:rPr lang="it-IT" sz="1200" b="0" i="0" u="none" strike="noStrike" kern="1200" dirty="0">
                          <a:solidFill>
                            <a:srgbClr val="000000"/>
                          </a:solidFill>
                          <a:effectLst/>
                          <a:latin typeface="+mn-lt"/>
                          <a:cs typeface="Calibri" panose="020F0502020204030204" pitchFamily="34" charset="0"/>
                        </a:rPr>
                        <a:t> future per le </a:t>
                      </a:r>
                      <a:r>
                        <a:rPr lang="it-IT" sz="1200" b="1" i="0" u="none" strike="noStrike" kern="1200" dirty="0">
                          <a:solidFill>
                            <a:srgbClr val="000000"/>
                          </a:solidFill>
                          <a:effectLst/>
                          <a:latin typeface="+mn-lt"/>
                          <a:cs typeface="Calibri" panose="020F0502020204030204" pitchFamily="34" charset="0"/>
                        </a:rPr>
                        <a:t>giovani generazioni </a:t>
                      </a:r>
                      <a:r>
                        <a:rPr lang="it-IT" sz="1200" b="0" i="0" u="none" strike="noStrike" kern="1200" dirty="0">
                          <a:solidFill>
                            <a:srgbClr val="000000"/>
                          </a:solidFill>
                          <a:effectLst/>
                          <a:latin typeface="+mn-lt"/>
                          <a:cs typeface="Calibri" panose="020F0502020204030204" pitchFamily="34" charset="0"/>
                        </a:rPr>
                        <a:t>nel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75669907"/>
                  </a:ext>
                </a:extLst>
              </a:tr>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Tutela del </a:t>
                      </a:r>
                      <a:r>
                        <a:rPr lang="it-IT" sz="1200" b="1" i="0" u="none" strike="noStrike" kern="1200" dirty="0">
                          <a:solidFill>
                            <a:srgbClr val="000000"/>
                          </a:solidFill>
                          <a:effectLst/>
                          <a:latin typeface="+mn-lt"/>
                          <a:cs typeface="Calibri" panose="020F0502020204030204" pitchFamily="34" charset="0"/>
                        </a:rPr>
                        <a:t>patrimonio artistico/culturale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0301179"/>
                  </a:ext>
                </a:extLst>
              </a:tr>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Offerta culturale</a:t>
                      </a:r>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82353534"/>
                  </a:ext>
                </a:extLst>
              </a:tr>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Spinta all'innovazione </a:t>
                      </a:r>
                      <a:r>
                        <a:rPr lang="it-IT" sz="1200" b="0" i="0" u="none" strike="noStrike" kern="1200" dirty="0">
                          <a:solidFill>
                            <a:srgbClr val="000000"/>
                          </a:solidFill>
                          <a:effectLst/>
                          <a:latin typeface="+mn-lt"/>
                          <a:cs typeface="Calibri" panose="020F0502020204030204" pitchFamily="34" charset="0"/>
                        </a:rPr>
                        <a:t>tecnologica, digitalizzazione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90027491"/>
                  </a:ext>
                </a:extLst>
              </a:tr>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Avere </a:t>
                      </a:r>
                      <a:r>
                        <a:rPr lang="it-IT" sz="1200" b="1" i="0" u="none" strike="noStrike" kern="1200" dirty="0">
                          <a:solidFill>
                            <a:srgbClr val="000000"/>
                          </a:solidFill>
                          <a:effectLst/>
                          <a:latin typeface="+mn-lt"/>
                          <a:cs typeface="Calibri" panose="020F0502020204030204" pitchFamily="34" charset="0"/>
                        </a:rPr>
                        <a:t>accesso a bandi/concorsi locali </a:t>
                      </a:r>
                      <a:r>
                        <a:rPr lang="it-IT" sz="1200" b="0" i="0" u="none" strike="noStrike" kern="1200" dirty="0">
                          <a:solidFill>
                            <a:srgbClr val="000000"/>
                          </a:solidFill>
                          <a:effectLst/>
                          <a:latin typeface="+mn-lt"/>
                          <a:cs typeface="Calibri" panose="020F0502020204030204" pitchFamily="34" charset="0"/>
                        </a:rPr>
                        <a:t>grazie ai quali valorizzare i talenti 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83167739"/>
                  </a:ext>
                </a:extLst>
              </a:tr>
            </a:tbl>
          </a:graphicData>
        </a:graphic>
      </p:graphicFrame>
      <p:graphicFrame>
        <p:nvGraphicFramePr>
          <p:cNvPr id="13"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368DB227-A801-8AA8-900A-7944F4612BDF}"/>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992213515"/>
              </p:ext>
            </p:extLst>
          </p:nvPr>
        </p:nvGraphicFramePr>
        <p:xfrm>
          <a:off x="5869569" y="2380488"/>
          <a:ext cx="1983471" cy="3672000"/>
        </p:xfrm>
        <a:graphic>
          <a:graphicData uri="http://schemas.openxmlformats.org/drawingml/2006/chart">
            <c:chart xmlns:c="http://schemas.openxmlformats.org/drawingml/2006/chart" xmlns:r="http://schemas.openxmlformats.org/officeDocument/2006/relationships" r:id="rId2"/>
          </a:graphicData>
        </a:graphic>
      </p:graphicFrame>
      <p:sp>
        <p:nvSpPr>
          <p:cNvPr id="35" name="Figura a mano libera: forma 34">
            <a:extLst>
              <a:ext uri="{FF2B5EF4-FFF2-40B4-BE49-F238E27FC236}">
                <a16:creationId xmlns:a16="http://schemas.microsoft.com/office/drawing/2014/main" id="{D60DE434-45C7-3D2A-4B23-F12831881503}"/>
              </a:ext>
            </a:extLst>
          </p:cNvPr>
          <p:cNvSpPr/>
          <p:nvPr/>
        </p:nvSpPr>
        <p:spPr>
          <a:xfrm>
            <a:off x="7826375" y="1"/>
            <a:ext cx="4365624" cy="5581292"/>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168647" y="397073"/>
            <a:ext cx="7819793" cy="397072"/>
          </a:xfrm>
        </p:spPr>
        <p:txBody>
          <a:bodyPr/>
          <a:lstStyle/>
          <a:p>
            <a:r>
              <a:rPr lang="it-IT" sz="2800" b="1" dirty="0"/>
              <a:t>I cittadini apprezzano soprattutto il patrimonio ambientale, gli OL privilegiano l’offerta culturale</a:t>
            </a:r>
            <a:endParaRPr lang="it-IT" b="1" dirty="0"/>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516860" y="1306006"/>
            <a:ext cx="6001769" cy="404098"/>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1100" b="0" i="1" u="none" strike="noStrike" kern="1200" cap="none" spc="0" normalizeH="0" baseline="0" noProof="0" dirty="0">
                <a:ln>
                  <a:noFill/>
                </a:ln>
                <a:solidFill>
                  <a:srgbClr val="000000"/>
                </a:solidFill>
                <a:effectLst/>
                <a:uLnTx/>
                <a:uFillTx/>
                <a:latin typeface="Barlow"/>
                <a:ea typeface="+mn-ea"/>
                <a:cs typeface="+mn-cs"/>
              </a:rPr>
              <a:t>D.6_1 Quali dei seguenti aspetti contribuiscono a rendere </a:t>
            </a:r>
            <a:r>
              <a:rPr kumimoji="0" lang="it-IT" sz="1400" b="1" i="1" u="none" strike="noStrike" kern="1200" cap="none" spc="0" normalizeH="0" baseline="0" noProof="0" dirty="0">
                <a:ln>
                  <a:noFill/>
                </a:ln>
                <a:solidFill>
                  <a:srgbClr val="000000"/>
                </a:solidFill>
                <a:effectLst/>
                <a:uLnTx/>
                <a:uFillTx/>
                <a:latin typeface="Barlow"/>
                <a:ea typeface="+mn-ea"/>
                <a:cs typeface="+mn-cs"/>
              </a:rPr>
              <a:t>PIÙ soddisfacente la qualità della vita nella zona in cui abita</a:t>
            </a:r>
            <a:r>
              <a:rPr kumimoji="0" lang="it-IT" sz="1100" b="0" i="1" u="none" strike="noStrike" kern="1200" cap="none" spc="0" normalizeH="0" baseline="0" noProof="0" dirty="0">
                <a:ln>
                  <a:noFill/>
                </a:ln>
                <a:solidFill>
                  <a:srgbClr val="000000"/>
                </a:solidFill>
                <a:effectLst/>
                <a:uLnTx/>
                <a:uFillTx/>
                <a:latin typeface="Barlow"/>
                <a:ea typeface="+mn-ea"/>
                <a:cs typeface="+mn-cs"/>
              </a:rPr>
              <a:t>? Indichi le prime 3 </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8727312" y="6208736"/>
            <a:ext cx="2543374"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srgbClr val="000000"/>
                </a:solidFill>
                <a:effectLst/>
                <a:uLnTx/>
                <a:uFillTx/>
                <a:latin typeface="Barlow" panose="00000500000000000000" pitchFamily="2" charset="0"/>
                <a:ea typeface="+mn-ea"/>
                <a:cs typeface="Arial" panose="020B0604020202020204" pitchFamily="34" charset="0"/>
              </a:rPr>
              <a:t>Base: giudizio qualità delle vita voto 7-10</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srgbClr val="000000"/>
                </a:solidFill>
                <a:effectLst/>
                <a:uLnTx/>
                <a:uFillTx/>
                <a:latin typeface="Barlow" panose="00000500000000000000" pitchFamily="2" charset="0"/>
                <a:ea typeface="+mn-ea"/>
                <a:cs typeface="Arial" panose="020B0604020202020204" pitchFamily="34" charset="0"/>
              </a:rPr>
              <a:t>Valori %</a:t>
            </a:r>
          </a:p>
        </p:txBody>
      </p:sp>
      <p:graphicFrame>
        <p:nvGraphicFramePr>
          <p:cNvPr id="5"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8F8BDADD-5A18-E9A8-06A8-F02B42FD2E5F}"/>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908743982"/>
              </p:ext>
            </p:extLst>
          </p:nvPr>
        </p:nvGraphicFramePr>
        <p:xfrm>
          <a:off x="4140484" y="2380488"/>
          <a:ext cx="2593721" cy="3686973"/>
        </p:xfrm>
        <a:graphic>
          <a:graphicData uri="http://schemas.openxmlformats.org/drawingml/2006/chart">
            <c:chart xmlns:c="http://schemas.openxmlformats.org/drawingml/2006/chart" xmlns:r="http://schemas.openxmlformats.org/officeDocument/2006/relationships" r:id="rId3"/>
          </a:graphicData>
        </a:graphic>
      </p:graphicFrame>
      <p:grpSp>
        <p:nvGrpSpPr>
          <p:cNvPr id="11" name="Gruppo 10">
            <a:extLst>
              <a:ext uri="{FF2B5EF4-FFF2-40B4-BE49-F238E27FC236}">
                <a16:creationId xmlns:a16="http://schemas.microsoft.com/office/drawing/2014/main" id="{53C3152A-CA26-A0D5-4328-889DBC12F13C}"/>
              </a:ext>
            </a:extLst>
          </p:cNvPr>
          <p:cNvGrpSpPr/>
          <p:nvPr/>
        </p:nvGrpSpPr>
        <p:grpSpPr>
          <a:xfrm>
            <a:off x="4256732" y="1981024"/>
            <a:ext cx="534254" cy="471244"/>
            <a:chOff x="385116" y="1786261"/>
            <a:chExt cx="689980" cy="590945"/>
          </a:xfrm>
        </p:grpSpPr>
        <p:pic>
          <p:nvPicPr>
            <p:cNvPr id="14" name="Immagine 13">
              <a:extLst>
                <a:ext uri="{FF2B5EF4-FFF2-40B4-BE49-F238E27FC236}">
                  <a16:creationId xmlns:a16="http://schemas.microsoft.com/office/drawing/2014/main" id="{52336F1B-49DB-1161-B6A5-8C28566CD409}"/>
                </a:ext>
              </a:extLst>
            </p:cNvPr>
            <p:cNvPicPr>
              <a:picLocks noChangeAspect="1"/>
            </p:cNvPicPr>
            <p:nvPr/>
          </p:nvPicPr>
          <p:blipFill>
            <a:blip r:embed="rId4">
              <a:biLevel thresh="75000"/>
            </a:blip>
            <a:stretch>
              <a:fillRect/>
            </a:stretch>
          </p:blipFill>
          <p:spPr>
            <a:xfrm>
              <a:off x="486917" y="1786261"/>
              <a:ext cx="481809" cy="404098"/>
            </a:xfrm>
            <a:prstGeom prst="rect">
              <a:avLst/>
            </a:prstGeom>
          </p:spPr>
        </p:pic>
        <p:sp>
          <p:nvSpPr>
            <p:cNvPr id="16" name="Source">
              <a:extLst>
                <a:ext uri="{FF2B5EF4-FFF2-40B4-BE49-F238E27FC236}">
                  <a16:creationId xmlns:a16="http://schemas.microsoft.com/office/drawing/2014/main" id="{59808196-4A12-F543-71ED-C24A2175E22F}"/>
                </a:ext>
                <a:ext uri="{C183D7F6-B498-43B3-948B-1728B52AA6E4}">
                  <adec:decorative xmlns:adec="http://schemas.microsoft.com/office/drawing/2017/decorative" val="0"/>
                </a:ext>
              </a:extLst>
            </p:cNvPr>
            <p:cNvSpPr txBox="1">
              <a:spLocks/>
            </p:cNvSpPr>
            <p:nvPr/>
          </p:nvSpPr>
          <p:spPr>
            <a:xfrm>
              <a:off x="385116" y="2150427"/>
              <a:ext cx="689980" cy="22677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19" name="Gruppo 18">
            <a:extLst>
              <a:ext uri="{FF2B5EF4-FFF2-40B4-BE49-F238E27FC236}">
                <a16:creationId xmlns:a16="http://schemas.microsoft.com/office/drawing/2014/main" id="{4BB53F1F-3640-CAF9-A8C0-62F2570BAE42}"/>
              </a:ext>
            </a:extLst>
          </p:cNvPr>
          <p:cNvGrpSpPr/>
          <p:nvPr/>
        </p:nvGrpSpPr>
        <p:grpSpPr>
          <a:xfrm>
            <a:off x="5776090" y="1853456"/>
            <a:ext cx="735245" cy="547127"/>
            <a:chOff x="11252806" y="120964"/>
            <a:chExt cx="1003019" cy="745970"/>
          </a:xfrm>
        </p:grpSpPr>
        <p:pic>
          <p:nvPicPr>
            <p:cNvPr id="20" name="Immagine 19">
              <a:extLst>
                <a:ext uri="{FF2B5EF4-FFF2-40B4-BE49-F238E27FC236}">
                  <a16:creationId xmlns:a16="http://schemas.microsoft.com/office/drawing/2014/main" id="{22EF0174-6939-254E-D5AE-C433AFB0AA9E}"/>
                </a:ext>
              </a:extLst>
            </p:cNvPr>
            <p:cNvPicPr>
              <a:picLocks noChangeAspect="1"/>
            </p:cNvPicPr>
            <p:nvPr/>
          </p:nvPicPr>
          <p:blipFill>
            <a:blip r:embed="rId5">
              <a:biLevel thresh="75000"/>
            </a:blip>
            <a:stretch>
              <a:fillRect/>
            </a:stretch>
          </p:blipFill>
          <p:spPr>
            <a:xfrm>
              <a:off x="11466706" y="120964"/>
              <a:ext cx="520358" cy="552217"/>
            </a:xfrm>
            <a:prstGeom prst="rect">
              <a:avLst/>
            </a:prstGeom>
          </p:spPr>
        </p:pic>
        <p:sp>
          <p:nvSpPr>
            <p:cNvPr id="22" name="Source">
              <a:extLst>
                <a:ext uri="{FF2B5EF4-FFF2-40B4-BE49-F238E27FC236}">
                  <a16:creationId xmlns:a16="http://schemas.microsoft.com/office/drawing/2014/main" id="{B726059F-CEAD-FE5A-F274-AE9CDE0870FD}"/>
                </a:ext>
                <a:ext uri="{C183D7F6-B498-43B3-948B-1728B52AA6E4}">
                  <adec:decorative xmlns:adec="http://schemas.microsoft.com/office/drawing/2017/decorative" val="0"/>
                </a:ext>
              </a:extLst>
            </p:cNvPr>
            <p:cNvSpPr txBox="1">
              <a:spLocks/>
            </p:cNvSpPr>
            <p:nvPr/>
          </p:nvSpPr>
          <p:spPr>
            <a:xfrm>
              <a:off x="11252806" y="733584"/>
              <a:ext cx="1003019" cy="133350"/>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
        <p:nvSpPr>
          <p:cNvPr id="4" name="CasellaDiTesto 3">
            <a:extLst>
              <a:ext uri="{FF2B5EF4-FFF2-40B4-BE49-F238E27FC236}">
                <a16:creationId xmlns:a16="http://schemas.microsoft.com/office/drawing/2014/main" id="{B5A93930-870B-AB3B-2E9A-5CDF624AFB24}"/>
              </a:ext>
            </a:extLst>
          </p:cNvPr>
          <p:cNvSpPr txBox="1"/>
          <p:nvPr/>
        </p:nvSpPr>
        <p:spPr>
          <a:xfrm>
            <a:off x="8020198" y="1103231"/>
            <a:ext cx="4022249" cy="4143314"/>
          </a:xfrm>
          <a:prstGeom prst="rect">
            <a:avLst/>
          </a:prstGeom>
          <a:noFill/>
        </p:spPr>
        <p:txBody>
          <a:bodyPr wrap="square" lIns="0" tIns="0" rIns="0" bIns="0" rtlCol="0">
            <a:spAutoFit/>
          </a:bodyPr>
          <a:lstStyle/>
          <a:p>
            <a:pPr marR="0" lvl="0" algn="r" defTabSz="914400" rtl="0" eaLnBrk="1" fontAlgn="auto" latinLnBrk="0" hangingPunct="1">
              <a:lnSpc>
                <a:spcPct val="115000"/>
              </a:lnSpc>
              <a:spcBef>
                <a:spcPts val="400"/>
              </a:spcBef>
              <a:spcAft>
                <a:spcPts val="400"/>
              </a:spcAft>
              <a:buClrTx/>
              <a:buSzPct val="100000"/>
              <a:tabLst/>
              <a:defRPr/>
            </a:pPr>
            <a:r>
              <a:rPr kumimoji="0" lang="it-IT" sz="1400" b="0" i="0" u="none" strike="noStrike" kern="1200" cap="none" spc="0" normalizeH="0" baseline="0" dirty="0">
                <a:ln>
                  <a:noFill/>
                </a:ln>
                <a:solidFill>
                  <a:prstClr val="white"/>
                </a:solidFill>
                <a:effectLst/>
                <a:uLnTx/>
                <a:uFillTx/>
                <a:latin typeface="Barlow"/>
                <a:ea typeface="+mn-ea"/>
                <a:cs typeface="+mn-cs"/>
              </a:rPr>
              <a:t>Per gli OL ciò che </a:t>
            </a:r>
            <a:r>
              <a:rPr kumimoji="0" lang="it-IT" sz="1400" b="1" i="0" u="none" strike="noStrike" kern="1200" cap="none" spc="0" normalizeH="0" baseline="0" dirty="0">
                <a:ln>
                  <a:noFill/>
                </a:ln>
                <a:solidFill>
                  <a:prstClr val="white"/>
                </a:solidFill>
                <a:effectLst/>
                <a:uLnTx/>
                <a:uFillTx/>
                <a:latin typeface="Barlow"/>
                <a:ea typeface="+mn-ea"/>
                <a:cs typeface="+mn-cs"/>
              </a:rPr>
              <a:t>spicca in positivo</a:t>
            </a:r>
            <a:r>
              <a:rPr kumimoji="0" lang="it-IT" sz="1400" b="0" i="0" u="none" strike="noStrike" kern="1200" cap="none" spc="0" normalizeH="0" baseline="0" dirty="0">
                <a:ln>
                  <a:noFill/>
                </a:ln>
                <a:solidFill>
                  <a:prstClr val="white"/>
                </a:solidFill>
                <a:effectLst/>
                <a:uLnTx/>
                <a:uFillTx/>
                <a:latin typeface="Barlow"/>
                <a:ea typeface="+mn-ea"/>
                <a:cs typeface="+mn-cs"/>
              </a:rPr>
              <a:t>, trasversalmente ai territori, è </a:t>
            </a:r>
            <a:r>
              <a:rPr kumimoji="0" lang="it-IT" sz="1400" i="0" u="none" strike="noStrike" kern="1200" cap="none" spc="0" normalizeH="0" baseline="0" dirty="0">
                <a:ln>
                  <a:noFill/>
                </a:ln>
                <a:solidFill>
                  <a:prstClr val="white"/>
                </a:solidFill>
                <a:effectLst/>
                <a:uLnTx/>
                <a:uFillTx/>
                <a:latin typeface="Barlow"/>
                <a:ea typeface="+mn-ea"/>
                <a:cs typeface="+mn-cs"/>
              </a:rPr>
              <a:t>l’</a:t>
            </a:r>
            <a:r>
              <a:rPr kumimoji="0" lang="it-IT" sz="1400" b="1" i="0" u="none" strike="noStrike" kern="1200" cap="none" spc="0" normalizeH="0" baseline="0" dirty="0">
                <a:ln>
                  <a:noFill/>
                </a:ln>
                <a:solidFill>
                  <a:prstClr val="white"/>
                </a:solidFill>
                <a:effectLst/>
                <a:uLnTx/>
                <a:uFillTx/>
                <a:latin typeface="Barlow"/>
                <a:ea typeface="+mn-ea"/>
                <a:cs typeface="+mn-cs"/>
              </a:rPr>
              <a:t>OFFERTA CULTURALE:</a:t>
            </a:r>
            <a:r>
              <a:rPr kumimoji="0" lang="it-IT" sz="1400" i="0" u="none" strike="noStrike" kern="1200" cap="none" spc="0" normalizeH="0" baseline="0" dirty="0">
                <a:ln>
                  <a:noFill/>
                </a:ln>
                <a:solidFill>
                  <a:prstClr val="white"/>
                </a:solidFill>
                <a:effectLst/>
                <a:uLnTx/>
                <a:uFillTx/>
                <a:latin typeface="Barlow"/>
                <a:ea typeface="+mn-ea"/>
                <a:cs typeface="+mn-cs"/>
                <a:sym typeface="Wingdings" panose="05000000000000000000" pitchFamily="2" charset="2"/>
              </a:rPr>
              <a:t> u</a:t>
            </a:r>
            <a:r>
              <a:rPr kumimoji="0" lang="it-IT" sz="1400" b="0" i="0" u="none" strike="noStrike" kern="1200" cap="none" spc="0" normalizeH="0" baseline="0" dirty="0">
                <a:ln>
                  <a:noFill/>
                </a:ln>
                <a:solidFill>
                  <a:prstClr val="white"/>
                </a:solidFill>
                <a:effectLst/>
                <a:uLnTx/>
                <a:uFillTx/>
                <a:latin typeface="Barlow"/>
                <a:ea typeface="+mn-ea"/>
                <a:cs typeface="+mn-cs"/>
              </a:rPr>
              <a:t>n’attenzione crescente nei confronti del patrimonio locale inteso come valorizzazione della tradizione storica, artistica, museale</a:t>
            </a:r>
            <a:r>
              <a:rPr lang="it-IT" sz="1400" dirty="0">
                <a:solidFill>
                  <a:prstClr val="white"/>
                </a:solidFill>
                <a:latin typeface="Barlow"/>
              </a:rPr>
              <a:t>,</a:t>
            </a:r>
            <a:r>
              <a:rPr kumimoji="0" lang="it-IT" sz="1400" b="0" i="0" u="none" strike="noStrike" kern="1200" cap="none" spc="0" normalizeH="0" baseline="0" dirty="0">
                <a:ln>
                  <a:noFill/>
                </a:ln>
                <a:solidFill>
                  <a:prstClr val="white"/>
                </a:solidFill>
                <a:effectLst/>
                <a:uLnTx/>
                <a:uFillTx/>
                <a:latin typeface="Barlow"/>
                <a:ea typeface="+mn-ea"/>
                <a:cs typeface="+mn-cs"/>
              </a:rPr>
              <a:t> teatrale che, in alcuni casi, </a:t>
            </a:r>
            <a:r>
              <a:rPr lang="it-IT" sz="1400" dirty="0">
                <a:solidFill>
                  <a:prstClr val="white"/>
                </a:solidFill>
                <a:latin typeface="Barlow"/>
              </a:rPr>
              <a:t>può regalare </a:t>
            </a:r>
            <a:r>
              <a:rPr kumimoji="0" lang="it-IT" sz="1400" b="0" i="0" u="none" strike="noStrike" kern="1200" cap="none" spc="0" normalizeH="0" baseline="0" dirty="0">
                <a:ln>
                  <a:noFill/>
                </a:ln>
                <a:solidFill>
                  <a:prstClr val="white"/>
                </a:solidFill>
                <a:effectLst/>
                <a:uLnTx/>
                <a:uFillTx/>
                <a:latin typeface="Barlow"/>
                <a:ea typeface="+mn-ea"/>
                <a:cs typeface="+mn-cs"/>
              </a:rPr>
              <a:t>un </a:t>
            </a:r>
            <a:r>
              <a:rPr kumimoji="0" lang="it-IT" sz="1400" b="1" i="0" u="none" strike="noStrike" kern="1200" cap="none" spc="0" normalizeH="0" baseline="0" dirty="0">
                <a:ln>
                  <a:noFill/>
                </a:ln>
                <a:solidFill>
                  <a:prstClr val="white"/>
                </a:solidFill>
                <a:effectLst/>
                <a:uLnTx/>
                <a:uFillTx/>
                <a:latin typeface="Barlow"/>
                <a:ea typeface="+mn-ea"/>
                <a:cs typeface="+mn-cs"/>
              </a:rPr>
              <a:t>respiro internazionale </a:t>
            </a:r>
            <a:r>
              <a:rPr kumimoji="0" lang="it-IT" sz="1400" b="0" i="0" u="none" strike="noStrike" kern="1200" cap="none" spc="0" normalizeH="0" baseline="0" dirty="0">
                <a:ln>
                  <a:noFill/>
                </a:ln>
                <a:solidFill>
                  <a:prstClr val="white"/>
                </a:solidFill>
                <a:effectLst/>
                <a:uLnTx/>
                <a:uFillTx/>
                <a:latin typeface="Barlow"/>
                <a:ea typeface="+mn-ea"/>
                <a:cs typeface="+mn-cs"/>
              </a:rPr>
              <a:t>alla città.</a:t>
            </a:r>
          </a:p>
          <a:p>
            <a:pPr marR="0" lvl="0" algn="r" defTabSz="914400" rtl="0" eaLnBrk="1" fontAlgn="auto" latinLnBrk="0" hangingPunct="1">
              <a:lnSpc>
                <a:spcPct val="115000"/>
              </a:lnSpc>
              <a:spcBef>
                <a:spcPts val="400"/>
              </a:spcBef>
              <a:spcAft>
                <a:spcPts val="400"/>
              </a:spcAft>
              <a:buClrTx/>
              <a:buSzPct val="100000"/>
              <a:tabLst/>
              <a:defRPr/>
            </a:pPr>
            <a:r>
              <a:rPr lang="it-IT" sz="1400" dirty="0">
                <a:solidFill>
                  <a:prstClr val="white"/>
                </a:solidFill>
                <a:latin typeface="Barlow"/>
              </a:rPr>
              <a:t>In seconda battuta troviamo </a:t>
            </a:r>
            <a:r>
              <a:rPr lang="it-IT" sz="1400" b="1" dirty="0">
                <a:solidFill>
                  <a:prstClr val="white"/>
                </a:solidFill>
                <a:latin typeface="Barlow"/>
              </a:rPr>
              <a:t>L’OFFERTA FORMATIVA </a:t>
            </a:r>
            <a:r>
              <a:rPr lang="it-IT" sz="1400" dirty="0">
                <a:solidFill>
                  <a:prstClr val="white"/>
                </a:solidFill>
                <a:latin typeface="Barlow"/>
              </a:rPr>
              <a:t>di alto livello che rappresenta spesso un </a:t>
            </a:r>
            <a:r>
              <a:rPr lang="it-IT" sz="1400" b="1" dirty="0">
                <a:solidFill>
                  <a:prstClr val="white"/>
                </a:solidFill>
                <a:latin typeface="Barlow"/>
              </a:rPr>
              <a:t>fiore all’occhiello </a:t>
            </a:r>
            <a:r>
              <a:rPr lang="it-IT" sz="1400" dirty="0">
                <a:solidFill>
                  <a:prstClr val="white"/>
                </a:solidFill>
                <a:latin typeface="Barlow"/>
              </a:rPr>
              <a:t>equiparabile a Milano per </a:t>
            </a:r>
            <a:r>
              <a:rPr lang="it-IT" sz="1400" b="1" dirty="0">
                <a:solidFill>
                  <a:prstClr val="white"/>
                </a:solidFill>
                <a:latin typeface="Barlow"/>
              </a:rPr>
              <a:t>prestigio</a:t>
            </a:r>
            <a:r>
              <a:rPr lang="it-IT" sz="1400" dirty="0">
                <a:solidFill>
                  <a:prstClr val="white"/>
                </a:solidFill>
                <a:latin typeface="Barlow"/>
              </a:rPr>
              <a:t>, come </a:t>
            </a:r>
            <a:r>
              <a:rPr lang="it-IT" sz="1400" b="1" dirty="0">
                <a:solidFill>
                  <a:prstClr val="white"/>
                </a:solidFill>
                <a:latin typeface="Barlow"/>
              </a:rPr>
              <a:t>l’università di Pavia</a:t>
            </a:r>
          </a:p>
          <a:p>
            <a:pPr marR="0" lvl="0" algn="r" defTabSz="914400" rtl="0" eaLnBrk="1" fontAlgn="auto" latinLnBrk="0" hangingPunct="1">
              <a:lnSpc>
                <a:spcPct val="115000"/>
              </a:lnSpc>
              <a:spcBef>
                <a:spcPts val="400"/>
              </a:spcBef>
              <a:spcAft>
                <a:spcPts val="400"/>
              </a:spcAft>
              <a:buClrTx/>
              <a:buSzPct val="100000"/>
              <a:tabLst/>
              <a:defRPr/>
            </a:pPr>
            <a:r>
              <a:rPr kumimoji="0" lang="it-IT" sz="1400" i="0" u="none" strike="noStrike" kern="1200" cap="none" spc="0" normalizeH="0" baseline="0" dirty="0">
                <a:ln>
                  <a:noFill/>
                </a:ln>
                <a:solidFill>
                  <a:prstClr val="white"/>
                </a:solidFill>
                <a:effectLst/>
                <a:uLnTx/>
                <a:uFillTx/>
                <a:latin typeface="Barlow"/>
                <a:ea typeface="+mn-ea"/>
                <a:cs typeface="+mn-cs"/>
              </a:rPr>
              <a:t>Non da ultimo l</a:t>
            </a:r>
            <a:r>
              <a:rPr lang="it-IT" sz="1400" dirty="0">
                <a:solidFill>
                  <a:prstClr val="white"/>
                </a:solidFill>
                <a:latin typeface="Barlow"/>
              </a:rPr>
              <a:t>e </a:t>
            </a:r>
            <a:r>
              <a:rPr lang="it-IT" sz="1400" b="1" dirty="0">
                <a:solidFill>
                  <a:prstClr val="white"/>
                </a:solidFill>
                <a:latin typeface="Barlow"/>
              </a:rPr>
              <a:t>POLITICHE WELFARE/SOCIALI </a:t>
            </a:r>
            <a:r>
              <a:rPr lang="it-IT" sz="1400" dirty="0">
                <a:solidFill>
                  <a:prstClr val="white"/>
                </a:solidFill>
                <a:latin typeface="Barlow"/>
              </a:rPr>
              <a:t> che, soprattutto grazie alla sanità e alla rete di assistenza sociale, garantiscono un supporto alla popolazione che si sente ancora accolta e sostenuta nei suoi bisogni «primari»</a:t>
            </a:r>
            <a:endParaRPr kumimoji="0" lang="it-IT" sz="1400" b="1" i="0" u="none" strike="noStrike" kern="1200" cap="none" spc="0" normalizeH="0" baseline="0" dirty="0">
              <a:ln>
                <a:noFill/>
              </a:ln>
              <a:solidFill>
                <a:prstClr val="white"/>
              </a:solidFill>
              <a:effectLst/>
              <a:uLnTx/>
              <a:uFillTx/>
              <a:latin typeface="Barlow"/>
              <a:ea typeface="+mn-ea"/>
              <a:cs typeface="+mn-cs"/>
            </a:endParaRPr>
          </a:p>
        </p:txBody>
      </p:sp>
      <p:grpSp>
        <p:nvGrpSpPr>
          <p:cNvPr id="10" name="Gruppo 9">
            <a:extLst>
              <a:ext uri="{FF2B5EF4-FFF2-40B4-BE49-F238E27FC236}">
                <a16:creationId xmlns:a16="http://schemas.microsoft.com/office/drawing/2014/main" id="{D58D9974-1053-FEE3-362D-E6F882B0F7FE}"/>
              </a:ext>
            </a:extLst>
          </p:cNvPr>
          <p:cNvGrpSpPr/>
          <p:nvPr/>
        </p:nvGrpSpPr>
        <p:grpSpPr>
          <a:xfrm>
            <a:off x="11362471" y="120964"/>
            <a:ext cx="728828" cy="761140"/>
            <a:chOff x="11362471" y="120964"/>
            <a:chExt cx="728828" cy="761140"/>
          </a:xfrm>
        </p:grpSpPr>
        <p:pic>
          <p:nvPicPr>
            <p:cNvPr id="23" name="Immagine 22">
              <a:extLst>
                <a:ext uri="{FF2B5EF4-FFF2-40B4-BE49-F238E27FC236}">
                  <a16:creationId xmlns:a16="http://schemas.microsoft.com/office/drawing/2014/main" id="{EE74712F-153C-2877-6ABB-6FAD5D64F7E6}"/>
                </a:ext>
              </a:extLst>
            </p:cNvPr>
            <p:cNvPicPr>
              <a:picLocks noChangeAspect="1"/>
            </p:cNvPicPr>
            <p:nvPr/>
          </p:nvPicPr>
          <p:blipFill>
            <a:blip r:embed="rId5">
              <a:biLevel thresh="25000"/>
            </a:blip>
            <a:stretch>
              <a:fillRect/>
            </a:stretch>
          </p:blipFill>
          <p:spPr>
            <a:xfrm>
              <a:off x="11466706" y="120964"/>
              <a:ext cx="520358" cy="552217"/>
            </a:xfrm>
            <a:prstGeom prst="rect">
              <a:avLst/>
            </a:prstGeom>
          </p:spPr>
        </p:pic>
        <p:sp>
          <p:nvSpPr>
            <p:cNvPr id="25" name="Source">
              <a:extLst>
                <a:ext uri="{FF2B5EF4-FFF2-40B4-BE49-F238E27FC236}">
                  <a16:creationId xmlns:a16="http://schemas.microsoft.com/office/drawing/2014/main" id="{423D705E-F184-D4CF-E290-AAD8C6E0E7C8}"/>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prstClr val="white"/>
                  </a:solidFill>
                  <a:effectLst/>
                  <a:uLnTx/>
                  <a:uFillTx/>
                  <a:latin typeface="Barlow Semi Condensed" panose="00000506000000000000" pitchFamily="2" charset="0"/>
                  <a:ea typeface="+mn-ea"/>
                  <a:cs typeface="+mn-cs"/>
                </a:rPr>
                <a:t>OPINION LEADER</a:t>
              </a:r>
            </a:p>
          </p:txBody>
        </p:sp>
      </p:grpSp>
      <p:sp>
        <p:nvSpPr>
          <p:cNvPr id="9" name="Rettangolo 8">
            <a:extLst>
              <a:ext uri="{FF2B5EF4-FFF2-40B4-BE49-F238E27FC236}">
                <a16:creationId xmlns:a16="http://schemas.microsoft.com/office/drawing/2014/main" id="{515F2A90-962B-E889-14AE-09B5E376BEAD}"/>
              </a:ext>
            </a:extLst>
          </p:cNvPr>
          <p:cNvSpPr/>
          <p:nvPr/>
        </p:nvSpPr>
        <p:spPr>
          <a:xfrm>
            <a:off x="516860" y="2459963"/>
            <a:ext cx="5020340" cy="383186"/>
          </a:xfrm>
          <a:prstGeom prst="rect">
            <a:avLst/>
          </a:prstGeom>
          <a:noFill/>
          <a:ln w="19050">
            <a:solidFill>
              <a:srgbClr val="009D9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2" name="Rettangolo 1">
            <a:extLst>
              <a:ext uri="{FF2B5EF4-FFF2-40B4-BE49-F238E27FC236}">
                <a16:creationId xmlns:a16="http://schemas.microsoft.com/office/drawing/2014/main" id="{14515726-47B8-BFAB-A7E9-157EB402CE52}"/>
              </a:ext>
            </a:extLst>
          </p:cNvPr>
          <p:cNvSpPr/>
          <p:nvPr/>
        </p:nvSpPr>
        <p:spPr>
          <a:xfrm>
            <a:off x="516860" y="4797144"/>
            <a:ext cx="3474072" cy="383186"/>
          </a:xfrm>
          <a:prstGeom prst="rect">
            <a:avLst/>
          </a:prstGeom>
          <a:noFill/>
          <a:ln w="19050">
            <a:solidFill>
              <a:srgbClr val="009D9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12" name="Rettangolo 11">
            <a:extLst>
              <a:ext uri="{FF2B5EF4-FFF2-40B4-BE49-F238E27FC236}">
                <a16:creationId xmlns:a16="http://schemas.microsoft.com/office/drawing/2014/main" id="{A7AF0F7D-443C-EAA8-C98D-0AC62962DCAF}"/>
              </a:ext>
            </a:extLst>
          </p:cNvPr>
          <p:cNvSpPr/>
          <p:nvPr/>
        </p:nvSpPr>
        <p:spPr>
          <a:xfrm>
            <a:off x="5537200" y="4797144"/>
            <a:ext cx="1603660" cy="383186"/>
          </a:xfrm>
          <a:prstGeom prst="rect">
            <a:avLst/>
          </a:prstGeom>
          <a:noFill/>
          <a:ln w="19050">
            <a:solidFill>
              <a:srgbClr val="009D9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18" name="CasellaDiTesto 17">
            <a:extLst>
              <a:ext uri="{FF2B5EF4-FFF2-40B4-BE49-F238E27FC236}">
                <a16:creationId xmlns:a16="http://schemas.microsoft.com/office/drawing/2014/main" id="{B6A1671D-5B15-5684-C8C7-8E2B230A842E}"/>
              </a:ext>
            </a:extLst>
          </p:cNvPr>
          <p:cNvSpPr txBox="1"/>
          <p:nvPr/>
        </p:nvSpPr>
        <p:spPr>
          <a:xfrm>
            <a:off x="248375" y="1925181"/>
            <a:ext cx="3892109" cy="477054"/>
          </a:xfrm>
          <a:prstGeom prst="rect">
            <a:avLst/>
          </a:prstGeom>
          <a:noFill/>
        </p:spPr>
        <p:txBody>
          <a:bodyPr wrap="square">
            <a:spAutoFit/>
          </a:bodyPr>
          <a:lstStyle/>
          <a:p>
            <a:pPr algn="r">
              <a:defRPr/>
            </a:pPr>
            <a:r>
              <a:rPr kumimoji="0" lang="en-US" sz="1400" b="1" i="0" u="none" strike="noStrike" kern="1200" cap="none" spc="0" normalizeH="0" baseline="0" noProof="0" dirty="0">
                <a:ln>
                  <a:noFill/>
                </a:ln>
                <a:solidFill>
                  <a:schemeClr val="tx2">
                    <a:lumMod val="75000"/>
                  </a:schemeClr>
                </a:solidFill>
                <a:effectLst/>
                <a:uLnTx/>
                <a:uFillTx/>
                <a:latin typeface="Barlow"/>
                <a:ea typeface="+mn-ea"/>
                <a:cs typeface="+mn-cs"/>
              </a:rPr>
              <a:t>70</a:t>
            </a:r>
            <a:r>
              <a:rPr kumimoji="0" lang="en-US" sz="1050" b="1" i="0" u="none" strike="noStrike" kern="1200" cap="none" spc="0" normalizeH="0" baseline="0" noProof="0" dirty="0">
                <a:ln>
                  <a:noFill/>
                </a:ln>
                <a:solidFill>
                  <a:schemeClr val="tx2">
                    <a:lumMod val="75000"/>
                  </a:schemeClr>
                </a:solidFill>
                <a:effectLst/>
                <a:uLnTx/>
                <a:uFillTx/>
                <a:latin typeface="Barlow"/>
                <a:ea typeface="+mn-ea"/>
                <a:cs typeface="+mn-cs"/>
              </a:rPr>
              <a:t>%</a:t>
            </a:r>
            <a:r>
              <a:rPr kumimoji="0" lang="en-US" sz="1000" b="1" i="0" u="none" strike="noStrike" kern="1200" cap="none" spc="0" normalizeH="0" baseline="0" noProof="0" dirty="0">
                <a:ln>
                  <a:noFill/>
                </a:ln>
                <a:solidFill>
                  <a:schemeClr val="tx2">
                    <a:lumMod val="75000"/>
                  </a:schemeClr>
                </a:solidFill>
                <a:effectLst/>
                <a:uLnTx/>
                <a:uFillTx/>
                <a:latin typeface="Barlow"/>
                <a:ea typeface="+mn-ea"/>
                <a:cs typeface="+mn-cs"/>
              </a:rPr>
              <a:t> </a:t>
            </a:r>
          </a:p>
          <a:p>
            <a:pPr algn="r">
              <a:defRPr/>
            </a:pPr>
            <a:r>
              <a:rPr kumimoji="0" lang="it-IT" sz="1100" i="0" u="none" strike="noStrike" kern="1200" cap="none" spc="0" normalizeH="0" baseline="0" noProof="0" dirty="0">
                <a:ln>
                  <a:noFill/>
                </a:ln>
                <a:solidFill>
                  <a:schemeClr val="tx2">
                    <a:lumMod val="75000"/>
                  </a:schemeClr>
                </a:solidFill>
                <a:effectLst/>
                <a:uLnTx/>
                <a:uFillTx/>
                <a:latin typeface="Barlow"/>
                <a:ea typeface="+mn-ea"/>
                <a:cs typeface="+mn-cs"/>
              </a:rPr>
              <a:t>Considerano </a:t>
            </a:r>
            <a:r>
              <a:rPr kumimoji="0" lang="it-IT" sz="1100" b="1" i="0" u="none" strike="noStrike" kern="1200" cap="none" spc="0" normalizeH="0" baseline="0" noProof="0" dirty="0">
                <a:ln>
                  <a:noFill/>
                </a:ln>
                <a:solidFill>
                  <a:schemeClr val="tx2">
                    <a:lumMod val="75000"/>
                  </a:schemeClr>
                </a:solidFill>
                <a:effectLst/>
                <a:uLnTx/>
                <a:uFillTx/>
                <a:latin typeface="Barlow"/>
                <a:ea typeface="+mn-ea"/>
                <a:cs typeface="+mn-cs"/>
              </a:rPr>
              <a:t>soddisfacente</a:t>
            </a:r>
            <a:r>
              <a:rPr kumimoji="0" lang="it-IT" sz="1100" i="0" u="none" strike="noStrike" kern="1200" cap="none" spc="0" normalizeH="0" baseline="0" noProof="0" dirty="0">
                <a:ln>
                  <a:noFill/>
                </a:ln>
                <a:solidFill>
                  <a:schemeClr val="tx2">
                    <a:lumMod val="75000"/>
                  </a:schemeClr>
                </a:solidFill>
                <a:effectLst/>
                <a:uLnTx/>
                <a:uFillTx/>
                <a:latin typeface="Barlow"/>
                <a:ea typeface="+mn-ea"/>
                <a:cs typeface="+mn-cs"/>
              </a:rPr>
              <a:t> la </a:t>
            </a:r>
            <a:r>
              <a:rPr kumimoji="0" lang="it-IT" sz="1100" b="1" i="0" u="none" strike="noStrike" kern="1200" cap="none" spc="0" normalizeH="0" baseline="0" noProof="0" dirty="0">
                <a:ln>
                  <a:noFill/>
                </a:ln>
                <a:solidFill>
                  <a:schemeClr val="tx2">
                    <a:lumMod val="75000"/>
                  </a:schemeClr>
                </a:solidFill>
                <a:effectLst/>
                <a:uLnTx/>
                <a:uFillTx/>
                <a:latin typeface="Barlow"/>
                <a:ea typeface="+mn-ea"/>
                <a:cs typeface="+mn-cs"/>
              </a:rPr>
              <a:t>qualità</a:t>
            </a:r>
            <a:r>
              <a:rPr kumimoji="0" lang="en-US" sz="1100" b="1" i="0" u="none" strike="noStrike" kern="1200" cap="none" spc="0" normalizeH="0" baseline="0" noProof="0" dirty="0">
                <a:ln>
                  <a:noFill/>
                </a:ln>
                <a:solidFill>
                  <a:schemeClr val="tx2">
                    <a:lumMod val="75000"/>
                  </a:schemeClr>
                </a:solidFill>
                <a:effectLst/>
                <a:uLnTx/>
                <a:uFillTx/>
                <a:latin typeface="Barlow"/>
                <a:ea typeface="+mn-ea"/>
                <a:cs typeface="+mn-cs"/>
              </a:rPr>
              <a:t> </a:t>
            </a:r>
            <a:r>
              <a:rPr kumimoji="0" lang="en-US" sz="1100" b="1" i="0" u="none" strike="noStrike" kern="1200" cap="none" spc="0" normalizeH="0" baseline="0" noProof="0" dirty="0" err="1">
                <a:ln>
                  <a:noFill/>
                </a:ln>
                <a:solidFill>
                  <a:schemeClr val="tx2">
                    <a:lumMod val="75000"/>
                  </a:schemeClr>
                </a:solidFill>
                <a:effectLst/>
                <a:uLnTx/>
                <a:uFillTx/>
                <a:latin typeface="Barlow"/>
                <a:ea typeface="+mn-ea"/>
                <a:cs typeface="+mn-cs"/>
              </a:rPr>
              <a:t>della</a:t>
            </a:r>
            <a:r>
              <a:rPr kumimoji="0" lang="en-US" sz="1100" b="1" i="0" u="none" strike="noStrike" kern="1200" cap="none" spc="0" normalizeH="0" baseline="0" noProof="0" dirty="0">
                <a:ln>
                  <a:noFill/>
                </a:ln>
                <a:solidFill>
                  <a:schemeClr val="tx2">
                    <a:lumMod val="75000"/>
                  </a:schemeClr>
                </a:solidFill>
                <a:effectLst/>
                <a:uLnTx/>
                <a:uFillTx/>
                <a:latin typeface="Barlow"/>
                <a:ea typeface="+mn-ea"/>
                <a:cs typeface="+mn-cs"/>
              </a:rPr>
              <a:t> vita </a:t>
            </a:r>
            <a:r>
              <a:rPr kumimoji="0" lang="en-US" sz="1050" i="1" u="none" strike="noStrike" kern="1200" cap="none" spc="0" normalizeH="0" baseline="0" noProof="0" dirty="0">
                <a:ln>
                  <a:noFill/>
                </a:ln>
                <a:solidFill>
                  <a:schemeClr val="tx2">
                    <a:lumMod val="75000"/>
                  </a:schemeClr>
                </a:solidFill>
                <a:effectLst/>
                <a:uLnTx/>
                <a:uFillTx/>
                <a:latin typeface="Barlow"/>
                <a:ea typeface="+mn-ea"/>
                <a:cs typeface="+mn-cs"/>
              </a:rPr>
              <a:t>(</a:t>
            </a:r>
            <a:r>
              <a:rPr kumimoji="0" lang="en-US" sz="1050" i="1" u="none" strike="noStrike" kern="1200" cap="none" spc="0" normalizeH="0" baseline="0" noProof="0" dirty="0" err="1">
                <a:ln>
                  <a:noFill/>
                </a:ln>
                <a:solidFill>
                  <a:schemeClr val="tx2">
                    <a:lumMod val="75000"/>
                  </a:schemeClr>
                </a:solidFill>
                <a:effectLst/>
                <a:uLnTx/>
                <a:uFillTx/>
                <a:latin typeface="Barlow"/>
                <a:ea typeface="+mn-ea"/>
                <a:cs typeface="+mn-cs"/>
              </a:rPr>
              <a:t>voto</a:t>
            </a:r>
            <a:r>
              <a:rPr kumimoji="0" lang="en-US" sz="1050" i="1" u="none" strike="noStrike" kern="1200" cap="none" spc="0" normalizeH="0" baseline="0" noProof="0" dirty="0">
                <a:ln>
                  <a:noFill/>
                </a:ln>
                <a:solidFill>
                  <a:schemeClr val="tx2">
                    <a:lumMod val="75000"/>
                  </a:schemeClr>
                </a:solidFill>
                <a:effectLst/>
                <a:uLnTx/>
                <a:uFillTx/>
                <a:latin typeface="Barlow"/>
                <a:ea typeface="+mn-ea"/>
                <a:cs typeface="+mn-cs"/>
              </a:rPr>
              <a:t> 7-10)</a:t>
            </a:r>
            <a:endParaRPr kumimoji="0" lang="en-US" sz="1100" i="1" u="none" strike="noStrike" kern="1200" cap="none" spc="0" normalizeH="0" baseline="0" noProof="0" dirty="0">
              <a:ln>
                <a:noFill/>
              </a:ln>
              <a:solidFill>
                <a:schemeClr val="tx2">
                  <a:lumMod val="75000"/>
                </a:schemeClr>
              </a:solidFill>
              <a:effectLst/>
              <a:uLnTx/>
              <a:uFillTx/>
              <a:latin typeface="Barlow"/>
              <a:ea typeface="+mn-ea"/>
              <a:cs typeface="+mn-cs"/>
            </a:endParaRPr>
          </a:p>
        </p:txBody>
      </p:sp>
    </p:spTree>
    <p:extLst>
      <p:ext uri="{BB962C8B-B14F-4D97-AF65-F5344CB8AC3E}">
        <p14:creationId xmlns:p14="http://schemas.microsoft.com/office/powerpoint/2010/main" val="3886913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ella 7">
            <a:extLst>
              <a:ext uri="{FF2B5EF4-FFF2-40B4-BE49-F238E27FC236}">
                <a16:creationId xmlns:a16="http://schemas.microsoft.com/office/drawing/2014/main" id="{7E159A89-4DD4-1CA0-6F83-710D94B711A7}"/>
              </a:ext>
            </a:extLst>
          </p:cNvPr>
          <p:cNvGraphicFramePr>
            <a:graphicFrameLocks noGrp="1"/>
          </p:cNvGraphicFramePr>
          <p:nvPr/>
        </p:nvGraphicFramePr>
        <p:xfrm>
          <a:off x="516860" y="2338043"/>
          <a:ext cx="6876000" cy="3486687"/>
        </p:xfrm>
        <a:graphic>
          <a:graphicData uri="http://schemas.openxmlformats.org/drawingml/2006/table">
            <a:tbl>
              <a:tblPr firstRow="1" bandRow="1">
                <a:tableStyleId>{5C22544A-7EE6-4342-B048-85BDC9FD1C3A}</a:tableStyleId>
              </a:tblPr>
              <a:tblGrid>
                <a:gridCol w="3456000">
                  <a:extLst>
                    <a:ext uri="{9D8B030D-6E8A-4147-A177-3AD203B41FA5}">
                      <a16:colId xmlns:a16="http://schemas.microsoft.com/office/drawing/2014/main" val="4217508746"/>
                    </a:ext>
                  </a:extLst>
                </a:gridCol>
                <a:gridCol w="1710000">
                  <a:extLst>
                    <a:ext uri="{9D8B030D-6E8A-4147-A177-3AD203B41FA5}">
                      <a16:colId xmlns:a16="http://schemas.microsoft.com/office/drawing/2014/main" val="4043963437"/>
                    </a:ext>
                  </a:extLst>
                </a:gridCol>
                <a:gridCol w="1710000">
                  <a:extLst>
                    <a:ext uri="{9D8B030D-6E8A-4147-A177-3AD203B41FA5}">
                      <a16:colId xmlns:a16="http://schemas.microsoft.com/office/drawing/2014/main" val="3544124924"/>
                    </a:ext>
                  </a:extLst>
                </a:gridCol>
              </a:tblGrid>
              <a:tr h="377560">
                <a:tc>
                  <a:txBody>
                    <a:bodyPr/>
                    <a:lstStyle/>
                    <a:p>
                      <a:pPr algn="r" fontAlgn="b"/>
                      <a:r>
                        <a:rPr lang="it-IT" sz="1200" b="0" i="0" u="none" strike="noStrike" kern="1200" dirty="0">
                          <a:solidFill>
                            <a:srgbClr val="000000"/>
                          </a:solidFill>
                          <a:effectLst/>
                          <a:latin typeface="+mn-lt"/>
                          <a:cs typeface="Calibri" panose="020F0502020204030204" pitchFamily="34" charset="0"/>
                        </a:rPr>
                        <a:t>  Poca tutela del </a:t>
                      </a:r>
                      <a:r>
                        <a:rPr lang="it-IT" sz="1200" b="1" i="0" u="none" strike="noStrike" kern="1200" dirty="0">
                          <a:solidFill>
                            <a:srgbClr val="000000"/>
                          </a:solidFill>
                          <a:effectLst/>
                          <a:latin typeface="+mn-lt"/>
                          <a:cs typeface="Calibri" panose="020F0502020204030204" pitchFamily="34" charset="0"/>
                        </a:rPr>
                        <a:t>patrimonio ambientale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C7DC">
                        <a:alpha val="50196"/>
                      </a:srgbClr>
                    </a:solidFill>
                  </a:tcPr>
                </a:tc>
                <a:tc gridSpan="2">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C7DC">
                        <a:alpha val="50196"/>
                      </a:srgbClr>
                    </a:solidFill>
                  </a:tcPr>
                </a:tc>
                <a:tc hMerge="1">
                  <a:txBody>
                    <a:bodyPr/>
                    <a:lstStyle/>
                    <a:p>
                      <a:endParaRPr lang="it-IT"/>
                    </a:p>
                  </a:txBody>
                  <a:tcPr/>
                </a:tc>
                <a:extLst>
                  <a:ext uri="{0D108BD9-81ED-4DB2-BD59-A6C34878D82A}">
                    <a16:rowId xmlns:a16="http://schemas.microsoft.com/office/drawing/2014/main" val="2429642082"/>
                  </a:ext>
                </a:extLst>
              </a:tr>
              <a:tr h="37756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Mancanza di prospettive future</a:t>
                      </a:r>
                      <a:r>
                        <a:rPr lang="it-IT" sz="1200" b="0" i="0" u="none" strike="noStrike" kern="1200" dirty="0">
                          <a:solidFill>
                            <a:srgbClr val="000000"/>
                          </a:solidFill>
                          <a:effectLst/>
                          <a:latin typeface="+mn-lt"/>
                          <a:cs typeface="Calibri" panose="020F0502020204030204" pitchFamily="34" charset="0"/>
                        </a:rPr>
                        <a:t> per le giovani generazioni nel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C7DC">
                        <a:alpha val="50196"/>
                      </a:srgbClr>
                    </a:solidFill>
                  </a:tcPr>
                </a:tc>
                <a:tc gridSpan="2">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C7DC">
                        <a:alpha val="50196"/>
                      </a:srgbClr>
                    </a:solidFill>
                  </a:tcPr>
                </a:tc>
                <a:tc hMerge="1">
                  <a:txBody>
                    <a:bodyPr/>
                    <a:lstStyle/>
                    <a:p>
                      <a:endParaRPr lang="it-IT"/>
                    </a:p>
                  </a:txBody>
                  <a:tcPr/>
                </a:tc>
                <a:extLst>
                  <a:ext uri="{0D108BD9-81ED-4DB2-BD59-A6C34878D82A}">
                    <a16:rowId xmlns:a16="http://schemas.microsoft.com/office/drawing/2014/main" val="3895368352"/>
                  </a:ext>
                </a:extLst>
              </a:tr>
              <a:tr h="407109">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Politiche sociali / Welfare </a:t>
                      </a:r>
                      <a:r>
                        <a:rPr lang="it-IT" sz="1200" b="0" i="0" u="none" strike="noStrike" kern="1200" dirty="0">
                          <a:solidFill>
                            <a:srgbClr val="000000"/>
                          </a:solidFill>
                          <a:effectLst/>
                          <a:latin typeface="+mn-lt"/>
                          <a:cs typeface="Calibri" panose="020F0502020204030204" pitchFamily="34" charset="0"/>
                        </a:rPr>
                        <a:t>e servizi sociali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2391234"/>
                  </a:ext>
                </a:extLst>
              </a:tr>
              <a:tr h="37756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Mancanza di spinta all'innovazione </a:t>
                      </a:r>
                      <a:r>
                        <a:rPr lang="it-IT" sz="1200" b="0" i="0" u="none" strike="noStrike" kern="1200" dirty="0">
                          <a:solidFill>
                            <a:srgbClr val="000000"/>
                          </a:solidFill>
                          <a:effectLst/>
                          <a:latin typeface="+mn-lt"/>
                          <a:cs typeface="Calibri" panose="020F0502020204030204" pitchFamily="34" charset="0"/>
                        </a:rPr>
                        <a:t>tecnologica, digitalizzazione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E3ED"/>
                    </a:solid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E3ED"/>
                    </a:solidFill>
                  </a:tcPr>
                </a:tc>
                <a:extLst>
                  <a:ext uri="{0D108BD9-81ED-4DB2-BD59-A6C34878D82A}">
                    <a16:rowId xmlns:a16="http://schemas.microsoft.com/office/drawing/2014/main" val="395651310"/>
                  </a:ext>
                </a:extLst>
              </a:tr>
              <a:tr h="37756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Offerta culturale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75669907"/>
                  </a:ext>
                </a:extLst>
              </a:tr>
              <a:tr h="37756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Mancanza di valorizzazione delle eccellenze </a:t>
                      </a:r>
                      <a:r>
                        <a:rPr lang="it-IT" sz="1200" b="0" i="0" u="none" strike="noStrike" kern="1200" dirty="0">
                          <a:solidFill>
                            <a:srgbClr val="000000"/>
                          </a:solidFill>
                          <a:effectLst/>
                          <a:latin typeface="+mn-lt"/>
                          <a:cs typeface="Calibri" panose="020F0502020204030204" pitchFamily="34" charset="0"/>
                        </a:rPr>
                        <a:t>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E3ED"/>
                    </a:solid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E3ED"/>
                    </a:solidFill>
                  </a:tcPr>
                </a:tc>
                <a:extLst>
                  <a:ext uri="{0D108BD9-81ED-4DB2-BD59-A6C34878D82A}">
                    <a16:rowId xmlns:a16="http://schemas.microsoft.com/office/drawing/2014/main" val="3620301179"/>
                  </a:ext>
                </a:extLst>
              </a:tr>
              <a:tr h="407109">
                <a:tc>
                  <a:txBody>
                    <a:bodyPr/>
                    <a:lstStyle/>
                    <a:p>
                      <a:pPr algn="r" fontAlgn="b"/>
                      <a:r>
                        <a:rPr lang="it-IT" sz="1200" b="1" i="0" u="none" strike="noStrike" kern="1200" dirty="0">
                          <a:solidFill>
                            <a:srgbClr val="000000"/>
                          </a:solidFill>
                          <a:effectLst/>
                          <a:latin typeface="+mn-lt"/>
                          <a:cs typeface="Calibri" panose="020F0502020204030204" pitchFamily="34" charset="0"/>
                        </a:rPr>
                        <a:t>  Poca tutela del patrimonio artistico/culturale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82353534"/>
                  </a:ext>
                </a:extLst>
              </a:tr>
              <a:tr h="377560">
                <a:tc>
                  <a:txBody>
                    <a:bodyPr/>
                    <a:lstStyle/>
                    <a:p>
                      <a:pPr algn="r" fontAlgn="b"/>
                      <a:r>
                        <a:rPr lang="it-IT" sz="1200" b="1" i="0" u="none" strike="noStrike" kern="1200" dirty="0">
                          <a:solidFill>
                            <a:srgbClr val="000000"/>
                          </a:solidFill>
                          <a:effectLst/>
                          <a:latin typeface="+mn-lt"/>
                          <a:cs typeface="Calibri" panose="020F0502020204030204" pitchFamily="34" charset="0"/>
                        </a:rPr>
                        <a:t>  Formazione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90027491"/>
                  </a:ext>
                </a:extLst>
              </a:tr>
              <a:tr h="407109">
                <a:tc>
                  <a:txBody>
                    <a:bodyPr/>
                    <a:lstStyle/>
                    <a:p>
                      <a:pPr algn="r" fontAlgn="b"/>
                      <a:r>
                        <a:rPr lang="it-IT" sz="1200" b="1" i="0" u="none" strike="noStrike" kern="1200" dirty="0">
                          <a:solidFill>
                            <a:srgbClr val="000000"/>
                          </a:solidFill>
                          <a:effectLst/>
                          <a:latin typeface="+mn-lt"/>
                          <a:cs typeface="Calibri" panose="020F0502020204030204" pitchFamily="34" charset="0"/>
                        </a:rPr>
                        <a:t>Scarso accesso a bandi/concorsi </a:t>
                      </a:r>
                      <a:r>
                        <a:rPr lang="it-IT" sz="1200" b="0" i="0" u="none" strike="noStrike" kern="1200" dirty="0">
                          <a:solidFill>
                            <a:srgbClr val="000000"/>
                          </a:solidFill>
                          <a:effectLst/>
                          <a:latin typeface="+mn-lt"/>
                          <a:cs typeface="Calibri" panose="020F0502020204030204" pitchFamily="34" charset="0"/>
                        </a:rPr>
                        <a:t>locali grazie ai quali valorizzare i talenti 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E3ED"/>
                    </a:solid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E3ED"/>
                    </a:solidFill>
                  </a:tcPr>
                </a:tc>
                <a:extLst>
                  <a:ext uri="{0D108BD9-81ED-4DB2-BD59-A6C34878D82A}">
                    <a16:rowId xmlns:a16="http://schemas.microsoft.com/office/drawing/2014/main" val="2483167739"/>
                  </a:ext>
                </a:extLst>
              </a:tr>
            </a:tbl>
          </a:graphicData>
        </a:graphic>
      </p:graphicFrame>
      <p:sp>
        <p:nvSpPr>
          <p:cNvPr id="4" name="Figura a mano libera: forma 3">
            <a:extLst>
              <a:ext uri="{FF2B5EF4-FFF2-40B4-BE49-F238E27FC236}">
                <a16:creationId xmlns:a16="http://schemas.microsoft.com/office/drawing/2014/main" id="{A4B001EB-D8A0-6F5C-8530-D63747A46052}"/>
              </a:ext>
            </a:extLst>
          </p:cNvPr>
          <p:cNvSpPr/>
          <p:nvPr/>
        </p:nvSpPr>
        <p:spPr>
          <a:xfrm>
            <a:off x="7826375" y="0"/>
            <a:ext cx="4365624" cy="5945541"/>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450000" y="397073"/>
            <a:ext cx="6955735" cy="397072"/>
          </a:xfrm>
        </p:spPr>
        <p:txBody>
          <a:bodyPr/>
          <a:lstStyle/>
          <a:p>
            <a:r>
              <a:rPr lang="it-IT" dirty="0"/>
              <a:t>L’a</a:t>
            </a:r>
            <a:r>
              <a:rPr lang="it-IT" b="1" dirty="0"/>
              <a:t>mbiente e i giovani sono i due temi da attenzionare</a:t>
            </a:r>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520328" y="1261426"/>
            <a:ext cx="6566272" cy="404098"/>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1100" b="0" i="1" u="none" strike="noStrike" kern="1200" cap="none" spc="0" normalizeH="0" baseline="0" noProof="0" dirty="0">
                <a:ln>
                  <a:noFill/>
                </a:ln>
                <a:solidFill>
                  <a:srgbClr val="000000"/>
                </a:solidFill>
                <a:effectLst/>
                <a:uLnTx/>
                <a:uFillTx/>
                <a:latin typeface="Barlow"/>
                <a:ea typeface="+mn-ea"/>
                <a:cs typeface="+mn-cs"/>
              </a:rPr>
              <a:t>D.6_2 Quali dei seguenti aspetti contribuiscono a rendere </a:t>
            </a:r>
            <a:r>
              <a:rPr kumimoji="0" lang="it-IT" sz="1400" b="1" i="1" u="none" strike="noStrike" kern="1200" cap="none" spc="0" normalizeH="0" baseline="0" noProof="0" dirty="0">
                <a:ln>
                  <a:noFill/>
                </a:ln>
                <a:solidFill>
                  <a:srgbClr val="000000"/>
                </a:solidFill>
                <a:effectLst/>
                <a:uLnTx/>
                <a:uFillTx/>
                <a:latin typeface="Barlow"/>
                <a:ea typeface="+mn-ea"/>
                <a:cs typeface="+mn-cs"/>
              </a:rPr>
              <a:t>MENO soddisfacente la qualità della vita nella zona in cui abita</a:t>
            </a:r>
            <a:r>
              <a:rPr kumimoji="0" lang="it-IT" sz="1100" b="0" i="1" u="none" strike="noStrike" kern="1200" cap="none" spc="0" normalizeH="0" baseline="0" noProof="0" dirty="0">
                <a:ln>
                  <a:noFill/>
                </a:ln>
                <a:solidFill>
                  <a:srgbClr val="000000"/>
                </a:solidFill>
                <a:effectLst/>
                <a:uLnTx/>
                <a:uFillTx/>
                <a:latin typeface="Barlow"/>
                <a:ea typeface="+mn-ea"/>
                <a:cs typeface="+mn-cs"/>
              </a:rPr>
              <a:t>? Indichi le prime 3 </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8854634" y="6208736"/>
            <a:ext cx="2416052"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srgbClr val="000000"/>
                </a:solidFill>
                <a:effectLst/>
                <a:uLnTx/>
                <a:uFillTx/>
                <a:latin typeface="Barlow" panose="00000500000000000000" pitchFamily="2" charset="0"/>
                <a:ea typeface="+mn-ea"/>
                <a:cs typeface="Arial" panose="020B0604020202020204" pitchFamily="34" charset="0"/>
              </a:rPr>
              <a:t>Base: giudizio qualità delle vita voto 1-6</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srgbClr val="000000"/>
                </a:solidFill>
                <a:effectLst/>
                <a:uLnTx/>
                <a:uFillTx/>
                <a:latin typeface="Barlow" panose="00000500000000000000" pitchFamily="2" charset="0"/>
                <a:ea typeface="+mn-ea"/>
                <a:cs typeface="Arial" panose="020B0604020202020204" pitchFamily="34" charset="0"/>
              </a:rPr>
              <a:t>Valori %</a:t>
            </a:r>
          </a:p>
        </p:txBody>
      </p:sp>
      <p:grpSp>
        <p:nvGrpSpPr>
          <p:cNvPr id="29" name="Gruppo 28">
            <a:extLst>
              <a:ext uri="{FF2B5EF4-FFF2-40B4-BE49-F238E27FC236}">
                <a16:creationId xmlns:a16="http://schemas.microsoft.com/office/drawing/2014/main" id="{743145E1-34A6-DCA6-124E-CED521427A52}"/>
              </a:ext>
            </a:extLst>
          </p:cNvPr>
          <p:cNvGrpSpPr/>
          <p:nvPr/>
        </p:nvGrpSpPr>
        <p:grpSpPr>
          <a:xfrm>
            <a:off x="11362471" y="120964"/>
            <a:ext cx="728828" cy="761140"/>
            <a:chOff x="11362471" y="120964"/>
            <a:chExt cx="728828" cy="761140"/>
          </a:xfrm>
        </p:grpSpPr>
        <p:pic>
          <p:nvPicPr>
            <p:cNvPr id="24" name="Immagine 23">
              <a:extLst>
                <a:ext uri="{FF2B5EF4-FFF2-40B4-BE49-F238E27FC236}">
                  <a16:creationId xmlns:a16="http://schemas.microsoft.com/office/drawing/2014/main" id="{97D98AC4-E703-11BA-6C42-A2C6873F8D79}"/>
                </a:ext>
              </a:extLst>
            </p:cNvPr>
            <p:cNvPicPr>
              <a:picLocks noChangeAspect="1"/>
            </p:cNvPicPr>
            <p:nvPr/>
          </p:nvPicPr>
          <p:blipFill>
            <a:blip r:embed="rId2">
              <a:biLevel thresh="25000"/>
            </a:blip>
            <a:stretch>
              <a:fillRect/>
            </a:stretch>
          </p:blipFill>
          <p:spPr>
            <a:xfrm>
              <a:off x="11466706" y="120964"/>
              <a:ext cx="520358" cy="552217"/>
            </a:xfrm>
            <a:prstGeom prst="rect">
              <a:avLst/>
            </a:prstGeom>
          </p:spPr>
        </p:pic>
        <p:sp>
          <p:nvSpPr>
            <p:cNvPr id="28" name="Source">
              <a:extLst>
                <a:ext uri="{FF2B5EF4-FFF2-40B4-BE49-F238E27FC236}">
                  <a16:creationId xmlns:a16="http://schemas.microsoft.com/office/drawing/2014/main" id="{34E29607-985A-4095-BDD1-F185A2181344}"/>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prstClr val="white"/>
                  </a:solidFill>
                  <a:effectLst/>
                  <a:uLnTx/>
                  <a:uFillTx/>
                  <a:latin typeface="Barlow Semi Condensed" panose="00000506000000000000" pitchFamily="2" charset="0"/>
                  <a:ea typeface="+mn-ea"/>
                  <a:cs typeface="+mn-cs"/>
                </a:rPr>
                <a:t>OPINION LEADER</a:t>
              </a:r>
            </a:p>
          </p:txBody>
        </p:sp>
      </p:grpSp>
      <p:graphicFrame>
        <p:nvGraphicFramePr>
          <p:cNvPr id="5"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8F8BDADD-5A18-E9A8-06A8-F02B42FD2E5F}"/>
              </a:ext>
              <a:ext uri="{C183D7F6-B498-43B3-948B-1728B52AA6E4}">
                <adec:decorative xmlns:adec="http://schemas.microsoft.com/office/drawing/2017/decorative" val="0"/>
              </a:ext>
            </a:extLst>
          </p:cNvPr>
          <p:cNvGraphicFramePr/>
          <p:nvPr/>
        </p:nvGraphicFramePr>
        <p:xfrm>
          <a:off x="4224010" y="2258568"/>
          <a:ext cx="2240937" cy="3686973"/>
        </p:xfrm>
        <a:graphic>
          <a:graphicData uri="http://schemas.openxmlformats.org/drawingml/2006/chart">
            <c:chart xmlns:c="http://schemas.openxmlformats.org/drawingml/2006/chart" xmlns:r="http://schemas.openxmlformats.org/officeDocument/2006/relationships" r:id="rId3"/>
          </a:graphicData>
        </a:graphic>
      </p:graphicFrame>
      <p:sp>
        <p:nvSpPr>
          <p:cNvPr id="2" name="CasellaDiTesto 1">
            <a:extLst>
              <a:ext uri="{FF2B5EF4-FFF2-40B4-BE49-F238E27FC236}">
                <a16:creationId xmlns:a16="http://schemas.microsoft.com/office/drawing/2014/main" id="{365907F2-0EE3-EC07-8F30-A76B90B1A9BA}"/>
              </a:ext>
            </a:extLst>
          </p:cNvPr>
          <p:cNvSpPr txBox="1"/>
          <p:nvPr/>
        </p:nvSpPr>
        <p:spPr>
          <a:xfrm>
            <a:off x="8080094" y="1240073"/>
            <a:ext cx="3807105" cy="4493666"/>
          </a:xfrm>
          <a:prstGeom prst="rect">
            <a:avLst/>
          </a:prstGeom>
          <a:noFill/>
        </p:spPr>
        <p:txBody>
          <a:bodyPr wrap="square" lIns="0" tIns="0" rIns="0" bIns="0" rtlCol="0">
            <a:spAutoFit/>
          </a:bodyPr>
          <a:lstStyle/>
          <a:p>
            <a:pPr algn="r">
              <a:lnSpc>
                <a:spcPct val="115000"/>
              </a:lnSpc>
              <a:spcBef>
                <a:spcPts val="400"/>
              </a:spcBef>
              <a:spcAft>
                <a:spcPts val="400"/>
              </a:spcAft>
              <a:buSzPct val="100000"/>
              <a:defRPr/>
            </a:pPr>
            <a:r>
              <a:rPr kumimoji="0" lang="it-IT" sz="1400" b="0" i="0" u="none" strike="noStrike" kern="1200" cap="none" spc="0" normalizeH="0" baseline="0" dirty="0">
                <a:ln>
                  <a:noFill/>
                </a:ln>
                <a:solidFill>
                  <a:prstClr val="white"/>
                </a:solidFill>
                <a:effectLst/>
                <a:uLnTx/>
                <a:uFillTx/>
                <a:latin typeface="Barlow"/>
                <a:ea typeface="+mn-ea"/>
                <a:cs typeface="+mn-cs"/>
              </a:rPr>
              <a:t>Le critiche principali si polarizzano </a:t>
            </a:r>
            <a:r>
              <a:rPr kumimoji="0" lang="it-IT" sz="1400" i="0" u="none" strike="noStrike" kern="1200" cap="none" spc="0" normalizeH="0" baseline="0" dirty="0">
                <a:ln>
                  <a:noFill/>
                </a:ln>
                <a:solidFill>
                  <a:prstClr val="white"/>
                </a:solidFill>
                <a:effectLst/>
                <a:uLnTx/>
                <a:uFillTx/>
                <a:latin typeface="Barlow"/>
                <a:ea typeface="+mn-ea"/>
                <a:cs typeface="+mn-cs"/>
              </a:rPr>
              <a:t>in particolare</a:t>
            </a:r>
            <a:r>
              <a:rPr lang="it-IT" sz="1400" dirty="0">
                <a:solidFill>
                  <a:prstClr val="white"/>
                </a:solidFill>
                <a:latin typeface="Barlow"/>
              </a:rPr>
              <a:t> sulla</a:t>
            </a:r>
            <a:r>
              <a:rPr kumimoji="0" lang="it-IT" sz="1400" i="0" u="none" strike="noStrike" kern="1200" cap="none" spc="0" normalizeH="0" baseline="0" dirty="0">
                <a:ln>
                  <a:noFill/>
                </a:ln>
                <a:solidFill>
                  <a:prstClr val="white"/>
                </a:solidFill>
                <a:effectLst/>
                <a:uLnTx/>
                <a:uFillTx/>
                <a:latin typeface="Barlow"/>
                <a:ea typeface="+mn-ea"/>
                <a:cs typeface="+mn-cs"/>
              </a:rPr>
              <a:t> </a:t>
            </a:r>
            <a:r>
              <a:rPr kumimoji="0" lang="it-IT" sz="1400" b="1" i="0" u="none" strike="noStrike" kern="1200" cap="none" spc="0" normalizeH="0" baseline="0" dirty="0">
                <a:ln>
                  <a:noFill/>
                </a:ln>
                <a:solidFill>
                  <a:prstClr val="white"/>
                </a:solidFill>
                <a:effectLst/>
                <a:uLnTx/>
                <a:uFillTx/>
                <a:latin typeface="Barlow"/>
                <a:ea typeface="+mn-ea"/>
                <a:cs typeface="+mn-cs"/>
              </a:rPr>
              <a:t>scarsa tutela del </a:t>
            </a:r>
            <a:r>
              <a:rPr kumimoji="0" lang="it-IT" sz="1400" b="1" i="0" u="none" strike="noStrike" kern="1200" cap="all" spc="0" normalizeH="0" dirty="0">
                <a:ln>
                  <a:noFill/>
                </a:ln>
                <a:solidFill>
                  <a:prstClr val="white"/>
                </a:solidFill>
                <a:effectLst/>
                <a:uLnTx/>
                <a:uFillTx/>
                <a:latin typeface="Barlow"/>
                <a:ea typeface="+mn-ea"/>
                <a:cs typeface="+mn-cs"/>
              </a:rPr>
              <a:t>patrimonio ambientale</a:t>
            </a:r>
            <a:r>
              <a:rPr kumimoji="0" lang="it-IT" sz="1400" i="0" u="none" strike="noStrike" kern="1200" cap="all" spc="0" normalizeH="0" dirty="0">
                <a:ln>
                  <a:noFill/>
                </a:ln>
                <a:solidFill>
                  <a:prstClr val="white"/>
                </a:solidFill>
                <a:effectLst/>
                <a:uLnTx/>
                <a:uFillTx/>
                <a:latin typeface="Barlow"/>
                <a:ea typeface="+mn-ea"/>
                <a:cs typeface="+mn-cs"/>
                <a:sym typeface="Wingdings" panose="05000000000000000000" pitchFamily="2" charset="2"/>
              </a:rPr>
              <a:t> </a:t>
            </a:r>
            <a:r>
              <a:rPr kumimoji="0" lang="it-IT" sz="1400" i="0" u="none" strike="noStrike" kern="1200" cap="none" spc="0" normalizeH="0" baseline="0" dirty="0">
                <a:ln>
                  <a:noFill/>
                </a:ln>
                <a:solidFill>
                  <a:prstClr val="white"/>
                </a:solidFill>
                <a:effectLst/>
                <a:uLnTx/>
                <a:uFillTx/>
                <a:latin typeface="Barlow"/>
                <a:ea typeface="+mn-ea"/>
                <a:cs typeface="+mn-cs"/>
                <a:sym typeface="Wingdings" panose="05000000000000000000" pitchFamily="2" charset="2"/>
              </a:rPr>
              <a:t>che si concretizza nella preoccupazione per l’inquinamento delle acque e dell’aria. Nonostante gli sforzi profusi,  questo sembra essere un problema  che travalica le responsabilità dei singoli e che necessiterebbe di un intervento sistemico.</a:t>
            </a:r>
            <a:endParaRPr kumimoji="0" lang="it-IT" sz="1400" b="1" i="0" u="none" strike="noStrike" kern="1200" cap="none" spc="0" normalizeH="0" baseline="0" dirty="0">
              <a:ln>
                <a:noFill/>
              </a:ln>
              <a:solidFill>
                <a:prstClr val="white"/>
              </a:solidFill>
              <a:effectLst/>
              <a:uLnTx/>
              <a:uFillTx/>
              <a:latin typeface="Barlow"/>
              <a:ea typeface="+mn-ea"/>
              <a:cs typeface="+mn-cs"/>
            </a:endParaRPr>
          </a:p>
          <a:p>
            <a:pPr marR="0" lvl="0" algn="r" defTabSz="914400" rtl="0" eaLnBrk="1" fontAlgn="auto" latinLnBrk="0" hangingPunct="1">
              <a:lnSpc>
                <a:spcPct val="115000"/>
              </a:lnSpc>
              <a:spcBef>
                <a:spcPts val="400"/>
              </a:spcBef>
              <a:spcAft>
                <a:spcPts val="400"/>
              </a:spcAft>
              <a:buClrTx/>
              <a:buSzPct val="100000"/>
              <a:tabLst/>
              <a:defRPr/>
            </a:pPr>
            <a:endParaRPr kumimoji="0" lang="it-IT" sz="1400" b="1" i="0" u="none" strike="noStrike" kern="1200" cap="none" spc="0" normalizeH="0" baseline="0" dirty="0">
              <a:ln>
                <a:noFill/>
              </a:ln>
              <a:solidFill>
                <a:prstClr val="white"/>
              </a:solidFill>
              <a:effectLst/>
              <a:uLnTx/>
              <a:uFillTx/>
              <a:latin typeface="Barlow"/>
              <a:ea typeface="+mn-ea"/>
              <a:cs typeface="+mn-cs"/>
            </a:endParaRPr>
          </a:p>
          <a:p>
            <a:pPr algn="r">
              <a:lnSpc>
                <a:spcPct val="115000"/>
              </a:lnSpc>
              <a:spcBef>
                <a:spcPts val="400"/>
              </a:spcBef>
              <a:spcAft>
                <a:spcPts val="400"/>
              </a:spcAft>
              <a:buSzPct val="100000"/>
              <a:defRPr/>
            </a:pPr>
            <a:r>
              <a:rPr lang="it-IT" sz="1400" dirty="0">
                <a:solidFill>
                  <a:prstClr val="white"/>
                </a:solidFill>
                <a:latin typeface="Barlow"/>
              </a:rPr>
              <a:t>Inoltre, preoccupa  </a:t>
            </a:r>
            <a:r>
              <a:rPr lang="it-IT" sz="1400" b="1" dirty="0">
                <a:solidFill>
                  <a:prstClr val="white"/>
                </a:solidFill>
                <a:latin typeface="Barlow"/>
              </a:rPr>
              <a:t>la </a:t>
            </a:r>
            <a:r>
              <a:rPr lang="it-IT" sz="1400" b="1" cap="all" dirty="0">
                <a:solidFill>
                  <a:prstClr val="white"/>
                </a:solidFill>
                <a:latin typeface="Barlow"/>
              </a:rPr>
              <a:t>mancanza di prospettive per i giovani</a:t>
            </a:r>
            <a:r>
              <a:rPr lang="it-IT" sz="1400" cap="all" dirty="0">
                <a:solidFill>
                  <a:prstClr val="white"/>
                </a:solidFill>
                <a:latin typeface="Barlow"/>
              </a:rPr>
              <a:t> </a:t>
            </a:r>
            <a:r>
              <a:rPr lang="it-IT" sz="1400" dirty="0">
                <a:solidFill>
                  <a:prstClr val="white"/>
                </a:solidFill>
                <a:latin typeface="Barlow"/>
              </a:rPr>
              <a:t>intese sia da un punto di vista </a:t>
            </a:r>
            <a:r>
              <a:rPr lang="it-IT" sz="1400" b="1" dirty="0">
                <a:solidFill>
                  <a:prstClr val="white"/>
                </a:solidFill>
                <a:latin typeface="Barlow"/>
              </a:rPr>
              <a:t>economico-occupazionale sia ludico-sociale.</a:t>
            </a:r>
            <a:r>
              <a:rPr lang="it-IT" sz="1400" dirty="0">
                <a:solidFill>
                  <a:prstClr val="white"/>
                </a:solidFill>
                <a:latin typeface="Barlow"/>
                <a:sym typeface="Wingdings" panose="05000000000000000000" pitchFamily="2" charset="2"/>
              </a:rPr>
              <a:t>  Si teme, a tendere, che i giovani ‘</a:t>
            </a:r>
            <a:r>
              <a:rPr lang="it-IT" sz="1400" b="1" dirty="0">
                <a:solidFill>
                  <a:prstClr val="white"/>
                </a:solidFill>
                <a:latin typeface="Barlow"/>
                <a:sym typeface="Wingdings" panose="05000000000000000000" pitchFamily="2" charset="2"/>
              </a:rPr>
              <a:t>migrino’ verso altre zone, </a:t>
            </a:r>
            <a:r>
              <a:rPr lang="it-IT" sz="1400" dirty="0">
                <a:solidFill>
                  <a:prstClr val="white"/>
                </a:solidFill>
                <a:latin typeface="Barlow"/>
                <a:sym typeface="Wingdings" panose="05000000000000000000" pitchFamily="2" charset="2"/>
              </a:rPr>
              <a:t>non trovando né offerte ad hoc per fasce d’età/ciclo di vita né opportunità di crescita professionali.</a:t>
            </a:r>
            <a:endParaRPr lang="it-IT" sz="1400" b="1" dirty="0">
              <a:solidFill>
                <a:prstClr val="white"/>
              </a:solidFill>
              <a:latin typeface="Barlow"/>
            </a:endParaRPr>
          </a:p>
          <a:p>
            <a:pPr marR="0" lvl="0" algn="r" defTabSz="914400" rtl="0" eaLnBrk="1" fontAlgn="auto" latinLnBrk="0" hangingPunct="1">
              <a:lnSpc>
                <a:spcPct val="115000"/>
              </a:lnSpc>
              <a:spcBef>
                <a:spcPts val="400"/>
              </a:spcBef>
              <a:spcAft>
                <a:spcPts val="400"/>
              </a:spcAft>
              <a:buClrTx/>
              <a:buSzPct val="100000"/>
              <a:tabLst/>
              <a:defRPr/>
            </a:pPr>
            <a:endParaRPr kumimoji="0" lang="it-IT" sz="1400" b="1" u="none" strike="noStrike" kern="1200" cap="none" spc="0" normalizeH="0" baseline="0" dirty="0">
              <a:ln>
                <a:noFill/>
              </a:ln>
              <a:solidFill>
                <a:prstClr val="white"/>
              </a:solidFill>
              <a:effectLst/>
              <a:uLnTx/>
              <a:uFillTx/>
              <a:latin typeface="Barlow"/>
              <a:ea typeface="+mn-ea"/>
              <a:cs typeface="+mn-cs"/>
            </a:endParaRPr>
          </a:p>
        </p:txBody>
      </p:sp>
      <p:sp>
        <p:nvSpPr>
          <p:cNvPr id="11" name="Rettangolo 10">
            <a:extLst>
              <a:ext uri="{FF2B5EF4-FFF2-40B4-BE49-F238E27FC236}">
                <a16:creationId xmlns:a16="http://schemas.microsoft.com/office/drawing/2014/main" id="{71A32128-9D45-D518-D5C0-DA65AD5D1194}"/>
              </a:ext>
            </a:extLst>
          </p:cNvPr>
          <p:cNvSpPr/>
          <p:nvPr/>
        </p:nvSpPr>
        <p:spPr>
          <a:xfrm>
            <a:off x="516859" y="2344401"/>
            <a:ext cx="6876000" cy="756000"/>
          </a:xfrm>
          <a:prstGeom prst="rect">
            <a:avLst/>
          </a:prstGeom>
          <a:noFill/>
          <a:ln w="1905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graphicFrame>
        <p:nvGraphicFramePr>
          <p:cNvPr id="12"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202C9D33-FC70-E73B-514B-C82F72420B9D}"/>
              </a:ext>
              <a:ext uri="{C183D7F6-B498-43B3-948B-1728B52AA6E4}">
                <adec:decorative xmlns:adec="http://schemas.microsoft.com/office/drawing/2017/decorative" val="0"/>
              </a:ext>
            </a:extLst>
          </p:cNvPr>
          <p:cNvGraphicFramePr/>
          <p:nvPr/>
        </p:nvGraphicFramePr>
        <p:xfrm>
          <a:off x="6085744" y="2258568"/>
          <a:ext cx="2593721" cy="3640182"/>
        </p:xfrm>
        <a:graphic>
          <a:graphicData uri="http://schemas.openxmlformats.org/drawingml/2006/chart">
            <c:chart xmlns:c="http://schemas.openxmlformats.org/drawingml/2006/chart" xmlns:r="http://schemas.openxmlformats.org/officeDocument/2006/relationships" r:id="rId4"/>
          </a:graphicData>
        </a:graphic>
      </p:graphicFrame>
      <p:grpSp>
        <p:nvGrpSpPr>
          <p:cNvPr id="9" name="Gruppo 8">
            <a:extLst>
              <a:ext uri="{FF2B5EF4-FFF2-40B4-BE49-F238E27FC236}">
                <a16:creationId xmlns:a16="http://schemas.microsoft.com/office/drawing/2014/main" id="{AB94460F-2BE8-B176-2735-F4AE98D80E17}"/>
              </a:ext>
            </a:extLst>
          </p:cNvPr>
          <p:cNvGrpSpPr/>
          <p:nvPr/>
        </p:nvGrpSpPr>
        <p:grpSpPr>
          <a:xfrm>
            <a:off x="4521128" y="1859104"/>
            <a:ext cx="534254" cy="471244"/>
            <a:chOff x="385116" y="1786261"/>
            <a:chExt cx="689980" cy="590945"/>
          </a:xfrm>
        </p:grpSpPr>
        <p:pic>
          <p:nvPicPr>
            <p:cNvPr id="10" name="Immagine 9">
              <a:extLst>
                <a:ext uri="{FF2B5EF4-FFF2-40B4-BE49-F238E27FC236}">
                  <a16:creationId xmlns:a16="http://schemas.microsoft.com/office/drawing/2014/main" id="{B9F82BAA-6DFE-D5F8-1E52-30E3D953C1E5}"/>
                </a:ext>
              </a:extLst>
            </p:cNvPr>
            <p:cNvPicPr>
              <a:picLocks noChangeAspect="1"/>
            </p:cNvPicPr>
            <p:nvPr/>
          </p:nvPicPr>
          <p:blipFill>
            <a:blip r:embed="rId5">
              <a:biLevel thresh="75000"/>
            </a:blip>
            <a:stretch>
              <a:fillRect/>
            </a:stretch>
          </p:blipFill>
          <p:spPr>
            <a:xfrm>
              <a:off x="486917" y="1786261"/>
              <a:ext cx="481809" cy="404098"/>
            </a:xfrm>
            <a:prstGeom prst="rect">
              <a:avLst/>
            </a:prstGeom>
          </p:spPr>
        </p:pic>
        <p:sp>
          <p:nvSpPr>
            <p:cNvPr id="13" name="Source">
              <a:extLst>
                <a:ext uri="{FF2B5EF4-FFF2-40B4-BE49-F238E27FC236}">
                  <a16:creationId xmlns:a16="http://schemas.microsoft.com/office/drawing/2014/main" id="{ACB09566-A140-9D2A-5DF5-1EA5B50CB7F1}"/>
                </a:ext>
                <a:ext uri="{C183D7F6-B498-43B3-948B-1728B52AA6E4}">
                  <adec:decorative xmlns:adec="http://schemas.microsoft.com/office/drawing/2017/decorative" val="0"/>
                </a:ext>
              </a:extLst>
            </p:cNvPr>
            <p:cNvSpPr txBox="1">
              <a:spLocks/>
            </p:cNvSpPr>
            <p:nvPr/>
          </p:nvSpPr>
          <p:spPr>
            <a:xfrm>
              <a:off x="385116" y="2150427"/>
              <a:ext cx="689980" cy="22677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15" name="Gruppo 14">
            <a:extLst>
              <a:ext uri="{FF2B5EF4-FFF2-40B4-BE49-F238E27FC236}">
                <a16:creationId xmlns:a16="http://schemas.microsoft.com/office/drawing/2014/main" id="{E233A2FA-B529-FDFA-78A8-F7CC90C6636F}"/>
              </a:ext>
            </a:extLst>
          </p:cNvPr>
          <p:cNvGrpSpPr/>
          <p:nvPr/>
        </p:nvGrpSpPr>
        <p:grpSpPr>
          <a:xfrm>
            <a:off x="6097636" y="1731536"/>
            <a:ext cx="735245" cy="547127"/>
            <a:chOff x="11252806" y="120964"/>
            <a:chExt cx="1003019" cy="745970"/>
          </a:xfrm>
        </p:grpSpPr>
        <p:pic>
          <p:nvPicPr>
            <p:cNvPr id="17" name="Immagine 16">
              <a:extLst>
                <a:ext uri="{FF2B5EF4-FFF2-40B4-BE49-F238E27FC236}">
                  <a16:creationId xmlns:a16="http://schemas.microsoft.com/office/drawing/2014/main" id="{C2B3174D-5E6F-FB54-E86D-190390DC5AD8}"/>
                </a:ext>
              </a:extLst>
            </p:cNvPr>
            <p:cNvPicPr>
              <a:picLocks noChangeAspect="1"/>
            </p:cNvPicPr>
            <p:nvPr/>
          </p:nvPicPr>
          <p:blipFill>
            <a:blip r:embed="rId2">
              <a:biLevel thresh="75000"/>
            </a:blip>
            <a:stretch>
              <a:fillRect/>
            </a:stretch>
          </p:blipFill>
          <p:spPr>
            <a:xfrm>
              <a:off x="11466706" y="120964"/>
              <a:ext cx="520358" cy="552217"/>
            </a:xfrm>
            <a:prstGeom prst="rect">
              <a:avLst/>
            </a:prstGeom>
          </p:spPr>
        </p:pic>
        <p:sp>
          <p:nvSpPr>
            <p:cNvPr id="18" name="Source">
              <a:extLst>
                <a:ext uri="{FF2B5EF4-FFF2-40B4-BE49-F238E27FC236}">
                  <a16:creationId xmlns:a16="http://schemas.microsoft.com/office/drawing/2014/main" id="{8CDE9ECC-F436-80F6-0099-6A524E02ACBE}"/>
                </a:ext>
                <a:ext uri="{C183D7F6-B498-43B3-948B-1728B52AA6E4}">
                  <adec:decorative xmlns:adec="http://schemas.microsoft.com/office/drawing/2017/decorative" val="0"/>
                </a:ext>
              </a:extLst>
            </p:cNvPr>
            <p:cNvSpPr txBox="1">
              <a:spLocks/>
            </p:cNvSpPr>
            <p:nvPr/>
          </p:nvSpPr>
          <p:spPr>
            <a:xfrm>
              <a:off x="11252806" y="733584"/>
              <a:ext cx="1003019" cy="133350"/>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
        <p:nvSpPr>
          <p:cNvPr id="22" name="CasellaDiTesto 21">
            <a:extLst>
              <a:ext uri="{FF2B5EF4-FFF2-40B4-BE49-F238E27FC236}">
                <a16:creationId xmlns:a16="http://schemas.microsoft.com/office/drawing/2014/main" id="{66E8797E-B433-252C-B35A-B781D17A81B6}"/>
              </a:ext>
            </a:extLst>
          </p:cNvPr>
          <p:cNvSpPr txBox="1"/>
          <p:nvPr/>
        </p:nvSpPr>
        <p:spPr>
          <a:xfrm>
            <a:off x="248375" y="1803261"/>
            <a:ext cx="3892109" cy="477054"/>
          </a:xfrm>
          <a:prstGeom prst="rect">
            <a:avLst/>
          </a:prstGeom>
          <a:noFill/>
        </p:spPr>
        <p:txBody>
          <a:bodyPr wrap="square">
            <a:spAutoFit/>
          </a:bodyPr>
          <a:lstStyle/>
          <a:p>
            <a:pPr algn="r">
              <a:defRPr/>
            </a:pPr>
            <a:r>
              <a:rPr lang="en-US" sz="1400" b="1" dirty="0">
                <a:solidFill>
                  <a:srgbClr val="AC0142"/>
                </a:solidFill>
                <a:latin typeface="Barlow"/>
              </a:rPr>
              <a:t>3</a:t>
            </a:r>
            <a:r>
              <a:rPr kumimoji="0" lang="en-US" sz="1400" b="1" i="0" u="none" strike="noStrike" kern="1200" cap="none" spc="0" normalizeH="0" baseline="0" noProof="0" dirty="0">
                <a:ln>
                  <a:noFill/>
                </a:ln>
                <a:solidFill>
                  <a:srgbClr val="AC0142"/>
                </a:solidFill>
                <a:effectLst/>
                <a:uLnTx/>
                <a:uFillTx/>
                <a:latin typeface="Barlow"/>
                <a:ea typeface="+mn-ea"/>
                <a:cs typeface="+mn-cs"/>
              </a:rPr>
              <a:t>0</a:t>
            </a:r>
            <a:r>
              <a:rPr kumimoji="0" lang="en-US" sz="1050" b="1" i="0" u="none" strike="noStrike" kern="1200" cap="none" spc="0" normalizeH="0" baseline="0" noProof="0" dirty="0">
                <a:ln>
                  <a:noFill/>
                </a:ln>
                <a:solidFill>
                  <a:srgbClr val="AC0142"/>
                </a:solidFill>
                <a:effectLst/>
                <a:uLnTx/>
                <a:uFillTx/>
                <a:latin typeface="Barlow"/>
                <a:ea typeface="+mn-ea"/>
                <a:cs typeface="+mn-cs"/>
              </a:rPr>
              <a:t>%</a:t>
            </a:r>
            <a:r>
              <a:rPr kumimoji="0" lang="en-US" sz="1000" b="1" i="0" u="none" strike="noStrike" kern="1200" cap="none" spc="0" normalizeH="0" baseline="0" noProof="0" dirty="0">
                <a:ln>
                  <a:noFill/>
                </a:ln>
                <a:solidFill>
                  <a:srgbClr val="AC0142"/>
                </a:solidFill>
                <a:effectLst/>
                <a:uLnTx/>
                <a:uFillTx/>
                <a:latin typeface="Barlow"/>
                <a:ea typeface="+mn-ea"/>
                <a:cs typeface="+mn-cs"/>
              </a:rPr>
              <a:t> </a:t>
            </a:r>
          </a:p>
          <a:p>
            <a:pPr algn="r">
              <a:defRPr/>
            </a:pPr>
            <a:r>
              <a:rPr kumimoji="0" lang="it-IT" sz="1100" i="0" u="none" strike="noStrike" kern="1200" cap="none" spc="0" normalizeH="0" baseline="0" noProof="0" dirty="0">
                <a:ln>
                  <a:noFill/>
                </a:ln>
                <a:solidFill>
                  <a:srgbClr val="AC0142"/>
                </a:solidFill>
                <a:effectLst/>
                <a:uLnTx/>
                <a:uFillTx/>
                <a:latin typeface="Barlow"/>
                <a:ea typeface="+mn-ea"/>
                <a:cs typeface="+mn-cs"/>
              </a:rPr>
              <a:t>Considerano </a:t>
            </a:r>
            <a:r>
              <a:rPr kumimoji="0" lang="it-IT" sz="1100" b="1" i="0" u="none" strike="noStrike" kern="1200" cap="none" spc="0" normalizeH="0" baseline="0" noProof="0" dirty="0">
                <a:ln>
                  <a:noFill/>
                </a:ln>
                <a:solidFill>
                  <a:srgbClr val="AC0142"/>
                </a:solidFill>
                <a:effectLst/>
                <a:uLnTx/>
                <a:uFillTx/>
                <a:latin typeface="Barlow"/>
                <a:ea typeface="+mn-ea"/>
                <a:cs typeface="+mn-cs"/>
              </a:rPr>
              <a:t>insoddisfacente</a:t>
            </a:r>
            <a:r>
              <a:rPr kumimoji="0" lang="it-IT" sz="1100" i="0" u="none" strike="noStrike" kern="1200" cap="none" spc="0" normalizeH="0" baseline="0" noProof="0" dirty="0">
                <a:ln>
                  <a:noFill/>
                </a:ln>
                <a:solidFill>
                  <a:srgbClr val="AC0142"/>
                </a:solidFill>
                <a:effectLst/>
                <a:uLnTx/>
                <a:uFillTx/>
                <a:latin typeface="Barlow"/>
                <a:ea typeface="+mn-ea"/>
                <a:cs typeface="+mn-cs"/>
              </a:rPr>
              <a:t> la </a:t>
            </a:r>
            <a:r>
              <a:rPr kumimoji="0" lang="it-IT" sz="1100" b="1" i="0" u="none" strike="noStrike" kern="1200" cap="none" spc="0" normalizeH="0" baseline="0" noProof="0" dirty="0">
                <a:ln>
                  <a:noFill/>
                </a:ln>
                <a:solidFill>
                  <a:srgbClr val="AC0142"/>
                </a:solidFill>
                <a:effectLst/>
                <a:uLnTx/>
                <a:uFillTx/>
                <a:latin typeface="Barlow"/>
                <a:ea typeface="+mn-ea"/>
                <a:cs typeface="+mn-cs"/>
              </a:rPr>
              <a:t>qualità</a:t>
            </a:r>
            <a:r>
              <a:rPr kumimoji="0" lang="en-US" sz="1100" b="1" i="0" u="none" strike="noStrike" kern="1200" cap="none" spc="0" normalizeH="0" baseline="0" noProof="0" dirty="0">
                <a:ln>
                  <a:noFill/>
                </a:ln>
                <a:solidFill>
                  <a:srgbClr val="AC0142"/>
                </a:solidFill>
                <a:effectLst/>
                <a:uLnTx/>
                <a:uFillTx/>
                <a:latin typeface="Barlow"/>
                <a:ea typeface="+mn-ea"/>
                <a:cs typeface="+mn-cs"/>
              </a:rPr>
              <a:t> </a:t>
            </a:r>
            <a:r>
              <a:rPr kumimoji="0" lang="en-US" sz="1100" b="1" i="0" u="none" strike="noStrike" kern="1200" cap="none" spc="0" normalizeH="0" baseline="0" noProof="0" dirty="0" err="1">
                <a:ln>
                  <a:noFill/>
                </a:ln>
                <a:solidFill>
                  <a:srgbClr val="AC0142"/>
                </a:solidFill>
                <a:effectLst/>
                <a:uLnTx/>
                <a:uFillTx/>
                <a:latin typeface="Barlow"/>
                <a:ea typeface="+mn-ea"/>
                <a:cs typeface="+mn-cs"/>
              </a:rPr>
              <a:t>della</a:t>
            </a:r>
            <a:r>
              <a:rPr kumimoji="0" lang="en-US" sz="1100" b="1" i="0" u="none" strike="noStrike" kern="1200" cap="none" spc="0" normalizeH="0" baseline="0" noProof="0" dirty="0">
                <a:ln>
                  <a:noFill/>
                </a:ln>
                <a:solidFill>
                  <a:srgbClr val="AC0142"/>
                </a:solidFill>
                <a:effectLst/>
                <a:uLnTx/>
                <a:uFillTx/>
                <a:latin typeface="Barlow"/>
                <a:ea typeface="+mn-ea"/>
                <a:cs typeface="+mn-cs"/>
              </a:rPr>
              <a:t> vita </a:t>
            </a:r>
            <a:r>
              <a:rPr kumimoji="0" lang="en-US" sz="1050" i="1" u="none" strike="noStrike" kern="1200" cap="none" spc="0" normalizeH="0" baseline="0" noProof="0" dirty="0">
                <a:ln>
                  <a:noFill/>
                </a:ln>
                <a:solidFill>
                  <a:srgbClr val="AC0142"/>
                </a:solidFill>
                <a:effectLst/>
                <a:uLnTx/>
                <a:uFillTx/>
                <a:latin typeface="Barlow"/>
                <a:ea typeface="+mn-ea"/>
                <a:cs typeface="+mn-cs"/>
              </a:rPr>
              <a:t>(</a:t>
            </a:r>
            <a:r>
              <a:rPr kumimoji="0" lang="en-US" sz="1050" i="1" u="none" strike="noStrike" kern="1200" cap="none" spc="0" normalizeH="0" baseline="0" noProof="0" dirty="0" err="1">
                <a:ln>
                  <a:noFill/>
                </a:ln>
                <a:solidFill>
                  <a:srgbClr val="AC0142"/>
                </a:solidFill>
                <a:effectLst/>
                <a:uLnTx/>
                <a:uFillTx/>
                <a:latin typeface="Barlow"/>
                <a:ea typeface="+mn-ea"/>
                <a:cs typeface="+mn-cs"/>
              </a:rPr>
              <a:t>voto</a:t>
            </a:r>
            <a:r>
              <a:rPr kumimoji="0" lang="en-US" sz="1050" i="1" u="none" strike="noStrike" kern="1200" cap="none" spc="0" normalizeH="0" baseline="0" noProof="0" dirty="0">
                <a:ln>
                  <a:noFill/>
                </a:ln>
                <a:solidFill>
                  <a:srgbClr val="AC0142"/>
                </a:solidFill>
                <a:effectLst/>
                <a:uLnTx/>
                <a:uFillTx/>
                <a:latin typeface="Barlow"/>
                <a:ea typeface="+mn-ea"/>
                <a:cs typeface="+mn-cs"/>
              </a:rPr>
              <a:t> 1-6)</a:t>
            </a:r>
          </a:p>
        </p:txBody>
      </p:sp>
    </p:spTree>
    <p:extLst>
      <p:ext uri="{BB962C8B-B14F-4D97-AF65-F5344CB8AC3E}">
        <p14:creationId xmlns:p14="http://schemas.microsoft.com/office/powerpoint/2010/main" val="97157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7E159A89-4DD4-1CA0-6F83-710D94B711A7}"/>
              </a:ext>
            </a:extLst>
          </p:cNvPr>
          <p:cNvGraphicFramePr>
            <a:graphicFrameLocks noGrp="1"/>
          </p:cNvGraphicFramePr>
          <p:nvPr>
            <p:extLst>
              <p:ext uri="{D42A27DB-BD31-4B8C-83A1-F6EECF244321}">
                <p14:modId xmlns:p14="http://schemas.microsoft.com/office/powerpoint/2010/main" val="2028064420"/>
              </p:ext>
            </p:extLst>
          </p:nvPr>
        </p:nvGraphicFramePr>
        <p:xfrm>
          <a:off x="782566" y="2651645"/>
          <a:ext cx="6390000" cy="3262216"/>
        </p:xfrm>
        <a:graphic>
          <a:graphicData uri="http://schemas.openxmlformats.org/drawingml/2006/table">
            <a:tbl>
              <a:tblPr firstRow="1" bandRow="1">
                <a:tableStyleId>{5C22544A-7EE6-4342-B048-85BDC9FD1C3A}</a:tableStyleId>
              </a:tblPr>
              <a:tblGrid>
                <a:gridCol w="2880000">
                  <a:extLst>
                    <a:ext uri="{9D8B030D-6E8A-4147-A177-3AD203B41FA5}">
                      <a16:colId xmlns:a16="http://schemas.microsoft.com/office/drawing/2014/main" val="4217508746"/>
                    </a:ext>
                  </a:extLst>
                </a:gridCol>
                <a:gridCol w="1656000">
                  <a:extLst>
                    <a:ext uri="{9D8B030D-6E8A-4147-A177-3AD203B41FA5}">
                      <a16:colId xmlns:a16="http://schemas.microsoft.com/office/drawing/2014/main" val="1134250553"/>
                    </a:ext>
                  </a:extLst>
                </a:gridCol>
                <a:gridCol w="1854000">
                  <a:extLst>
                    <a:ext uri="{9D8B030D-6E8A-4147-A177-3AD203B41FA5}">
                      <a16:colId xmlns:a16="http://schemas.microsoft.com/office/drawing/2014/main" val="3810869353"/>
                    </a:ext>
                  </a:extLst>
                </a:gridCol>
              </a:tblGrid>
              <a:tr h="407777">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Le </a:t>
                      </a:r>
                      <a:r>
                        <a:rPr lang="it-IT" sz="1200" b="1" i="0" u="none" strike="noStrike" kern="1200" dirty="0">
                          <a:solidFill>
                            <a:srgbClr val="000000"/>
                          </a:solidFill>
                          <a:effectLst/>
                          <a:latin typeface="+mn-lt"/>
                          <a:ea typeface="+mn-ea"/>
                          <a:cs typeface="Calibri" panose="020F0502020204030204" pitchFamily="34" charset="0"/>
                        </a:rPr>
                        <a:t>aziende 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DCEFF8"/>
                    </a:solidFill>
                  </a:tcPr>
                </a:tc>
                <a:extLst>
                  <a:ext uri="{0D108BD9-81ED-4DB2-BD59-A6C34878D82A}">
                    <a16:rowId xmlns:a16="http://schemas.microsoft.com/office/drawing/2014/main" val="2429642082"/>
                  </a:ext>
                </a:extLst>
              </a:tr>
              <a:tr h="407777">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I consumatori, i </a:t>
                      </a:r>
                      <a:r>
                        <a:rPr lang="it-IT" sz="1200" b="1" i="0" u="none" strike="noStrike" kern="1200" dirty="0">
                          <a:solidFill>
                            <a:srgbClr val="000000"/>
                          </a:solidFill>
                          <a:effectLst/>
                          <a:latin typeface="+mn-lt"/>
                          <a:ea typeface="+mn-ea"/>
                          <a:cs typeface="Calibri" panose="020F0502020204030204" pitchFamily="34" charset="0"/>
                        </a:rPr>
                        <a:t>cittadini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8719288"/>
                  </a:ext>
                </a:extLst>
              </a:tr>
              <a:tr h="407777">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La </a:t>
                      </a:r>
                      <a:r>
                        <a:rPr lang="it-IT" sz="1200" b="1" i="0" u="none" strike="noStrike" kern="1200" dirty="0">
                          <a:solidFill>
                            <a:srgbClr val="000000"/>
                          </a:solidFill>
                          <a:effectLst/>
                          <a:latin typeface="+mn-lt"/>
                          <a:ea typeface="+mn-ea"/>
                          <a:cs typeface="Calibri" panose="020F0502020204030204" pitchFamily="34" charset="0"/>
                        </a:rPr>
                        <a:t>pubblica amministrazione locale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extLst>
                  <a:ext uri="{0D108BD9-81ED-4DB2-BD59-A6C34878D82A}">
                    <a16:rowId xmlns:a16="http://schemas.microsoft.com/office/drawing/2014/main" val="4060607227"/>
                  </a:ext>
                </a:extLst>
              </a:tr>
              <a:tr h="407777">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a:t>
                      </a:r>
                      <a:r>
                        <a:rPr lang="it-IT" sz="1200" b="1" i="0" u="none" strike="noStrike" kern="1200" dirty="0">
                          <a:solidFill>
                            <a:srgbClr val="000000"/>
                          </a:solidFill>
                          <a:effectLst/>
                          <a:latin typeface="+mn-lt"/>
                          <a:ea typeface="+mn-ea"/>
                          <a:cs typeface="Calibri" panose="020F0502020204030204" pitchFamily="34" charset="0"/>
                        </a:rPr>
                        <a:t>Associazioni di categoria</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extLst>
                  <a:ext uri="{0D108BD9-81ED-4DB2-BD59-A6C34878D82A}">
                    <a16:rowId xmlns:a16="http://schemas.microsoft.com/office/drawing/2014/main" val="3895368352"/>
                  </a:ext>
                </a:extLst>
              </a:tr>
              <a:tr h="407777">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Fondazioni, associazioni del </a:t>
                      </a:r>
                      <a:r>
                        <a:rPr lang="it-IT" sz="1200" b="1" i="0" u="none" strike="noStrike" kern="1200" dirty="0">
                          <a:solidFill>
                            <a:srgbClr val="000000"/>
                          </a:solidFill>
                          <a:effectLst/>
                          <a:latin typeface="+mn-lt"/>
                          <a:ea typeface="+mn-ea"/>
                          <a:cs typeface="Calibri" panose="020F0502020204030204" pitchFamily="34" charset="0"/>
                        </a:rPr>
                        <a:t>terzo settore</a:t>
                      </a:r>
                      <a:r>
                        <a:rPr lang="it-IT" sz="1200" b="0" i="0" u="none" strike="noStrike" kern="1200" dirty="0">
                          <a:solidFill>
                            <a:srgbClr val="000000"/>
                          </a:solidFill>
                          <a:effectLst/>
                          <a:latin typeface="+mn-lt"/>
                          <a:ea typeface="+mn-ea"/>
                          <a:cs typeface="Calibri" panose="020F0502020204030204" pitchFamily="34" charset="0"/>
                        </a:rPr>
                        <a:t>, organizzazioni no-profit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DCEFF8"/>
                    </a:solidFill>
                  </a:tcPr>
                </a:tc>
                <a:extLst>
                  <a:ext uri="{0D108BD9-81ED-4DB2-BD59-A6C34878D82A}">
                    <a16:rowId xmlns:a16="http://schemas.microsoft.com/office/drawing/2014/main" val="452391234"/>
                  </a:ext>
                </a:extLst>
              </a:tr>
              <a:tr h="407777">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Le </a:t>
                      </a:r>
                      <a:r>
                        <a:rPr lang="it-IT" sz="1200" b="1" i="0" u="none" strike="noStrike" kern="1200" dirty="0">
                          <a:solidFill>
                            <a:srgbClr val="000000"/>
                          </a:solidFill>
                          <a:effectLst/>
                          <a:latin typeface="+mn-lt"/>
                          <a:ea typeface="+mn-ea"/>
                          <a:cs typeface="Calibri" panose="020F0502020204030204" pitchFamily="34" charset="0"/>
                        </a:rPr>
                        <a:t>università</a:t>
                      </a:r>
                      <a:r>
                        <a:rPr lang="it-IT" sz="1200" b="0" i="0" u="none" strike="noStrike" kern="1200" dirty="0">
                          <a:solidFill>
                            <a:srgbClr val="000000"/>
                          </a:solidFill>
                          <a:effectLst/>
                          <a:latin typeface="+mn-lt"/>
                          <a:ea typeface="+mn-ea"/>
                          <a:cs typeface="Calibri" panose="020F0502020204030204" pitchFamily="34" charset="0"/>
                        </a:rPr>
                        <a:t>/ I centri di ricerca</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DCEFF8"/>
                    </a:solidFill>
                  </a:tcPr>
                </a:tc>
                <a:extLst>
                  <a:ext uri="{0D108BD9-81ED-4DB2-BD59-A6C34878D82A}">
                    <a16:rowId xmlns:a16="http://schemas.microsoft.com/office/drawing/2014/main" val="395651310"/>
                  </a:ext>
                </a:extLst>
              </a:tr>
              <a:tr h="407777">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Le </a:t>
                      </a:r>
                      <a:r>
                        <a:rPr lang="it-IT" sz="1200" b="1" i="0" u="none" strike="noStrike" kern="1200" dirty="0">
                          <a:solidFill>
                            <a:srgbClr val="000000"/>
                          </a:solidFill>
                          <a:effectLst/>
                          <a:latin typeface="+mn-lt"/>
                          <a:ea typeface="+mn-ea"/>
                          <a:cs typeface="Calibri" panose="020F0502020204030204" pitchFamily="34" charset="0"/>
                        </a:rPr>
                        <a:t>agenzie di promozione turistica</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75669907"/>
                  </a:ext>
                </a:extLst>
              </a:tr>
              <a:tr h="407777">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Le </a:t>
                      </a:r>
                      <a:r>
                        <a:rPr lang="it-IT" sz="1200" b="1" i="0" u="none" strike="noStrike" kern="1200" dirty="0">
                          <a:solidFill>
                            <a:srgbClr val="000000"/>
                          </a:solidFill>
                          <a:effectLst/>
                          <a:latin typeface="+mn-lt"/>
                          <a:ea typeface="+mn-ea"/>
                          <a:cs typeface="Calibri" panose="020F0502020204030204" pitchFamily="34" charset="0"/>
                        </a:rPr>
                        <a:t>camere di commercio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DCEFF8"/>
                    </a:solidFill>
                  </a:tcPr>
                </a:tc>
                <a:extLst>
                  <a:ext uri="{0D108BD9-81ED-4DB2-BD59-A6C34878D82A}">
                    <a16:rowId xmlns:a16="http://schemas.microsoft.com/office/drawing/2014/main" val="3620301179"/>
                  </a:ext>
                </a:extLst>
              </a:tr>
            </a:tbl>
          </a:graphicData>
        </a:graphic>
      </p:graphicFrame>
      <p:graphicFrame>
        <p:nvGraphicFramePr>
          <p:cNvPr id="2"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9CD8FEFA-91CA-159C-C3CB-E1A4A1939AD1}"/>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172263810"/>
              </p:ext>
            </p:extLst>
          </p:nvPr>
        </p:nvGraphicFramePr>
        <p:xfrm>
          <a:off x="5456253" y="2539704"/>
          <a:ext cx="2593721" cy="4192689"/>
        </p:xfrm>
        <a:graphic>
          <a:graphicData uri="http://schemas.openxmlformats.org/drawingml/2006/chart">
            <c:chart xmlns:c="http://schemas.openxmlformats.org/drawingml/2006/chart" xmlns:r="http://schemas.openxmlformats.org/officeDocument/2006/relationships" r:id="rId2"/>
          </a:graphicData>
        </a:graphic>
      </p:graphicFrame>
      <p:sp>
        <p:nvSpPr>
          <p:cNvPr id="36" name="Figura a mano libera: forma 35">
            <a:extLst>
              <a:ext uri="{FF2B5EF4-FFF2-40B4-BE49-F238E27FC236}">
                <a16:creationId xmlns:a16="http://schemas.microsoft.com/office/drawing/2014/main" id="{DC9E6396-44E0-9F95-450A-D004B0AA4B56}"/>
              </a:ext>
            </a:extLst>
          </p:cNvPr>
          <p:cNvSpPr/>
          <p:nvPr/>
        </p:nvSpPr>
        <p:spPr>
          <a:xfrm>
            <a:off x="7826375" y="2703011"/>
            <a:ext cx="4365624" cy="3007406"/>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432863" y="276493"/>
            <a:ext cx="11185597" cy="805746"/>
          </a:xfrm>
        </p:spPr>
        <p:txBody>
          <a:bodyPr/>
          <a:lstStyle/>
          <a:p>
            <a:r>
              <a:rPr lang="it-IT" dirty="0"/>
              <a:t>Cittadini e aziende contribuiscono a promuovere le eccellenze locali, per gli OL anche istituzioni, mondo associativo e università</a:t>
            </a:r>
            <a:endParaRPr lang="it-IT" b="1" dirty="0"/>
          </a:p>
        </p:txBody>
      </p:sp>
      <p:sp>
        <p:nvSpPr>
          <p:cNvPr id="7" name="CasellaDiTesto 6">
            <a:extLst>
              <a:ext uri="{FF2B5EF4-FFF2-40B4-BE49-F238E27FC236}">
                <a16:creationId xmlns:a16="http://schemas.microsoft.com/office/drawing/2014/main" id="{7415F2D5-C908-D762-5095-439703B552A5}"/>
              </a:ext>
            </a:extLst>
          </p:cNvPr>
          <p:cNvSpPr txBox="1"/>
          <p:nvPr/>
        </p:nvSpPr>
        <p:spPr>
          <a:xfrm>
            <a:off x="9463708" y="6208736"/>
            <a:ext cx="1806977"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totale rispondenti</a:t>
            </a:r>
          </a:p>
          <a:p>
            <a:pPr algn="r"/>
            <a:r>
              <a:rPr lang="it-IT" sz="1000" dirty="0">
                <a:latin typeface="Barlow" panose="00000500000000000000" pitchFamily="2" charset="0"/>
                <a:cs typeface="Arial" panose="020B0604020202020204" pitchFamily="34" charset="0"/>
              </a:rPr>
              <a:t>Valori %</a:t>
            </a:r>
          </a:p>
        </p:txBody>
      </p:sp>
      <p:graphicFrame>
        <p:nvGraphicFramePr>
          <p:cNvPr id="9"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8F8BDADD-5A18-E9A8-06A8-F02B42FD2E5F}"/>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211850775"/>
              </p:ext>
            </p:extLst>
          </p:nvPr>
        </p:nvGraphicFramePr>
        <p:xfrm>
          <a:off x="3888856" y="2599097"/>
          <a:ext cx="2074422" cy="3367695"/>
        </p:xfrm>
        <a:graphic>
          <a:graphicData uri="http://schemas.openxmlformats.org/drawingml/2006/chart">
            <c:chart xmlns:c="http://schemas.openxmlformats.org/drawingml/2006/chart" xmlns:r="http://schemas.openxmlformats.org/officeDocument/2006/relationships" r:id="rId3"/>
          </a:graphicData>
        </a:graphic>
      </p:graphicFrame>
      <p:sp>
        <p:nvSpPr>
          <p:cNvPr id="13"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450000" y="1454959"/>
            <a:ext cx="7198530" cy="404098"/>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i="1" dirty="0"/>
              <a:t>D.9 E, secondo lei, </a:t>
            </a:r>
            <a:r>
              <a:rPr lang="it-IT" sz="1400" b="1" i="1" dirty="0"/>
              <a:t>chi contribuisce maggiormente alla promozione di questi ambiti di eccellenza</a:t>
            </a:r>
            <a:r>
              <a:rPr lang="it-IT" sz="1100" i="1" dirty="0"/>
              <a:t>?</a:t>
            </a:r>
          </a:p>
        </p:txBody>
      </p:sp>
      <p:grpSp>
        <p:nvGrpSpPr>
          <p:cNvPr id="10" name="Gruppo 9">
            <a:extLst>
              <a:ext uri="{FF2B5EF4-FFF2-40B4-BE49-F238E27FC236}">
                <a16:creationId xmlns:a16="http://schemas.microsoft.com/office/drawing/2014/main" id="{37828EEA-4DC4-707B-E37E-4AE704278E59}"/>
              </a:ext>
            </a:extLst>
          </p:cNvPr>
          <p:cNvGrpSpPr/>
          <p:nvPr/>
        </p:nvGrpSpPr>
        <p:grpSpPr>
          <a:xfrm>
            <a:off x="11463172" y="2786501"/>
            <a:ext cx="728828" cy="761140"/>
            <a:chOff x="11362471" y="120964"/>
            <a:chExt cx="728828" cy="761140"/>
          </a:xfrm>
        </p:grpSpPr>
        <p:pic>
          <p:nvPicPr>
            <p:cNvPr id="11" name="Immagine 10">
              <a:extLst>
                <a:ext uri="{FF2B5EF4-FFF2-40B4-BE49-F238E27FC236}">
                  <a16:creationId xmlns:a16="http://schemas.microsoft.com/office/drawing/2014/main" id="{B75AF503-4956-19E8-9A05-B8902CCDEE0E}"/>
                </a:ext>
              </a:extLst>
            </p:cNvPr>
            <p:cNvPicPr>
              <a:picLocks noChangeAspect="1"/>
            </p:cNvPicPr>
            <p:nvPr/>
          </p:nvPicPr>
          <p:blipFill>
            <a:blip r:embed="rId4">
              <a:biLevel thresh="25000"/>
            </a:blip>
            <a:stretch>
              <a:fillRect/>
            </a:stretch>
          </p:blipFill>
          <p:spPr>
            <a:xfrm>
              <a:off x="11466706" y="120964"/>
              <a:ext cx="520358" cy="552217"/>
            </a:xfrm>
            <a:prstGeom prst="rect">
              <a:avLst/>
            </a:prstGeom>
          </p:spPr>
        </p:pic>
        <p:sp>
          <p:nvSpPr>
            <p:cNvPr id="12" name="Source">
              <a:extLst>
                <a:ext uri="{FF2B5EF4-FFF2-40B4-BE49-F238E27FC236}">
                  <a16:creationId xmlns:a16="http://schemas.microsoft.com/office/drawing/2014/main" id="{45E4593B-2484-C0A8-C645-FA6F0C7235DD}"/>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prstClr val="white"/>
                  </a:solidFill>
                  <a:effectLst/>
                  <a:uLnTx/>
                  <a:uFillTx/>
                  <a:latin typeface="Barlow Semi Condensed" panose="00000506000000000000" pitchFamily="2" charset="0"/>
                  <a:ea typeface="+mn-ea"/>
                  <a:cs typeface="+mn-cs"/>
                </a:rPr>
                <a:t>OPINION LEADER</a:t>
              </a:r>
            </a:p>
          </p:txBody>
        </p:sp>
      </p:grpSp>
      <p:sp>
        <p:nvSpPr>
          <p:cNvPr id="15" name="CasellaDiTesto 14">
            <a:extLst>
              <a:ext uri="{FF2B5EF4-FFF2-40B4-BE49-F238E27FC236}">
                <a16:creationId xmlns:a16="http://schemas.microsoft.com/office/drawing/2014/main" id="{CA7B0751-A29A-D505-11DE-EE1E1A33A725}"/>
              </a:ext>
            </a:extLst>
          </p:cNvPr>
          <p:cNvSpPr txBox="1"/>
          <p:nvPr/>
        </p:nvSpPr>
        <p:spPr>
          <a:xfrm>
            <a:off x="8250941" y="3752492"/>
            <a:ext cx="3578535" cy="1460528"/>
          </a:xfrm>
          <a:prstGeom prst="rect">
            <a:avLst/>
          </a:prstGeom>
          <a:noFill/>
        </p:spPr>
        <p:txBody>
          <a:bodyPr wrap="square" lIns="0" tIns="0" rIns="0" bIns="0" rtlCol="0">
            <a:spAutoFit/>
          </a:bodyPr>
          <a:lstStyle/>
          <a:p>
            <a:pPr marL="0" marR="0" lvl="0" indent="0" algn="r" defTabSz="914400" rtl="0" eaLnBrk="1" fontAlgn="auto" latinLnBrk="0" hangingPunct="1">
              <a:lnSpc>
                <a:spcPct val="115000"/>
              </a:lnSpc>
              <a:spcBef>
                <a:spcPts val="400"/>
              </a:spcBef>
              <a:spcAft>
                <a:spcPts val="400"/>
              </a:spcAft>
              <a:buClrTx/>
              <a:buSzPct val="100000"/>
              <a:buFontTx/>
              <a:buNone/>
              <a:tabLst/>
              <a:defRPr/>
            </a:pPr>
            <a:r>
              <a:rPr lang="it-IT" sz="1400" b="1" dirty="0">
                <a:solidFill>
                  <a:prstClr val="white"/>
                </a:solidFill>
                <a:latin typeface="Barlow"/>
              </a:rPr>
              <a:t>Trasversalmente</a:t>
            </a:r>
            <a:r>
              <a:rPr lang="it-IT" sz="1400" dirty="0">
                <a:solidFill>
                  <a:prstClr val="white"/>
                </a:solidFill>
                <a:latin typeface="Barlow"/>
              </a:rPr>
              <a:t>, per gli OL, sembra esserci una </a:t>
            </a:r>
            <a:r>
              <a:rPr lang="it-IT" sz="1400" b="1" dirty="0">
                <a:solidFill>
                  <a:prstClr val="white"/>
                </a:solidFill>
                <a:latin typeface="Barlow"/>
              </a:rPr>
              <a:t>buona/equa distribuzione </a:t>
            </a:r>
            <a:r>
              <a:rPr lang="it-IT" sz="1400" dirty="0">
                <a:solidFill>
                  <a:prstClr val="white"/>
                </a:solidFill>
                <a:latin typeface="Barlow"/>
              </a:rPr>
              <a:t>dei pesi/responsabilità fra i </a:t>
            </a:r>
            <a:r>
              <a:rPr lang="it-IT" sz="1400" b="1" dirty="0">
                <a:solidFill>
                  <a:prstClr val="white"/>
                </a:solidFill>
                <a:latin typeface="Barlow"/>
              </a:rPr>
              <a:t>soggetti deputati alla promozione del proprio territorio: mondo associativo, Istituzioni, Università </a:t>
            </a:r>
            <a:r>
              <a:rPr lang="it-IT" sz="1400" dirty="0">
                <a:solidFill>
                  <a:prstClr val="white"/>
                </a:solidFill>
                <a:latin typeface="Barlow"/>
              </a:rPr>
              <a:t>… </a:t>
            </a:r>
            <a:r>
              <a:rPr lang="it-IT" sz="1400" b="1" dirty="0">
                <a:solidFill>
                  <a:prstClr val="white"/>
                </a:solidFill>
                <a:latin typeface="Barlow"/>
              </a:rPr>
              <a:t>meno protagonisti i cittadini!</a:t>
            </a:r>
          </a:p>
        </p:txBody>
      </p:sp>
      <p:grpSp>
        <p:nvGrpSpPr>
          <p:cNvPr id="5" name="Gruppo 4">
            <a:extLst>
              <a:ext uri="{FF2B5EF4-FFF2-40B4-BE49-F238E27FC236}">
                <a16:creationId xmlns:a16="http://schemas.microsoft.com/office/drawing/2014/main" id="{DF1D5992-26E9-4D0D-179F-EDEC54DE0E6E}"/>
              </a:ext>
            </a:extLst>
          </p:cNvPr>
          <p:cNvGrpSpPr/>
          <p:nvPr/>
        </p:nvGrpSpPr>
        <p:grpSpPr>
          <a:xfrm>
            <a:off x="4075861" y="2100263"/>
            <a:ext cx="534254" cy="471244"/>
            <a:chOff x="385116" y="1786261"/>
            <a:chExt cx="689980" cy="590945"/>
          </a:xfrm>
        </p:grpSpPr>
        <p:pic>
          <p:nvPicPr>
            <p:cNvPr id="6" name="Immagine 5">
              <a:extLst>
                <a:ext uri="{FF2B5EF4-FFF2-40B4-BE49-F238E27FC236}">
                  <a16:creationId xmlns:a16="http://schemas.microsoft.com/office/drawing/2014/main" id="{DAE2FBB1-8570-A1DF-2EF4-FFDDF5B605A6}"/>
                </a:ext>
              </a:extLst>
            </p:cNvPr>
            <p:cNvPicPr>
              <a:picLocks noChangeAspect="1"/>
            </p:cNvPicPr>
            <p:nvPr/>
          </p:nvPicPr>
          <p:blipFill>
            <a:blip r:embed="rId5">
              <a:biLevel thresh="75000"/>
            </a:blip>
            <a:stretch>
              <a:fillRect/>
            </a:stretch>
          </p:blipFill>
          <p:spPr>
            <a:xfrm>
              <a:off x="486917" y="1786261"/>
              <a:ext cx="481809" cy="404098"/>
            </a:xfrm>
            <a:prstGeom prst="rect">
              <a:avLst/>
            </a:prstGeom>
          </p:spPr>
        </p:pic>
        <p:sp>
          <p:nvSpPr>
            <p:cNvPr id="8" name="Source">
              <a:extLst>
                <a:ext uri="{FF2B5EF4-FFF2-40B4-BE49-F238E27FC236}">
                  <a16:creationId xmlns:a16="http://schemas.microsoft.com/office/drawing/2014/main" id="{43BE4BE2-B83C-B836-E541-5A6FB557AB7D}"/>
                </a:ext>
                <a:ext uri="{C183D7F6-B498-43B3-948B-1728B52AA6E4}">
                  <adec:decorative xmlns:adec="http://schemas.microsoft.com/office/drawing/2017/decorative" val="0"/>
                </a:ext>
              </a:extLst>
            </p:cNvPr>
            <p:cNvSpPr txBox="1">
              <a:spLocks/>
            </p:cNvSpPr>
            <p:nvPr/>
          </p:nvSpPr>
          <p:spPr>
            <a:xfrm>
              <a:off x="385116" y="2150427"/>
              <a:ext cx="689980" cy="22677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18" name="Gruppo 17">
            <a:extLst>
              <a:ext uri="{FF2B5EF4-FFF2-40B4-BE49-F238E27FC236}">
                <a16:creationId xmlns:a16="http://schemas.microsoft.com/office/drawing/2014/main" id="{D7BFC065-5836-6D09-DD23-2EB2B2F3067C}"/>
              </a:ext>
            </a:extLst>
          </p:cNvPr>
          <p:cNvGrpSpPr/>
          <p:nvPr/>
        </p:nvGrpSpPr>
        <p:grpSpPr>
          <a:xfrm>
            <a:off x="5595219" y="1972695"/>
            <a:ext cx="735245" cy="547127"/>
            <a:chOff x="11252806" y="120964"/>
            <a:chExt cx="1003019" cy="745970"/>
          </a:xfrm>
        </p:grpSpPr>
        <p:pic>
          <p:nvPicPr>
            <p:cNvPr id="20" name="Immagine 19">
              <a:extLst>
                <a:ext uri="{FF2B5EF4-FFF2-40B4-BE49-F238E27FC236}">
                  <a16:creationId xmlns:a16="http://schemas.microsoft.com/office/drawing/2014/main" id="{A8AA0354-8067-10B5-F882-C448177D0F8D}"/>
                </a:ext>
              </a:extLst>
            </p:cNvPr>
            <p:cNvPicPr>
              <a:picLocks noChangeAspect="1"/>
            </p:cNvPicPr>
            <p:nvPr/>
          </p:nvPicPr>
          <p:blipFill>
            <a:blip r:embed="rId4">
              <a:biLevel thresh="75000"/>
            </a:blip>
            <a:stretch>
              <a:fillRect/>
            </a:stretch>
          </p:blipFill>
          <p:spPr>
            <a:xfrm>
              <a:off x="11466706" y="120964"/>
              <a:ext cx="520358" cy="552217"/>
            </a:xfrm>
            <a:prstGeom prst="rect">
              <a:avLst/>
            </a:prstGeom>
          </p:spPr>
        </p:pic>
        <p:sp>
          <p:nvSpPr>
            <p:cNvPr id="21" name="Source">
              <a:extLst>
                <a:ext uri="{FF2B5EF4-FFF2-40B4-BE49-F238E27FC236}">
                  <a16:creationId xmlns:a16="http://schemas.microsoft.com/office/drawing/2014/main" id="{38FB5842-7BAE-058E-E816-9F1FA859FA5F}"/>
                </a:ext>
                <a:ext uri="{C183D7F6-B498-43B3-948B-1728B52AA6E4}">
                  <adec:decorative xmlns:adec="http://schemas.microsoft.com/office/drawing/2017/decorative" val="0"/>
                </a:ext>
              </a:extLst>
            </p:cNvPr>
            <p:cNvSpPr txBox="1">
              <a:spLocks/>
            </p:cNvSpPr>
            <p:nvPr/>
          </p:nvSpPr>
          <p:spPr>
            <a:xfrm>
              <a:off x="11252806" y="733584"/>
              <a:ext cx="1003019" cy="133350"/>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Tree>
    <p:extLst>
      <p:ext uri="{BB962C8B-B14F-4D97-AF65-F5344CB8AC3E}">
        <p14:creationId xmlns:p14="http://schemas.microsoft.com/office/powerpoint/2010/main" val="12287171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eJdUBLkF.ir74OQSEUMF9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Vo7_3qjqHV5WQG8hzlRBn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Vo7_3qjqHV5WQG8hzlRBnw"/>
</p:tagLst>
</file>

<file path=ppt/theme/theme1.xml><?xml version="1.0" encoding="utf-8"?>
<a:theme xmlns:a="http://schemas.openxmlformats.org/drawingml/2006/main" name="Theme1">
  <a:themeElements>
    <a:clrScheme name="Ipsos_2024_v2">
      <a:dk1>
        <a:srgbClr val="000000"/>
      </a:dk1>
      <a:lt1>
        <a:sysClr val="window" lastClr="FFFFFF"/>
      </a:lt1>
      <a:dk2>
        <a:srgbClr val="1DAFAD"/>
      </a:dk2>
      <a:lt2>
        <a:srgbClr val="103C50"/>
      </a:lt2>
      <a:accent1>
        <a:srgbClr val="121B5A"/>
      </a:accent1>
      <a:accent2>
        <a:srgbClr val="E2DA51"/>
      </a:accent2>
      <a:accent3>
        <a:srgbClr val="FF740F"/>
      </a:accent3>
      <a:accent4>
        <a:srgbClr val="452567"/>
      </a:accent4>
      <a:accent5>
        <a:srgbClr val="E50158"/>
      </a:accent5>
      <a:accent6>
        <a:srgbClr val="9FE5D8"/>
      </a:accent6>
      <a:hlink>
        <a:srgbClr val="2F469C"/>
      </a:hlink>
      <a:folHlink>
        <a:srgbClr val="84329B"/>
      </a:folHlink>
    </a:clrScheme>
    <a:fontScheme name="Ipsos General">
      <a:majorFont>
        <a:latin typeface="Barlow Semi Condensed ExtraBold"/>
        <a:ea typeface=""/>
        <a:cs typeface=""/>
      </a:majorFont>
      <a:minorFont>
        <a:latin typeface="Barlow"/>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7EBF0"/>
        </a:solidFill>
        <a:ln>
          <a:noFill/>
        </a:ln>
      </a:spPr>
      <a:bodyPr rtlCol="0" anchor="t"/>
      <a:lstStyle>
        <a:defPPr algn="l">
          <a:lnSpc>
            <a:spcPct val="115000"/>
          </a:lnSpc>
          <a:spcBef>
            <a:spcPts val="400"/>
          </a:spcBef>
          <a:spcAft>
            <a:spcPts val="400"/>
          </a:spcAft>
          <a:defRPr sz="1200" dirty="0" smtClean="0">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a:spAutoFit/>
      </a:bodyPr>
      <a:lstStyle>
        <a:defPPr algn="l">
          <a:defRPr sz="1400" b="0" i="0" u="none" strike="noStrike" baseline="0" dirty="0">
            <a:solidFill>
              <a:srgbClr val="000000"/>
            </a:solidFill>
          </a:defRPr>
        </a:defPPr>
      </a:lstStyle>
    </a:txDef>
  </a:objectDefaults>
  <a:extraClrSchemeLst/>
  <a:custClrLst>
    <a:custClr name="Green">
      <a:srgbClr val="2DB574"/>
    </a:custClr>
    <a:custClr name="Sky Blue">
      <a:srgbClr val="A5CEE3"/>
    </a:custClr>
    <a:custClr name="Lilac">
      <a:srgbClr val="E3D8F0"/>
    </a:custClr>
    <a:custClr name="Pastel Pink">
      <a:srgbClr val="FFE1EC"/>
    </a:custClr>
    <a:custClr name="Yellow Meringue">
      <a:srgbClr val="F3F0B9"/>
    </a:custClr>
    <a:custClr name="Delicate Turquoise">
      <a:srgbClr val="9FE5D8"/>
    </a:custClr>
    <a:custClr name=" -- ">
      <a:srgbClr val="FFFFFF"/>
    </a:custClr>
    <a:custClr name="Light Grey">
      <a:srgbClr val="E7EBF0"/>
    </a:custClr>
    <a:custClr name="Mid Grey">
      <a:srgbClr val="585858"/>
    </a:custClr>
  </a:custClrLst>
  <a:extLst>
    <a:ext uri="{05A4C25C-085E-4340-85A3-A5531E510DB2}">
      <thm15:themeFamily xmlns:thm15="http://schemas.microsoft.com/office/thememl/2012/main" name="Ipsos PPT template_general_EN.potx" id="{0639BD29-3AF9-4BC0-8934-64F89D6BEAAC}" vid="{4A1B49A9-9E31-486A-A386-84EBAA94633C}"/>
    </a:ext>
  </a:extLst>
</a:theme>
</file>

<file path=ppt/theme/theme2.xml><?xml version="1.0" encoding="utf-8"?>
<a:theme xmlns:a="http://schemas.openxmlformats.org/drawingml/2006/main" name="1_Theme1">
  <a:themeElements>
    <a:clrScheme name="Ipsos_2024_v2">
      <a:dk1>
        <a:srgbClr val="000000"/>
      </a:dk1>
      <a:lt1>
        <a:sysClr val="window" lastClr="FFFFFF"/>
      </a:lt1>
      <a:dk2>
        <a:srgbClr val="1DAFAD"/>
      </a:dk2>
      <a:lt2>
        <a:srgbClr val="103C50"/>
      </a:lt2>
      <a:accent1>
        <a:srgbClr val="121B5A"/>
      </a:accent1>
      <a:accent2>
        <a:srgbClr val="E2DA51"/>
      </a:accent2>
      <a:accent3>
        <a:srgbClr val="FF740F"/>
      </a:accent3>
      <a:accent4>
        <a:srgbClr val="452567"/>
      </a:accent4>
      <a:accent5>
        <a:srgbClr val="E50158"/>
      </a:accent5>
      <a:accent6>
        <a:srgbClr val="9FE5D8"/>
      </a:accent6>
      <a:hlink>
        <a:srgbClr val="2F469C"/>
      </a:hlink>
      <a:folHlink>
        <a:srgbClr val="84329B"/>
      </a:folHlink>
    </a:clrScheme>
    <a:fontScheme name="Ipsos General">
      <a:majorFont>
        <a:latin typeface="Barlow Semi Condensed ExtraBold"/>
        <a:ea typeface=""/>
        <a:cs typeface=""/>
      </a:majorFont>
      <a:minorFont>
        <a:latin typeface="Barlow"/>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7EBF0"/>
        </a:solidFill>
        <a:ln>
          <a:noFill/>
        </a:ln>
      </a:spPr>
      <a:bodyPr rtlCol="0" anchor="t"/>
      <a:lstStyle>
        <a:defPPr algn="l">
          <a:lnSpc>
            <a:spcPct val="115000"/>
          </a:lnSpc>
          <a:spcBef>
            <a:spcPts val="400"/>
          </a:spcBef>
          <a:spcAft>
            <a:spcPts val="400"/>
          </a:spcAft>
          <a:defRPr sz="1200" dirty="0" smtClean="0">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115000"/>
          </a:lnSpc>
          <a:spcBef>
            <a:spcPts val="400"/>
          </a:spcBef>
          <a:spcAft>
            <a:spcPts val="400"/>
          </a:spcAft>
          <a:buSzPct val="100000"/>
          <a:defRPr sz="1200" dirty="0" smtClean="0"/>
        </a:defPPr>
      </a:lstStyle>
    </a:txDef>
  </a:objectDefaults>
  <a:extraClrSchemeLst/>
  <a:custClrLst>
    <a:custClr name="Green">
      <a:srgbClr val="2DB574"/>
    </a:custClr>
    <a:custClr name="Sky Blue">
      <a:srgbClr val="A5CEE3"/>
    </a:custClr>
    <a:custClr name="Lilac">
      <a:srgbClr val="E3D8F0"/>
    </a:custClr>
    <a:custClr name="Pastel Pink">
      <a:srgbClr val="FFE1EC"/>
    </a:custClr>
    <a:custClr name="Yellow Meringue">
      <a:srgbClr val="F3F0B9"/>
    </a:custClr>
    <a:custClr name="Delicate Turquoise">
      <a:srgbClr val="9FE5D8"/>
    </a:custClr>
    <a:custClr name=" -- ">
      <a:srgbClr val="FFFFFF"/>
    </a:custClr>
    <a:custClr name="Light Grey">
      <a:srgbClr val="E7EBF0"/>
    </a:custClr>
    <a:custClr name="Mid Grey">
      <a:srgbClr val="585858"/>
    </a:custClr>
  </a:custClrLst>
  <a:extLst>
    <a:ext uri="{05A4C25C-085E-4340-85A3-A5531E510DB2}">
      <thm15:themeFamily xmlns:thm15="http://schemas.microsoft.com/office/thememl/2012/main" name="Ipsos PPT template_general_EN.pptx" id="{90D7D33D-0145-4018-8E43-89B6DA74D6BA}" vid="{FBE148F4-D342-42E7-95AF-9F7FF21E4E3B}"/>
    </a:ext>
  </a:extLst>
</a:theme>
</file>

<file path=ppt/theme/theme3.xml><?xml version="1.0" encoding="utf-8"?>
<a:theme xmlns:a="http://schemas.openxmlformats.org/drawingml/2006/main" name="2_Theme1">
  <a:themeElements>
    <a:clrScheme name="Ipsos_2024_v2">
      <a:dk1>
        <a:srgbClr val="000000"/>
      </a:dk1>
      <a:lt1>
        <a:sysClr val="window" lastClr="FFFFFF"/>
      </a:lt1>
      <a:dk2>
        <a:srgbClr val="1DAFAD"/>
      </a:dk2>
      <a:lt2>
        <a:srgbClr val="103C50"/>
      </a:lt2>
      <a:accent1>
        <a:srgbClr val="121B5A"/>
      </a:accent1>
      <a:accent2>
        <a:srgbClr val="E2DA51"/>
      </a:accent2>
      <a:accent3>
        <a:srgbClr val="FF740F"/>
      </a:accent3>
      <a:accent4>
        <a:srgbClr val="452567"/>
      </a:accent4>
      <a:accent5>
        <a:srgbClr val="E50158"/>
      </a:accent5>
      <a:accent6>
        <a:srgbClr val="9FE5D8"/>
      </a:accent6>
      <a:hlink>
        <a:srgbClr val="2F469C"/>
      </a:hlink>
      <a:folHlink>
        <a:srgbClr val="84329B"/>
      </a:folHlink>
    </a:clrScheme>
    <a:fontScheme name="Ipsos General">
      <a:majorFont>
        <a:latin typeface="Barlow Semi Condensed ExtraBold"/>
        <a:ea typeface=""/>
        <a:cs typeface=""/>
      </a:majorFont>
      <a:minorFont>
        <a:latin typeface="Barlow"/>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7EBF0"/>
        </a:solidFill>
        <a:ln>
          <a:noFill/>
        </a:ln>
      </a:spPr>
      <a:bodyPr rtlCol="0" anchor="t"/>
      <a:lstStyle>
        <a:defPPr algn="l">
          <a:lnSpc>
            <a:spcPct val="115000"/>
          </a:lnSpc>
          <a:spcBef>
            <a:spcPts val="400"/>
          </a:spcBef>
          <a:spcAft>
            <a:spcPts val="400"/>
          </a:spcAft>
          <a:defRPr sz="1200" dirty="0" smtClean="0">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115000"/>
          </a:lnSpc>
          <a:spcBef>
            <a:spcPts val="400"/>
          </a:spcBef>
          <a:spcAft>
            <a:spcPts val="400"/>
          </a:spcAft>
          <a:buSzPct val="100000"/>
          <a:defRPr sz="1200" dirty="0" smtClean="0"/>
        </a:defPPr>
      </a:lstStyle>
    </a:txDef>
  </a:objectDefaults>
  <a:extraClrSchemeLst/>
  <a:custClrLst>
    <a:custClr name="Green">
      <a:srgbClr val="2DB574"/>
    </a:custClr>
    <a:custClr name="Sky Blue">
      <a:srgbClr val="A5CEE3"/>
    </a:custClr>
    <a:custClr name="Lilac">
      <a:srgbClr val="E3D8F0"/>
    </a:custClr>
    <a:custClr name="Pastel Pink">
      <a:srgbClr val="FFE1EC"/>
    </a:custClr>
    <a:custClr name="Yellow Meringue">
      <a:srgbClr val="F3F0B9"/>
    </a:custClr>
    <a:custClr name="Delicate Turquoise">
      <a:srgbClr val="9FE5D8"/>
    </a:custClr>
    <a:custClr name=" -- ">
      <a:srgbClr val="FFFFFF"/>
    </a:custClr>
    <a:custClr name="Light Grey">
      <a:srgbClr val="E7EBF0"/>
    </a:custClr>
    <a:custClr name="Mid Grey">
      <a:srgbClr val="585858"/>
    </a:custClr>
  </a:custClrLst>
  <a:extLst>
    <a:ext uri="{05A4C25C-085E-4340-85A3-A5531E510DB2}">
      <thm15:themeFamily xmlns:thm15="http://schemas.microsoft.com/office/thememl/2012/main" name="Ipsos PPT template_general_EN.pptx" id="{90D7D33D-0145-4018-8E43-89B6DA74D6BA}" vid="{FBE148F4-D342-42E7-95AF-9F7FF21E4E3B}"/>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Barlow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Barlow"/>
        <a:font script="Bugi" typeface="Leelawadee UI"/>
        <a:font script="Bopo" typeface="Microsoft JhengHei"/>
        <a:font script="Java" typeface="Javanese Text"/>
        <a:font script="Lisu" typeface="Barlow"/>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Barlow" panose="020F0502020204030204"/>
        <a:ea typeface=""/>
        <a:cs typeface=""/>
        <a:font script="Jpan" typeface="游ゴシック"/>
        <a:font script="Hang" typeface="맑은 고딕"/>
        <a:font script="Hans" typeface="等线"/>
        <a:font script="Hant" typeface="新細明體"/>
        <a:font script="Arab" typeface="Barlow"/>
        <a:font script="Hebr" typeface="Barlo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Barlow"/>
        <a:font script="Uigh" typeface="Microsoft Uighur"/>
        <a:font script="Geor" typeface="Sylfaen"/>
        <a:font script="Armn" typeface="Barlow"/>
        <a:font script="Bugi" typeface="Leelawadee UI"/>
        <a:font script="Bopo" typeface="Microsoft JhengHei"/>
        <a:font script="Java" typeface="Javanese Text"/>
        <a:font script="Lisu" typeface="Barlow"/>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Barlow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Barlow"/>
        <a:font script="Bugi" typeface="Leelawadee UI"/>
        <a:font script="Bopo" typeface="Microsoft JhengHei"/>
        <a:font script="Java" typeface="Javanese Text"/>
        <a:font script="Lisu" typeface="Barlow"/>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Barlow" panose="020F0502020204030204"/>
        <a:ea typeface=""/>
        <a:cs typeface=""/>
        <a:font script="Jpan" typeface="游ゴシック"/>
        <a:font script="Hang" typeface="맑은 고딕"/>
        <a:font script="Hans" typeface="等线"/>
        <a:font script="Hant" typeface="新細明體"/>
        <a:font script="Arab" typeface="Barlow"/>
        <a:font script="Hebr" typeface="Barlo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Barlow"/>
        <a:font script="Uigh" typeface="Microsoft Uighur"/>
        <a:font script="Geor" typeface="Sylfaen"/>
        <a:font script="Armn" typeface="Barlow"/>
        <a:font script="Bugi" typeface="Leelawadee UI"/>
        <a:font script="Bopo" typeface="Microsoft JhengHei"/>
        <a:font script="Java" typeface="Javanese Text"/>
        <a:font script="Lisu" typeface="Barlow"/>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1D53D4CEF66B844AFDAC2928DB807E4" ma:contentTypeVersion="10" ma:contentTypeDescription="Create a new document." ma:contentTypeScope="" ma:versionID="1723c9be2d2a61555e6ae5710a6a885a">
  <xsd:schema xmlns:xsd="http://www.w3.org/2001/XMLSchema" xmlns:xs="http://www.w3.org/2001/XMLSchema" xmlns:p="http://schemas.microsoft.com/office/2006/metadata/properties" xmlns:ns2="10c470b6-6943-4b25-8840-1f9dda3bdcb8" xmlns:ns3="44624973-eda7-4d1d-840c-1d76c87d6b4a" targetNamespace="http://schemas.microsoft.com/office/2006/metadata/properties" ma:root="true" ma:fieldsID="3c37eadabdc2effb6ee410830e8218a6" ns2:_="" ns3:_="">
    <xsd:import namespace="10c470b6-6943-4b25-8840-1f9dda3bdcb8"/>
    <xsd:import namespace="44624973-eda7-4d1d-840c-1d76c87d6b4a"/>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CR" minOccurs="0"/>
                <xsd:element ref="ns2:MediaServiceGenerationTime" minOccurs="0"/>
                <xsd:element ref="ns2:MediaServiceEventHashCod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c470b6-6943-4b25-8840-1f9dda3bdcb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120647d-17bd-4a63-9afd-bbea8594aced"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4624973-eda7-4d1d-840c-1d76c87d6b4a"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1497375-415a-4fb9-9d71-f8fbfa4e87dc}" ma:internalName="TaxCatchAll" ma:showField="CatchAllData" ma:web="44624973-eda7-4d1d-840c-1d76c87d6b4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0c470b6-6943-4b25-8840-1f9dda3bdcb8">
      <Terms xmlns="http://schemas.microsoft.com/office/infopath/2007/PartnerControls"/>
    </lcf76f155ced4ddcb4097134ff3c332f>
    <TaxCatchAll xmlns="44624973-eda7-4d1d-840c-1d76c87d6b4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7D20541-EFE4-4D19-899A-7C80D04FB73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c470b6-6943-4b25-8840-1f9dda3bdcb8"/>
    <ds:schemaRef ds:uri="44624973-eda7-4d1d-840c-1d76c87d6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7752AC9-3141-4DBE-9E93-91151A710F39}">
  <ds:schemaRefs>
    <ds:schemaRef ds:uri="http://purl.org/dc/dcmitype/"/>
    <ds:schemaRef ds:uri="http://schemas.microsoft.com/office/infopath/2007/PartnerControls"/>
    <ds:schemaRef ds:uri="44624973-eda7-4d1d-840c-1d76c87d6b4a"/>
    <ds:schemaRef ds:uri="http://purl.org/dc/elements/1.1/"/>
    <ds:schemaRef ds:uri="10c470b6-6943-4b25-8840-1f9dda3bdcb8"/>
    <ds:schemaRef ds:uri="http://schemas.microsoft.com/office/2006/documentManagement/types"/>
    <ds:schemaRef ds:uri="http://purl.org/dc/term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676A31D0-D410-459F-8B3A-5041DA332E8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11120</TotalTime>
  <Words>3334</Words>
  <Application>Microsoft Office PowerPoint</Application>
  <PresentationFormat>Widescreen</PresentationFormat>
  <Paragraphs>372</Paragraphs>
  <Slides>25</Slides>
  <Notes>3</Notes>
  <HiddenSlides>1</HiddenSlides>
  <MMClips>0</MMClips>
  <ScaleCrop>false</ScaleCrop>
  <HeadingPairs>
    <vt:vector size="8" baseType="variant">
      <vt:variant>
        <vt:lpstr>Caratteri utilizzati</vt:lpstr>
      </vt:variant>
      <vt:variant>
        <vt:i4>9</vt:i4>
      </vt:variant>
      <vt:variant>
        <vt:lpstr>Tema</vt:lpstr>
      </vt:variant>
      <vt:variant>
        <vt:i4>3</vt:i4>
      </vt:variant>
      <vt:variant>
        <vt:lpstr>Server OLE incorporati</vt:lpstr>
      </vt:variant>
      <vt:variant>
        <vt:i4>1</vt:i4>
      </vt:variant>
      <vt:variant>
        <vt:lpstr>Titoli diapositive</vt:lpstr>
      </vt:variant>
      <vt:variant>
        <vt:i4>25</vt:i4>
      </vt:variant>
    </vt:vector>
  </HeadingPairs>
  <TitlesOfParts>
    <vt:vector size="38" baseType="lpstr">
      <vt:lpstr>Calibri</vt:lpstr>
      <vt:lpstr>Barlow Semi Condensed</vt:lpstr>
      <vt:lpstr>Barlow</vt:lpstr>
      <vt:lpstr>Wingdings</vt:lpstr>
      <vt:lpstr>Wingdings 2</vt:lpstr>
      <vt:lpstr>Aptos Narrow</vt:lpstr>
      <vt:lpstr>Times New Roman</vt:lpstr>
      <vt:lpstr>Arial Black</vt:lpstr>
      <vt:lpstr>Arial</vt:lpstr>
      <vt:lpstr>Theme1</vt:lpstr>
      <vt:lpstr>1_Theme1</vt:lpstr>
      <vt:lpstr>2_Theme1</vt:lpstr>
      <vt:lpstr>Diapositive think-cell</vt:lpstr>
      <vt:lpstr>Il ruolo di FONDAZIONE  LGH nel TERRITORIO loMbardo    </vt:lpstr>
      <vt:lpstr>Obiettivi di ricerca e approccio metodologico</vt:lpstr>
      <vt:lpstr>I territori dell’indagine</vt:lpstr>
      <vt:lpstr>Contenuti</vt:lpstr>
      <vt:lpstr>La qualità della vita, le eccellenze e il futuro del territoriO</vt:lpstr>
      <vt:lpstr>Più elevata rispetto al resto d’Italia la qualità della vita nel sud della Lombardia</vt:lpstr>
      <vt:lpstr>I cittadini apprezzano soprattutto il patrimonio ambientale, gli OL privilegiano l’offerta culturale</vt:lpstr>
      <vt:lpstr>L’ambiente e i giovani sono i due temi da attenzionare</vt:lpstr>
      <vt:lpstr>Cittadini e aziende contribuiscono a promuovere le eccellenze locali, per gli OL anche istituzioni, mondo associativo e università</vt:lpstr>
      <vt:lpstr>In generale, si percepisce positivamente lo slancio innovativo nella propria area</vt:lpstr>
      <vt:lpstr>L’innovazione è nulla se non si fa «rete»!</vt:lpstr>
      <vt:lpstr>Utilizzo di fonti rinnovabili, comunità energetiche e economia circolare sono gli aspetti su cui è opportuno investire in futuro</vt:lpstr>
      <vt:lpstr>Il valore della sostenibilità </vt:lpstr>
      <vt:lpstr>Elevata la consapevolezza per i temi della sostenibilità, dell’economia circolare e delle comunità energetiche rinnovabili</vt:lpstr>
      <vt:lpstr>L'impegno per la sostenibilità è ormai imprescindibile: un intervistato su tre ritiene che sia necessario intensificare gli sforzi</vt:lpstr>
      <vt:lpstr>L'apprezzamento per il riciclo urbano e industriale è trasversale e ampiamente condiviso</vt:lpstr>
      <vt:lpstr>I cittadini chiedono una maggiore attenzione al verde e alla mobilità nelle aree urbane, per gli OL è fondamentale ottimizzare i consumi</vt:lpstr>
      <vt:lpstr>Percepito e  ruolo di Fondazione LGH  </vt:lpstr>
      <vt:lpstr>La Fondazioni hanno e avranno un ruolo centrale sul territorio</vt:lpstr>
      <vt:lpstr>Fondazione LGH: esempio di innovazione nell’economia circolare e nell’efficienza energetica</vt:lpstr>
      <vt:lpstr>Fondazione LGH contribuisce a soddisfare i bisogni locali con iniziative dedicate e supporto ai progetti </vt:lpstr>
      <vt:lpstr>Fondazione LGH dovrebbe concentrare i suoi sforzi futuri in attività legate alla transizione energetica e all’economia circolare</vt:lpstr>
      <vt:lpstr>E i risvolti positivi si concretizzeranno nel miglioramento della vita dei cittadini e nella valorizzare delle eccellenze territoriali </vt:lpstr>
      <vt:lpstr>Suggerimenti finali dalla voce degli Opinion Leader</vt:lpstr>
      <vt:lpstr>GRAZIE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GENERAL TEMPLATE</dc:title>
  <dc:subject>Ipsos Report</dc:subject>
  <dc:creator>Irene Monti</dc:creator>
  <cp:keywords/>
  <dc:description/>
  <cp:lastModifiedBy>Paola Simonetta</cp:lastModifiedBy>
  <cp:revision>405</cp:revision>
  <dcterms:created xsi:type="dcterms:W3CDTF">2024-04-09T13:45:13Z</dcterms:created>
  <dcterms:modified xsi:type="dcterms:W3CDTF">2025-03-25T10:44:26Z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0x010100C1D53D4CEF66B844AFDAC2928DB807E4</vt:lpwstr>
  </property>
  <property fmtid="{D5CDD505-2E9C-101B-9397-08002B2CF9AE}" pid="3" name="_NewReviewCycle">
    <vt:lpwstr/>
  </property>
</Properties>
</file>