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6">
  <p:sldMasterIdLst>
    <p:sldMasterId id="2147484377" r:id="rId4"/>
    <p:sldMasterId id="2147484503" r:id="rId5"/>
    <p:sldMasterId id="2147484537" r:id="rId6"/>
  </p:sldMasterIdLst>
  <p:notesMasterIdLst>
    <p:notesMasterId r:id="rId32"/>
  </p:notesMasterIdLst>
  <p:handoutMasterIdLst>
    <p:handoutMasterId r:id="rId33"/>
  </p:handoutMasterIdLst>
  <p:sldIdLst>
    <p:sldId id="2147378160" r:id="rId7"/>
    <p:sldId id="2147378095" r:id="rId8"/>
    <p:sldId id="2147378191" r:id="rId9"/>
    <p:sldId id="2144446311" r:id="rId10"/>
    <p:sldId id="2147378097" r:id="rId11"/>
    <p:sldId id="2147378154" r:id="rId12"/>
    <p:sldId id="2147378195" r:id="rId13"/>
    <p:sldId id="2147378238" r:id="rId14"/>
    <p:sldId id="2147378163" r:id="rId15"/>
    <p:sldId id="2147378167" r:id="rId16"/>
    <p:sldId id="2147378214" r:id="rId17"/>
    <p:sldId id="2147378168" r:id="rId18"/>
    <p:sldId id="2147378131" r:id="rId19"/>
    <p:sldId id="2147378193" r:id="rId20"/>
    <p:sldId id="2147378174" r:id="rId21"/>
    <p:sldId id="2147378173" r:id="rId22"/>
    <p:sldId id="2147378172" r:id="rId23"/>
    <p:sldId id="2147378151" r:id="rId24"/>
    <p:sldId id="2147378176" r:id="rId25"/>
    <p:sldId id="2147378182" r:id="rId26"/>
    <p:sldId id="2147378183" r:id="rId27"/>
    <p:sldId id="2147378184" r:id="rId28"/>
    <p:sldId id="2147378185" r:id="rId29"/>
    <p:sldId id="2147378234" r:id="rId30"/>
    <p:sldId id="2147378101" r:id="rId31"/>
  </p:sldIdLst>
  <p:sldSz cx="12192000" cy="6858000"/>
  <p:notesSz cx="6858000" cy="9144000"/>
  <p:embeddedFontLst>
    <p:embeddedFont>
      <p:font typeface="Aptos Narrow" panose="020B0004020202020204" pitchFamily="34" charset="0"/>
      <p:regular r:id="rId34"/>
      <p:bold r:id="rId35"/>
      <p:italic r:id="rId36"/>
      <p:boldItalic r:id="rId37"/>
    </p:embeddedFont>
    <p:embeddedFont>
      <p:font typeface="Arial Black" panose="020B0A04020102020204" pitchFamily="34" charset="0"/>
      <p:bold r:id="rId38"/>
    </p:embeddedFont>
    <p:embeddedFont>
      <p:font typeface="Barlow" panose="00000500000000000000" pitchFamily="2" charset="0"/>
      <p:regular r:id="rId39"/>
      <p:bold r:id="rId40"/>
      <p:italic r:id="rId41"/>
      <p:boldItalic r:id="rId42"/>
    </p:embeddedFont>
    <p:embeddedFont>
      <p:font typeface="Barlow Semi Condensed" panose="00000506000000000000" pitchFamily="2" charset="0"/>
      <p:regular r:id="rId43"/>
      <p:bold r:id="rId44"/>
      <p:italic r:id="rId45"/>
      <p:boldItalic r:id="rId46"/>
    </p:embeddedFont>
    <p:embeddedFont>
      <p:font typeface="Wingdings 2" panose="05020102010507070707" pitchFamily="18" charset="2"/>
      <p:regular r:id="rId47"/>
    </p:embeddedFont>
  </p:embeddedFontLst>
  <p:custDataLst>
    <p:tags r:id="rId48"/>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0" userDrawn="1">
          <p15:clr>
            <a:srgbClr val="A4A3A4"/>
          </p15:clr>
        </p15:guide>
        <p15:guide id="2" pos="232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4A019A-6131-7FDA-9F18-22D85D2D75F9}" name="Julia Nurse" initials="JN" userId="S::julia.nurse@Ipsos.com::a0f02c22-5676-46e0-8925-6d7c362befa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main Carette" initials="RC" lastIdx="1" clrIdx="0">
    <p:extLst>
      <p:ext uri="{19B8F6BF-5375-455C-9EA6-DF929625EA0E}">
        <p15:presenceInfo xmlns:p15="http://schemas.microsoft.com/office/powerpoint/2012/main" userId="f5b5fcd6593eb51e" providerId="Windows Live"/>
      </p:ext>
    </p:extLst>
  </p:cmAuthor>
  <p:cmAuthor id="2" name="Julia Nurse" initials="JN" lastIdx="80" clrIdx="1">
    <p:extLst>
      <p:ext uri="{19B8F6BF-5375-455C-9EA6-DF929625EA0E}">
        <p15:presenceInfo xmlns:p15="http://schemas.microsoft.com/office/powerpoint/2012/main" userId="S::julia.nurse@Ipsos.com::a0f02c22-5676-46e0-8925-6d7c362befa2" providerId="AD"/>
      </p:ext>
    </p:extLst>
  </p:cmAuthor>
  <p:cmAuthor id="3" name="Ian Jarvis" initials="IJ" lastIdx="14" clrIdx="2">
    <p:extLst>
      <p:ext uri="{19B8F6BF-5375-455C-9EA6-DF929625EA0E}">
        <p15:presenceInfo xmlns:p15="http://schemas.microsoft.com/office/powerpoint/2012/main" userId="S-1-5-21-3343930222-3471731563-1258133589-336814" providerId="AD"/>
      </p:ext>
    </p:extLst>
  </p:cmAuthor>
  <p:cmAuthor id="4" name="Hannah Williams" initials="HW" lastIdx="3" clrIdx="3">
    <p:extLst>
      <p:ext uri="{19B8F6BF-5375-455C-9EA6-DF929625EA0E}">
        <p15:presenceInfo xmlns:p15="http://schemas.microsoft.com/office/powerpoint/2012/main" userId="S::hannah.williams@ipsos.com::5910482a-1124-4d8f-8118-860f2cd026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EFF8"/>
    <a:srgbClr val="FFFFFF"/>
    <a:srgbClr val="090E2D"/>
    <a:srgbClr val="452567"/>
    <a:srgbClr val="FFE3ED"/>
    <a:srgbClr val="FFC7DC"/>
    <a:srgbClr val="B99DA8"/>
    <a:srgbClr val="AC0142"/>
    <a:srgbClr val="53D0B9"/>
    <a:srgbClr val="8FCDE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32" autoAdjust="0"/>
    <p:restoredTop sz="96126" autoAdjust="0"/>
  </p:normalViewPr>
  <p:slideViewPr>
    <p:cSldViewPr snapToGrid="0" showGuides="1">
      <p:cViewPr varScale="1">
        <p:scale>
          <a:sx n="78" d="100"/>
          <a:sy n="78" d="100"/>
        </p:scale>
        <p:origin x="1214" y="72"/>
      </p:cViewPr>
      <p:guideLst>
        <p:guide orient="horz" pos="1480"/>
        <p:guide pos="232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5284"/>
    </p:cViewPr>
  </p:sorterViewPr>
  <p:notesViewPr>
    <p:cSldViewPr snapToGrid="0" showGuides="1">
      <p:cViewPr>
        <p:scale>
          <a:sx n="75" d="100"/>
          <a:sy n="75" d="100"/>
        </p:scale>
        <p:origin x="4008" y="2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6.fntdata"/><Relationship Id="rId21" Type="http://schemas.openxmlformats.org/officeDocument/2006/relationships/slide" Target="slides/slide15.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gs" Target="tags/tag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font" Target="fonts/font8.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3.fntdata"/><Relationship Id="rId4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4"/>
          <c:order val="0"/>
          <c:tx>
            <c:strRef>
              <c:f>Foglio1!$A$6</c:f>
              <c:strCache>
                <c:ptCount val="1"/>
                <c:pt idx="0">
                  <c:v>Voto 1-5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Foglio1!$B$6:$C$6</c:f>
              <c:numCache>
                <c:formatCode>0</c:formatCode>
                <c:ptCount val="2"/>
                <c:pt idx="0">
                  <c:v>24</c:v>
                </c:pt>
                <c:pt idx="1">
                  <c:v>16</c:v>
                </c:pt>
              </c:numCache>
            </c:numRef>
          </c:val>
          <c:extLst>
            <c:ext xmlns:c16="http://schemas.microsoft.com/office/drawing/2014/chart" uri="{C3380CC4-5D6E-409C-BE32-E72D297353CC}">
              <c16:uniqueId val="{00000000-4876-4278-A974-7506FBCCD32B}"/>
            </c:ext>
          </c:extLst>
        </c:ser>
        <c:ser>
          <c:idx val="3"/>
          <c:order val="1"/>
          <c:tx>
            <c:strRef>
              <c:f>Foglio1!$A$5</c:f>
              <c:strCache>
                <c:ptCount val="1"/>
                <c:pt idx="0">
                  <c:v>Voto 6</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Foglio1!$B$5:$C$5</c:f>
              <c:numCache>
                <c:formatCode>0</c:formatCode>
                <c:ptCount val="2"/>
                <c:pt idx="0">
                  <c:v>21</c:v>
                </c:pt>
                <c:pt idx="1">
                  <c:v>14</c:v>
                </c:pt>
              </c:numCache>
            </c:numRef>
          </c:val>
          <c:extLst>
            <c:ext xmlns:c16="http://schemas.microsoft.com/office/drawing/2014/chart" uri="{C3380CC4-5D6E-409C-BE32-E72D297353CC}">
              <c16:uniqueId val="{00000001-4876-4278-A974-7506FBCCD32B}"/>
            </c:ext>
          </c:extLst>
        </c:ser>
        <c:ser>
          <c:idx val="0"/>
          <c:order val="2"/>
          <c:tx>
            <c:strRef>
              <c:f>Foglio1!$A$4</c:f>
              <c:strCache>
                <c:ptCount val="1"/>
                <c:pt idx="0">
                  <c:v>Voto 7</c:v>
                </c:pt>
              </c:strCache>
            </c:strRef>
          </c:tx>
          <c:spPr>
            <a:solidFill>
              <a:schemeClr val="tx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Foglio1!$B$4:$C$4</c:f>
              <c:numCache>
                <c:formatCode>0</c:formatCode>
                <c:ptCount val="2"/>
                <c:pt idx="0">
                  <c:v>28</c:v>
                </c:pt>
                <c:pt idx="1">
                  <c:v>29</c:v>
                </c:pt>
              </c:numCache>
            </c:numRef>
          </c:val>
          <c:extLst>
            <c:ext xmlns:c16="http://schemas.microsoft.com/office/drawing/2014/chart" uri="{C3380CC4-5D6E-409C-BE32-E72D297353CC}">
              <c16:uniqueId val="{00000000-3F01-411B-8E29-6302839A83B5}"/>
            </c:ext>
          </c:extLst>
        </c:ser>
        <c:ser>
          <c:idx val="2"/>
          <c:order val="3"/>
          <c:tx>
            <c:strRef>
              <c:f>Foglio1!$A$3</c:f>
              <c:strCache>
                <c:ptCount val="1"/>
                <c:pt idx="0">
                  <c:v>Voto 8</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Foglio1!$B$3:$C$3</c:f>
              <c:numCache>
                <c:formatCode>0</c:formatCode>
                <c:ptCount val="2"/>
                <c:pt idx="0">
                  <c:v>19</c:v>
                </c:pt>
                <c:pt idx="1">
                  <c:v>28</c:v>
                </c:pt>
              </c:numCache>
            </c:numRef>
          </c:val>
          <c:extLst>
            <c:ext xmlns:c16="http://schemas.microsoft.com/office/drawing/2014/chart" uri="{C3380CC4-5D6E-409C-BE32-E72D297353CC}">
              <c16:uniqueId val="{00000000-0850-430C-994D-8210FA41D451}"/>
            </c:ext>
          </c:extLst>
        </c:ser>
        <c:ser>
          <c:idx val="1"/>
          <c:order val="4"/>
          <c:tx>
            <c:strRef>
              <c:f>Foglio1!$A$2</c:f>
              <c:strCache>
                <c:ptCount val="1"/>
                <c:pt idx="0">
                  <c:v>Voti  9-10</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Foglio1!$B$1:$C$1</c:f>
              <c:strCache>
                <c:ptCount val="2"/>
                <c:pt idx="0">
                  <c:v>TOTALE ITALIA</c:v>
                </c:pt>
                <c:pt idx="1">
                  <c:v>POPOLAZIONE LOMBARDA</c:v>
                </c:pt>
              </c:strCache>
            </c:strRef>
          </c:cat>
          <c:val>
            <c:numRef>
              <c:f>Foglio1!$B$2:$C$2</c:f>
              <c:numCache>
                <c:formatCode>0</c:formatCode>
                <c:ptCount val="2"/>
                <c:pt idx="0">
                  <c:v>8</c:v>
                </c:pt>
                <c:pt idx="1">
                  <c:v>13</c:v>
                </c:pt>
              </c:numCache>
            </c:numRef>
          </c:val>
          <c:extLst>
            <c:ext xmlns:c16="http://schemas.microsoft.com/office/drawing/2014/chart" uri="{C3380CC4-5D6E-409C-BE32-E72D297353CC}">
              <c16:uniqueId val="{00000001-3F01-411B-8E29-6302839A83B5}"/>
            </c:ext>
          </c:extLst>
        </c:ser>
        <c:dLbls>
          <c:dLblPos val="ctr"/>
          <c:showLegendKey val="0"/>
          <c:showVal val="1"/>
          <c:showCatName val="0"/>
          <c:showSerName val="0"/>
          <c:showPercent val="0"/>
          <c:showBubbleSize val="0"/>
        </c:dLbls>
        <c:gapWidth val="10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3.6400019666134133E-2"/>
          <c:y val="5.3837270129729026E-2"/>
          <c:w val="0.14799780733102391"/>
          <c:h val="0.913203325944276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0"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Foglio1!$B$6</c:f>
              <c:numCache>
                <c:formatCode>0</c:formatCode>
                <c:ptCount val="1"/>
                <c:pt idx="0">
                  <c:v>2</c:v>
                </c:pt>
              </c:numCache>
            </c:numRef>
          </c:val>
          <c:extLst>
            <c:ext xmlns:c16="http://schemas.microsoft.com/office/drawing/2014/chart" uri="{C3380CC4-5D6E-409C-BE32-E72D297353CC}">
              <c16:uniqueId val="{00000000-F85E-41E9-B1A4-523498972EA2}"/>
            </c:ext>
          </c:extLst>
        </c:ser>
        <c:ser>
          <c:idx val="1"/>
          <c:order val="1"/>
          <c:tx>
            <c:strRef>
              <c:f>Foglio1!$A$5</c:f>
              <c:strCache>
                <c:ptCount val="1"/>
                <c:pt idx="0">
                  <c:v>Per nulla adeguata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Foglio1!$B$5:$B$5</c:f>
              <c:numCache>
                <c:formatCode>0</c:formatCode>
                <c:ptCount val="1"/>
                <c:pt idx="0">
                  <c:v>5</c:v>
                </c:pt>
              </c:numCache>
            </c:numRef>
          </c:val>
          <c:extLst>
            <c:ext xmlns:c16="http://schemas.microsoft.com/office/drawing/2014/chart" uri="{C3380CC4-5D6E-409C-BE32-E72D297353CC}">
              <c16:uniqueId val="{00000001-3F01-411B-8E29-6302839A83B5}"/>
            </c:ext>
          </c:extLst>
        </c:ser>
        <c:ser>
          <c:idx val="0"/>
          <c:order val="2"/>
          <c:tx>
            <c:strRef>
              <c:f>Foglio1!$A$4</c:f>
              <c:strCache>
                <c:ptCount val="1"/>
                <c:pt idx="0">
                  <c:v>Poco adeguata</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Foglio1!$B$4:$B$4</c:f>
              <c:numCache>
                <c:formatCode>0</c:formatCode>
                <c:ptCount val="1"/>
                <c:pt idx="0">
                  <c:v>32</c:v>
                </c:pt>
              </c:numCache>
            </c:numRef>
          </c:val>
          <c:extLst>
            <c:ext xmlns:c16="http://schemas.microsoft.com/office/drawing/2014/chart" uri="{C3380CC4-5D6E-409C-BE32-E72D297353CC}">
              <c16:uniqueId val="{00000000-3F01-411B-8E29-6302839A83B5}"/>
            </c:ext>
          </c:extLst>
        </c:ser>
        <c:ser>
          <c:idx val="3"/>
          <c:order val="3"/>
          <c:tx>
            <c:strRef>
              <c:f>Foglio1!$A$3</c:f>
              <c:strCache>
                <c:ptCount val="1"/>
                <c:pt idx="0">
                  <c:v>Abbastanza adeguata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Foglio1!$B$3:$B$3</c:f>
              <c:numCache>
                <c:formatCode>0</c:formatCode>
                <c:ptCount val="1"/>
                <c:pt idx="0">
                  <c:v>43</c:v>
                </c:pt>
              </c:numCache>
            </c:numRef>
          </c:val>
          <c:extLst>
            <c:ext xmlns:c16="http://schemas.microsoft.com/office/drawing/2014/chart" uri="{C3380CC4-5D6E-409C-BE32-E72D297353CC}">
              <c16:uniqueId val="{00000001-4876-4278-A974-7506FBCCD32B}"/>
            </c:ext>
          </c:extLst>
        </c:ser>
        <c:ser>
          <c:idx val="4"/>
          <c:order val="4"/>
          <c:tx>
            <c:strRef>
              <c:f>Foglio1!$A$2</c:f>
              <c:strCache>
                <c:ptCount val="1"/>
                <c:pt idx="0">
                  <c:v>Molto adeguata</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0-1F1C-4317-AA02-0687081AA456}"/>
              </c:ext>
            </c:extLst>
          </c:dPt>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Foglio1!$B$2:$B$2</c:f>
              <c:numCache>
                <c:formatCode>0</c:formatCode>
                <c:ptCount val="1"/>
                <c:pt idx="0">
                  <c:v>18</c:v>
                </c:pt>
              </c:numCache>
            </c:numRef>
          </c:val>
          <c:extLst>
            <c:ext xmlns:c16="http://schemas.microsoft.com/office/drawing/2014/chart" uri="{C3380CC4-5D6E-409C-BE32-E72D297353CC}">
              <c16:uniqueId val="{00000000-4876-4278-A974-7506FBCCD32B}"/>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0.16305762194796558"/>
          <c:y val="2.8301288522366657E-3"/>
          <c:w val="0.37021462506007879"/>
          <c:h val="0.99540532557233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82531784149568987"/>
          <c:h val="0.78779674926080023"/>
        </c:manualLayout>
      </c:layout>
      <c:barChart>
        <c:barDir val="bar"/>
        <c:grouping val="clustered"/>
        <c:varyColors val="0"/>
        <c:ser>
          <c:idx val="0"/>
          <c:order val="0"/>
          <c:tx>
            <c:strRef>
              <c:f>Sheet1!$B$1</c:f>
              <c:strCache>
                <c:ptCount val="1"/>
                <c:pt idx="0">
                  <c:v>Aree di innovazione attuale</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0CC4-49A3-93A9-E144731373B0}"/>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0CC4-49A3-93A9-E144731373B0}"/>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0CC4-49A3-93A9-E144731373B0}"/>
              </c:ext>
            </c:extLst>
          </c:dPt>
          <c:dPt>
            <c:idx val="25"/>
            <c:invertIfNegative val="0"/>
            <c:bubble3D val="0"/>
            <c:extLst>
              <c:ext xmlns:c16="http://schemas.microsoft.com/office/drawing/2014/chart" uri="{C3380CC4-5D6E-409C-BE32-E72D297353CC}">
                <c16:uniqueId val="{00000008-0CC4-49A3-93A9-E144731373B0}"/>
              </c:ext>
            </c:extLst>
          </c:dPt>
          <c:dPt>
            <c:idx val="26"/>
            <c:invertIfNegative val="0"/>
            <c:bubble3D val="0"/>
            <c:extLst>
              <c:ext xmlns:c16="http://schemas.microsoft.com/office/drawing/2014/chart" uri="{C3380CC4-5D6E-409C-BE32-E72D297353CC}">
                <c16:uniqueId val="{00000009-0CC4-49A3-93A9-E144731373B0}"/>
              </c:ext>
            </c:extLst>
          </c:dPt>
          <c:dPt>
            <c:idx val="29"/>
            <c:invertIfNegative val="0"/>
            <c:bubble3D val="0"/>
            <c:extLst>
              <c:ext xmlns:c16="http://schemas.microsoft.com/office/drawing/2014/chart" uri="{C3380CC4-5D6E-409C-BE32-E72D297353CC}">
                <c16:uniqueId val="{0000000A-0CC4-49A3-93A9-E144731373B0}"/>
              </c:ext>
            </c:extLst>
          </c:dPt>
          <c:dPt>
            <c:idx val="31"/>
            <c:invertIfNegative val="0"/>
            <c:bubble3D val="0"/>
            <c:extLst>
              <c:ext xmlns:c16="http://schemas.microsoft.com/office/drawing/2014/chart" uri="{C3380CC4-5D6E-409C-BE32-E72D297353CC}">
                <c16:uniqueId val="{0000000B-0CC4-49A3-93A9-E144731373B0}"/>
              </c:ext>
            </c:extLst>
          </c:dPt>
          <c:dPt>
            <c:idx val="33"/>
            <c:invertIfNegative val="0"/>
            <c:bubble3D val="0"/>
            <c:extLst>
              <c:ext xmlns:c16="http://schemas.microsoft.com/office/drawing/2014/chart" uri="{C3380CC4-5D6E-409C-BE32-E72D297353CC}">
                <c16:uniqueId val="{0000000C-0CC4-49A3-93A9-E144731373B0}"/>
              </c:ext>
            </c:extLst>
          </c:dPt>
          <c:dPt>
            <c:idx val="34"/>
            <c:invertIfNegative val="0"/>
            <c:bubble3D val="0"/>
            <c:extLst>
              <c:ext xmlns:c16="http://schemas.microsoft.com/office/drawing/2014/chart" uri="{C3380CC4-5D6E-409C-BE32-E72D297353CC}">
                <c16:uniqueId val="{0000000D-0CC4-49A3-93A9-E144731373B0}"/>
              </c:ext>
            </c:extLst>
          </c:dPt>
          <c:dPt>
            <c:idx val="35"/>
            <c:invertIfNegative val="0"/>
            <c:bubble3D val="0"/>
            <c:extLst>
              <c:ext xmlns:c16="http://schemas.microsoft.com/office/drawing/2014/chart" uri="{C3380CC4-5D6E-409C-BE32-E72D297353CC}">
                <c16:uniqueId val="{0000000E-0CC4-49A3-93A9-E144731373B0}"/>
              </c:ext>
            </c:extLst>
          </c:dPt>
          <c:dPt>
            <c:idx val="36"/>
            <c:invertIfNegative val="0"/>
            <c:bubble3D val="0"/>
            <c:extLst>
              <c:ext xmlns:c16="http://schemas.microsoft.com/office/drawing/2014/chart" uri="{C3380CC4-5D6E-409C-BE32-E72D297353CC}">
                <c16:uniqueId val="{0000000F-0CC4-49A3-93A9-E144731373B0}"/>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Sheet1!$B$2:$B$9</c:f>
              <c:numCache>
                <c:formatCode>0</c:formatCode>
                <c:ptCount val="7"/>
                <c:pt idx="0">
                  <c:v>41</c:v>
                </c:pt>
                <c:pt idx="1">
                  <c:v>27</c:v>
                </c:pt>
                <c:pt idx="2">
                  <c:v>26</c:v>
                </c:pt>
                <c:pt idx="3">
                  <c:v>16</c:v>
                </c:pt>
                <c:pt idx="4">
                  <c:v>14</c:v>
                </c:pt>
                <c:pt idx="5">
                  <c:v>13</c:v>
                </c:pt>
                <c:pt idx="6">
                  <c:v>11</c:v>
                </c:pt>
              </c:numCache>
            </c:numRef>
          </c:val>
          <c:extLst>
            <c:ext xmlns:c16="http://schemas.microsoft.com/office/drawing/2014/chart" uri="{C3380CC4-5D6E-409C-BE32-E72D297353CC}">
              <c16:uniqueId val="{00000011-0CC4-49A3-93A9-E144731373B0}"/>
            </c:ext>
          </c:extLst>
        </c:ser>
        <c:ser>
          <c:idx val="1"/>
          <c:order val="1"/>
          <c:tx>
            <c:strRef>
              <c:f>Sheet1!$C$1</c:f>
              <c:strCache>
                <c:ptCount val="1"/>
                <c:pt idx="0">
                  <c:v>Aree di innovazione futura</c:v>
                </c:pt>
              </c:strCache>
            </c:strRef>
          </c:tx>
          <c:spPr>
            <a:solidFill>
              <a:schemeClr val="bg2">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Sheet1!$C$2:$C$9</c:f>
              <c:numCache>
                <c:formatCode>0</c:formatCode>
                <c:ptCount val="7"/>
                <c:pt idx="0">
                  <c:v>55.06</c:v>
                </c:pt>
                <c:pt idx="1">
                  <c:v>23.4</c:v>
                </c:pt>
                <c:pt idx="2">
                  <c:v>41.98</c:v>
                </c:pt>
                <c:pt idx="3">
                  <c:v>18.64</c:v>
                </c:pt>
                <c:pt idx="4">
                  <c:v>21.51</c:v>
                </c:pt>
                <c:pt idx="5">
                  <c:v>21.15</c:v>
                </c:pt>
                <c:pt idx="6">
                  <c:v>11.55</c:v>
                </c:pt>
              </c:numCache>
            </c:numRef>
          </c:val>
          <c:extLst>
            <c:ext xmlns:c16="http://schemas.microsoft.com/office/drawing/2014/chart" uri="{C3380CC4-5D6E-409C-BE32-E72D297353CC}">
              <c16:uniqueId val="{00000012-0CC4-49A3-93A9-E144731373B0}"/>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b"/>
      <c:layout>
        <c:manualLayout>
          <c:xMode val="edge"/>
          <c:yMode val="edge"/>
          <c:x val="1.6916582727077183E-2"/>
          <c:y val="0.8512930574895663"/>
          <c:w val="0.90870273133739277"/>
          <c:h val="9.889995683557982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57778015229553603"/>
          <c:h val="0.79419524484834103"/>
        </c:manualLayout>
      </c:layout>
      <c:barChart>
        <c:barDir val="bar"/>
        <c:grouping val="clustered"/>
        <c:varyColors val="0"/>
        <c:ser>
          <c:idx val="0"/>
          <c:order val="0"/>
          <c:tx>
            <c:strRef>
              <c:f>Sheet1!$B$1</c:f>
              <c:strCache>
                <c:ptCount val="1"/>
                <c:pt idx="0">
                  <c:v>Aree di innovazione attuale</c:v>
                </c:pt>
              </c:strCache>
            </c:strRef>
          </c:tx>
          <c:spPr>
            <a:solidFill>
              <a:srgbClr val="168382"/>
            </a:solidFill>
            <a:ln>
              <a:noFill/>
            </a:ln>
            <a:effectLst/>
          </c:spPr>
          <c:invertIfNegative val="0"/>
          <c:dPt>
            <c:idx val="0"/>
            <c:invertIfNegative val="0"/>
            <c:bubble3D val="0"/>
            <c:spPr>
              <a:solidFill>
                <a:srgbClr val="168382"/>
              </a:solidFill>
              <a:ln>
                <a:noFill/>
              </a:ln>
              <a:effectLst/>
            </c:spPr>
            <c:extLst>
              <c:ext xmlns:c16="http://schemas.microsoft.com/office/drawing/2014/chart" uri="{C3380CC4-5D6E-409C-BE32-E72D297353CC}">
                <c16:uniqueId val="{00000001-B21E-4C75-ADBE-67DE62C58C70}"/>
              </c:ext>
            </c:extLst>
          </c:dPt>
          <c:dPt>
            <c:idx val="1"/>
            <c:invertIfNegative val="0"/>
            <c:bubble3D val="0"/>
            <c:spPr>
              <a:solidFill>
                <a:srgbClr val="168382"/>
              </a:solidFill>
              <a:ln>
                <a:noFill/>
              </a:ln>
              <a:effectLst/>
            </c:spPr>
            <c:extLst>
              <c:ext xmlns:c16="http://schemas.microsoft.com/office/drawing/2014/chart" uri="{C3380CC4-5D6E-409C-BE32-E72D297353CC}">
                <c16:uniqueId val="{00000003-B21E-4C75-ADBE-67DE62C58C70}"/>
              </c:ext>
            </c:extLst>
          </c:dPt>
          <c:dPt>
            <c:idx val="2"/>
            <c:invertIfNegative val="0"/>
            <c:bubble3D val="0"/>
            <c:spPr>
              <a:solidFill>
                <a:srgbClr val="168382"/>
              </a:solidFill>
              <a:ln>
                <a:noFill/>
              </a:ln>
              <a:effectLst/>
            </c:spPr>
            <c:extLst>
              <c:ext xmlns:c16="http://schemas.microsoft.com/office/drawing/2014/chart" uri="{C3380CC4-5D6E-409C-BE32-E72D297353CC}">
                <c16:uniqueId val="{00000005-B21E-4C75-ADBE-67DE62C58C70}"/>
              </c:ext>
            </c:extLst>
          </c:dPt>
          <c:dPt>
            <c:idx val="25"/>
            <c:invertIfNegative val="0"/>
            <c:bubble3D val="0"/>
            <c:extLst>
              <c:ext xmlns:c16="http://schemas.microsoft.com/office/drawing/2014/chart" uri="{C3380CC4-5D6E-409C-BE32-E72D297353CC}">
                <c16:uniqueId val="{00000006-B21E-4C75-ADBE-67DE62C58C70}"/>
              </c:ext>
            </c:extLst>
          </c:dPt>
          <c:dPt>
            <c:idx val="26"/>
            <c:invertIfNegative val="0"/>
            <c:bubble3D val="0"/>
            <c:extLst>
              <c:ext xmlns:c16="http://schemas.microsoft.com/office/drawing/2014/chart" uri="{C3380CC4-5D6E-409C-BE32-E72D297353CC}">
                <c16:uniqueId val="{00000007-B21E-4C75-ADBE-67DE62C58C70}"/>
              </c:ext>
            </c:extLst>
          </c:dPt>
          <c:dPt>
            <c:idx val="29"/>
            <c:invertIfNegative val="0"/>
            <c:bubble3D val="0"/>
            <c:extLst>
              <c:ext xmlns:c16="http://schemas.microsoft.com/office/drawing/2014/chart" uri="{C3380CC4-5D6E-409C-BE32-E72D297353CC}">
                <c16:uniqueId val="{00000008-B21E-4C75-ADBE-67DE62C58C70}"/>
              </c:ext>
            </c:extLst>
          </c:dPt>
          <c:dPt>
            <c:idx val="31"/>
            <c:invertIfNegative val="0"/>
            <c:bubble3D val="0"/>
            <c:extLst>
              <c:ext xmlns:c16="http://schemas.microsoft.com/office/drawing/2014/chart" uri="{C3380CC4-5D6E-409C-BE32-E72D297353CC}">
                <c16:uniqueId val="{00000009-B21E-4C75-ADBE-67DE62C58C70}"/>
              </c:ext>
            </c:extLst>
          </c:dPt>
          <c:dPt>
            <c:idx val="33"/>
            <c:invertIfNegative val="0"/>
            <c:bubble3D val="0"/>
            <c:extLst>
              <c:ext xmlns:c16="http://schemas.microsoft.com/office/drawing/2014/chart" uri="{C3380CC4-5D6E-409C-BE32-E72D297353CC}">
                <c16:uniqueId val="{0000000A-B21E-4C75-ADBE-67DE62C58C70}"/>
              </c:ext>
            </c:extLst>
          </c:dPt>
          <c:dPt>
            <c:idx val="34"/>
            <c:invertIfNegative val="0"/>
            <c:bubble3D val="0"/>
            <c:extLst>
              <c:ext xmlns:c16="http://schemas.microsoft.com/office/drawing/2014/chart" uri="{C3380CC4-5D6E-409C-BE32-E72D297353CC}">
                <c16:uniqueId val="{0000000B-B21E-4C75-ADBE-67DE62C58C70}"/>
              </c:ext>
            </c:extLst>
          </c:dPt>
          <c:dPt>
            <c:idx val="35"/>
            <c:invertIfNegative val="0"/>
            <c:bubble3D val="0"/>
            <c:extLst>
              <c:ext xmlns:c16="http://schemas.microsoft.com/office/drawing/2014/chart" uri="{C3380CC4-5D6E-409C-BE32-E72D297353CC}">
                <c16:uniqueId val="{0000000C-B21E-4C75-ADBE-67DE62C58C70}"/>
              </c:ext>
            </c:extLst>
          </c:dPt>
          <c:dPt>
            <c:idx val="36"/>
            <c:invertIfNegative val="0"/>
            <c:bubble3D val="0"/>
            <c:extLst>
              <c:ext xmlns:c16="http://schemas.microsoft.com/office/drawing/2014/chart" uri="{C3380CC4-5D6E-409C-BE32-E72D297353CC}">
                <c16:uniqueId val="{0000000D-B21E-4C75-ADBE-67DE62C58C70}"/>
              </c:ext>
            </c:extLst>
          </c:dPt>
          <c:cat>
            <c:strRef>
              <c:f>Sheet1!$A$2:$A$8</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Sheet1!$B$2:$B$8</c:f>
              <c:numCache>
                <c:formatCode>General</c:formatCode>
                <c:ptCount val="7"/>
                <c:pt idx="0">
                  <c:v>17</c:v>
                </c:pt>
                <c:pt idx="1">
                  <c:v>15</c:v>
                </c:pt>
                <c:pt idx="2">
                  <c:v>13</c:v>
                </c:pt>
                <c:pt idx="3">
                  <c:v>13</c:v>
                </c:pt>
                <c:pt idx="4">
                  <c:v>13</c:v>
                </c:pt>
                <c:pt idx="5">
                  <c:v>8</c:v>
                </c:pt>
                <c:pt idx="6">
                  <c:v>12</c:v>
                </c:pt>
              </c:numCache>
            </c:numRef>
          </c:val>
          <c:extLst>
            <c:ext xmlns:c16="http://schemas.microsoft.com/office/drawing/2014/chart" uri="{C3380CC4-5D6E-409C-BE32-E72D297353CC}">
              <c16:uniqueId val="{0000000E-B21E-4C75-ADBE-67DE62C58C70}"/>
            </c:ext>
          </c:extLst>
        </c:ser>
        <c:ser>
          <c:idx val="1"/>
          <c:order val="1"/>
          <c:tx>
            <c:strRef>
              <c:f>Sheet1!$C$1</c:f>
              <c:strCache>
                <c:ptCount val="1"/>
                <c:pt idx="0">
                  <c:v>Aree di innovazione futura</c:v>
                </c:pt>
              </c:strCache>
            </c:strRef>
          </c:tx>
          <c:spPr>
            <a:solidFill>
              <a:srgbClr val="52B1DD"/>
            </a:solidFill>
            <a:ln>
              <a:noFill/>
            </a:ln>
            <a:effectLst/>
          </c:spPr>
          <c:invertIfNegative val="0"/>
          <c:cat>
            <c:strRef>
              <c:f>Sheet1!$A$2:$A$8</c:f>
              <c:strCache>
                <c:ptCount val="7"/>
                <c:pt idx="0">
                  <c:v>  Utilizzo di energia da fonti rinnovabili</c:v>
                </c:pt>
                <c:pt idx="1">
                  <c:v>  Sviluppo sostenibile della filiera agroalimentare</c:v>
                </c:pt>
                <c:pt idx="2">
                  <c:v>  Sviluppo di Comunita' Energetiche Rinnovabili</c:v>
                </c:pt>
                <c:pt idx="3">
                  <c:v>  Applicazione della ricerca scientifica nel settore agricolo/zootecnico</c:v>
                </c:pt>
                <c:pt idx="4">
                  <c:v>  Applicazione dei principi di economia circolare</c:v>
                </c:pt>
                <c:pt idx="5">
                  <c:v>  Offerta di servizi di mobilita' elettrica</c:v>
                </c:pt>
                <c:pt idx="6">
                  <c:v>  Utilizzo dell'Intelligenza Artificiale e della robotica nei settori produttivi</c:v>
                </c:pt>
              </c:strCache>
            </c:strRef>
          </c:cat>
          <c:val>
            <c:numRef>
              <c:f>Sheet1!$C$2:$C$8</c:f>
              <c:numCache>
                <c:formatCode>General</c:formatCode>
                <c:ptCount val="7"/>
                <c:pt idx="0">
                  <c:v>20</c:v>
                </c:pt>
                <c:pt idx="1">
                  <c:v>16</c:v>
                </c:pt>
                <c:pt idx="2">
                  <c:v>21</c:v>
                </c:pt>
                <c:pt idx="3">
                  <c:v>14</c:v>
                </c:pt>
                <c:pt idx="4">
                  <c:v>20</c:v>
                </c:pt>
                <c:pt idx="5">
                  <c:v>18</c:v>
                </c:pt>
                <c:pt idx="6">
                  <c:v>14</c:v>
                </c:pt>
              </c:numCache>
            </c:numRef>
          </c:val>
          <c:extLst>
            <c:ext xmlns:c16="http://schemas.microsoft.com/office/drawing/2014/chart" uri="{C3380CC4-5D6E-409C-BE32-E72D297353CC}">
              <c16:uniqueId val="{0000000F-B21E-4C75-ADBE-67DE62C58C70}"/>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4FEB-40D0-BDD6-15F8580E65A8}"/>
              </c:ext>
            </c:extLst>
          </c:dPt>
          <c:dPt>
            <c:idx val="2"/>
            <c:invertIfNegative val="0"/>
            <c:bubble3D val="0"/>
            <c:spPr>
              <a:solidFill>
                <a:srgbClr val="009D9C"/>
              </a:solidFill>
              <a:ln>
                <a:noFill/>
              </a:ln>
              <a:effectLst/>
            </c:spPr>
            <c:extLst>
              <c:ext xmlns:c16="http://schemas.microsoft.com/office/drawing/2014/chart" uri="{C3380CC4-5D6E-409C-BE32-E72D297353CC}">
                <c16:uniqueId val="{00000003-4FEB-40D0-BDD6-15F8580E65A8}"/>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4FEB-40D0-BDD6-15F8580E65A8}"/>
              </c:ext>
            </c:extLst>
          </c:dPt>
          <c:dPt>
            <c:idx val="25"/>
            <c:invertIfNegative val="0"/>
            <c:bubble3D val="0"/>
            <c:extLst>
              <c:ext xmlns:c16="http://schemas.microsoft.com/office/drawing/2014/chart" uri="{C3380CC4-5D6E-409C-BE32-E72D297353CC}">
                <c16:uniqueId val="{00000006-4FEB-40D0-BDD6-15F8580E65A8}"/>
              </c:ext>
            </c:extLst>
          </c:dPt>
          <c:dPt>
            <c:idx val="26"/>
            <c:invertIfNegative val="0"/>
            <c:bubble3D val="0"/>
            <c:extLst>
              <c:ext xmlns:c16="http://schemas.microsoft.com/office/drawing/2014/chart" uri="{C3380CC4-5D6E-409C-BE32-E72D297353CC}">
                <c16:uniqueId val="{00000007-4FEB-40D0-BDD6-15F8580E65A8}"/>
              </c:ext>
            </c:extLst>
          </c:dPt>
          <c:dPt>
            <c:idx val="29"/>
            <c:invertIfNegative val="0"/>
            <c:bubble3D val="0"/>
            <c:extLst>
              <c:ext xmlns:c16="http://schemas.microsoft.com/office/drawing/2014/chart" uri="{C3380CC4-5D6E-409C-BE32-E72D297353CC}">
                <c16:uniqueId val="{00000008-4FEB-40D0-BDD6-15F8580E65A8}"/>
              </c:ext>
            </c:extLst>
          </c:dPt>
          <c:dPt>
            <c:idx val="31"/>
            <c:invertIfNegative val="0"/>
            <c:bubble3D val="0"/>
            <c:extLst>
              <c:ext xmlns:c16="http://schemas.microsoft.com/office/drawing/2014/chart" uri="{C3380CC4-5D6E-409C-BE32-E72D297353CC}">
                <c16:uniqueId val="{00000009-4FEB-40D0-BDD6-15F8580E65A8}"/>
              </c:ext>
            </c:extLst>
          </c:dPt>
          <c:dPt>
            <c:idx val="33"/>
            <c:invertIfNegative val="0"/>
            <c:bubble3D val="0"/>
            <c:extLst>
              <c:ext xmlns:c16="http://schemas.microsoft.com/office/drawing/2014/chart" uri="{C3380CC4-5D6E-409C-BE32-E72D297353CC}">
                <c16:uniqueId val="{0000000A-4FEB-40D0-BDD6-15F8580E65A8}"/>
              </c:ext>
            </c:extLst>
          </c:dPt>
          <c:dPt>
            <c:idx val="34"/>
            <c:invertIfNegative val="0"/>
            <c:bubble3D val="0"/>
            <c:extLst>
              <c:ext xmlns:c16="http://schemas.microsoft.com/office/drawing/2014/chart" uri="{C3380CC4-5D6E-409C-BE32-E72D297353CC}">
                <c16:uniqueId val="{0000000B-4FEB-40D0-BDD6-15F8580E65A8}"/>
              </c:ext>
            </c:extLst>
          </c:dPt>
          <c:dPt>
            <c:idx val="35"/>
            <c:invertIfNegative val="0"/>
            <c:bubble3D val="0"/>
            <c:extLst>
              <c:ext xmlns:c16="http://schemas.microsoft.com/office/drawing/2014/chart" uri="{C3380CC4-5D6E-409C-BE32-E72D297353CC}">
                <c16:uniqueId val="{0000000C-4FEB-40D0-BDD6-15F8580E65A8}"/>
              </c:ext>
            </c:extLst>
          </c:dPt>
          <c:dPt>
            <c:idx val="36"/>
            <c:invertIfNegative val="0"/>
            <c:bubble3D val="0"/>
            <c:extLst>
              <c:ext xmlns:c16="http://schemas.microsoft.com/office/drawing/2014/chart" uri="{C3380CC4-5D6E-409C-BE32-E72D297353CC}">
                <c16:uniqueId val="{0000000D-4FEB-40D0-BDD6-15F8580E65A8}"/>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32.81</c:v>
                </c:pt>
                <c:pt idx="1">
                  <c:v>44.87</c:v>
                </c:pt>
                <c:pt idx="2">
                  <c:v>16.13</c:v>
                </c:pt>
                <c:pt idx="3">
                  <c:v>6.19</c:v>
                </c:pt>
              </c:numCache>
            </c:numRef>
          </c:val>
          <c:extLst>
            <c:ext xmlns:c16="http://schemas.microsoft.com/office/drawing/2014/chart" uri="{C3380CC4-5D6E-409C-BE32-E72D297353CC}">
              <c16:uniqueId val="{0000000E-4FEB-40D0-BDD6-15F8580E65A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AD0E-4217-A80B-70E723E515D2}"/>
              </c:ext>
            </c:extLst>
          </c:dPt>
          <c:dPt>
            <c:idx val="2"/>
            <c:invertIfNegative val="0"/>
            <c:bubble3D val="0"/>
            <c:spPr>
              <a:solidFill>
                <a:srgbClr val="009D9C"/>
              </a:solidFill>
              <a:ln>
                <a:noFill/>
              </a:ln>
              <a:effectLst/>
            </c:spPr>
            <c:extLst>
              <c:ext xmlns:c16="http://schemas.microsoft.com/office/drawing/2014/chart" uri="{C3380CC4-5D6E-409C-BE32-E72D297353CC}">
                <c16:uniqueId val="{00000003-AD0E-4217-A80B-70E723E515D2}"/>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AD0E-4217-A80B-70E723E515D2}"/>
              </c:ext>
            </c:extLst>
          </c:dPt>
          <c:dPt>
            <c:idx val="25"/>
            <c:invertIfNegative val="0"/>
            <c:bubble3D val="0"/>
            <c:extLst>
              <c:ext xmlns:c16="http://schemas.microsoft.com/office/drawing/2014/chart" uri="{C3380CC4-5D6E-409C-BE32-E72D297353CC}">
                <c16:uniqueId val="{00000006-AD0E-4217-A80B-70E723E515D2}"/>
              </c:ext>
            </c:extLst>
          </c:dPt>
          <c:dPt>
            <c:idx val="26"/>
            <c:invertIfNegative val="0"/>
            <c:bubble3D val="0"/>
            <c:extLst>
              <c:ext xmlns:c16="http://schemas.microsoft.com/office/drawing/2014/chart" uri="{C3380CC4-5D6E-409C-BE32-E72D297353CC}">
                <c16:uniqueId val="{00000007-AD0E-4217-A80B-70E723E515D2}"/>
              </c:ext>
            </c:extLst>
          </c:dPt>
          <c:dPt>
            <c:idx val="29"/>
            <c:invertIfNegative val="0"/>
            <c:bubble3D val="0"/>
            <c:extLst>
              <c:ext xmlns:c16="http://schemas.microsoft.com/office/drawing/2014/chart" uri="{C3380CC4-5D6E-409C-BE32-E72D297353CC}">
                <c16:uniqueId val="{00000008-AD0E-4217-A80B-70E723E515D2}"/>
              </c:ext>
            </c:extLst>
          </c:dPt>
          <c:dPt>
            <c:idx val="31"/>
            <c:invertIfNegative val="0"/>
            <c:bubble3D val="0"/>
            <c:extLst>
              <c:ext xmlns:c16="http://schemas.microsoft.com/office/drawing/2014/chart" uri="{C3380CC4-5D6E-409C-BE32-E72D297353CC}">
                <c16:uniqueId val="{00000009-AD0E-4217-A80B-70E723E515D2}"/>
              </c:ext>
            </c:extLst>
          </c:dPt>
          <c:dPt>
            <c:idx val="33"/>
            <c:invertIfNegative val="0"/>
            <c:bubble3D val="0"/>
            <c:extLst>
              <c:ext xmlns:c16="http://schemas.microsoft.com/office/drawing/2014/chart" uri="{C3380CC4-5D6E-409C-BE32-E72D297353CC}">
                <c16:uniqueId val="{0000000A-AD0E-4217-A80B-70E723E515D2}"/>
              </c:ext>
            </c:extLst>
          </c:dPt>
          <c:dPt>
            <c:idx val="34"/>
            <c:invertIfNegative val="0"/>
            <c:bubble3D val="0"/>
            <c:extLst>
              <c:ext xmlns:c16="http://schemas.microsoft.com/office/drawing/2014/chart" uri="{C3380CC4-5D6E-409C-BE32-E72D297353CC}">
                <c16:uniqueId val="{0000000B-AD0E-4217-A80B-70E723E515D2}"/>
              </c:ext>
            </c:extLst>
          </c:dPt>
          <c:dPt>
            <c:idx val="35"/>
            <c:invertIfNegative val="0"/>
            <c:bubble3D val="0"/>
            <c:extLst>
              <c:ext xmlns:c16="http://schemas.microsoft.com/office/drawing/2014/chart" uri="{C3380CC4-5D6E-409C-BE32-E72D297353CC}">
                <c16:uniqueId val="{0000000C-AD0E-4217-A80B-70E723E515D2}"/>
              </c:ext>
            </c:extLst>
          </c:dPt>
          <c:dPt>
            <c:idx val="36"/>
            <c:invertIfNegative val="0"/>
            <c:bubble3D val="0"/>
            <c:extLst>
              <c:ext xmlns:c16="http://schemas.microsoft.com/office/drawing/2014/chart" uri="{C3380CC4-5D6E-409C-BE32-E72D297353CC}">
                <c16:uniqueId val="{0000000D-AD0E-4217-A80B-70E723E515D2}"/>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42.23</c:v>
                </c:pt>
                <c:pt idx="1">
                  <c:v>41.76</c:v>
                </c:pt>
                <c:pt idx="2">
                  <c:v>8.9</c:v>
                </c:pt>
                <c:pt idx="3">
                  <c:v>7.1</c:v>
                </c:pt>
              </c:numCache>
            </c:numRef>
          </c:val>
          <c:extLst>
            <c:ext xmlns:c16="http://schemas.microsoft.com/office/drawing/2014/chart" uri="{C3380CC4-5D6E-409C-BE32-E72D297353CC}">
              <c16:uniqueId val="{0000000E-AD0E-4217-A80B-70E723E515D2}"/>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DE01-44C0-8EA8-0386475BE34C}"/>
              </c:ext>
            </c:extLst>
          </c:dPt>
          <c:dPt>
            <c:idx val="2"/>
            <c:invertIfNegative val="0"/>
            <c:bubble3D val="0"/>
            <c:spPr>
              <a:solidFill>
                <a:srgbClr val="009D9C"/>
              </a:solidFill>
              <a:ln>
                <a:noFill/>
              </a:ln>
              <a:effectLst/>
            </c:spPr>
            <c:extLst>
              <c:ext xmlns:c16="http://schemas.microsoft.com/office/drawing/2014/chart" uri="{C3380CC4-5D6E-409C-BE32-E72D297353CC}">
                <c16:uniqueId val="{00000003-DE01-44C0-8EA8-0386475BE34C}"/>
              </c:ext>
            </c:extLst>
          </c:dPt>
          <c:dPt>
            <c:idx val="3"/>
            <c:invertIfNegative val="0"/>
            <c:bubble3D val="0"/>
            <c:spPr>
              <a:solidFill>
                <a:schemeClr val="bg1">
                  <a:lumMod val="65000"/>
                </a:schemeClr>
              </a:solidFill>
              <a:ln>
                <a:noFill/>
              </a:ln>
              <a:effectLst/>
            </c:spPr>
            <c:extLst>
              <c:ext xmlns:c16="http://schemas.microsoft.com/office/drawing/2014/chart" uri="{C3380CC4-5D6E-409C-BE32-E72D297353CC}">
                <c16:uniqueId val="{00000005-DE01-44C0-8EA8-0386475BE34C}"/>
              </c:ext>
            </c:extLst>
          </c:dPt>
          <c:dPt>
            <c:idx val="25"/>
            <c:invertIfNegative val="0"/>
            <c:bubble3D val="0"/>
            <c:extLst>
              <c:ext xmlns:c16="http://schemas.microsoft.com/office/drawing/2014/chart" uri="{C3380CC4-5D6E-409C-BE32-E72D297353CC}">
                <c16:uniqueId val="{00000006-DE01-44C0-8EA8-0386475BE34C}"/>
              </c:ext>
            </c:extLst>
          </c:dPt>
          <c:dPt>
            <c:idx val="26"/>
            <c:invertIfNegative val="0"/>
            <c:bubble3D val="0"/>
            <c:extLst>
              <c:ext xmlns:c16="http://schemas.microsoft.com/office/drawing/2014/chart" uri="{C3380CC4-5D6E-409C-BE32-E72D297353CC}">
                <c16:uniqueId val="{00000007-DE01-44C0-8EA8-0386475BE34C}"/>
              </c:ext>
            </c:extLst>
          </c:dPt>
          <c:dPt>
            <c:idx val="29"/>
            <c:invertIfNegative val="0"/>
            <c:bubble3D val="0"/>
            <c:extLst>
              <c:ext xmlns:c16="http://schemas.microsoft.com/office/drawing/2014/chart" uri="{C3380CC4-5D6E-409C-BE32-E72D297353CC}">
                <c16:uniqueId val="{00000008-DE01-44C0-8EA8-0386475BE34C}"/>
              </c:ext>
            </c:extLst>
          </c:dPt>
          <c:dPt>
            <c:idx val="31"/>
            <c:invertIfNegative val="0"/>
            <c:bubble3D val="0"/>
            <c:extLst>
              <c:ext xmlns:c16="http://schemas.microsoft.com/office/drawing/2014/chart" uri="{C3380CC4-5D6E-409C-BE32-E72D297353CC}">
                <c16:uniqueId val="{00000009-DE01-44C0-8EA8-0386475BE34C}"/>
              </c:ext>
            </c:extLst>
          </c:dPt>
          <c:dPt>
            <c:idx val="33"/>
            <c:invertIfNegative val="0"/>
            <c:bubble3D val="0"/>
            <c:extLst>
              <c:ext xmlns:c16="http://schemas.microsoft.com/office/drawing/2014/chart" uri="{C3380CC4-5D6E-409C-BE32-E72D297353CC}">
                <c16:uniqueId val="{0000000A-DE01-44C0-8EA8-0386475BE34C}"/>
              </c:ext>
            </c:extLst>
          </c:dPt>
          <c:dPt>
            <c:idx val="34"/>
            <c:invertIfNegative val="0"/>
            <c:bubble3D val="0"/>
            <c:extLst>
              <c:ext xmlns:c16="http://schemas.microsoft.com/office/drawing/2014/chart" uri="{C3380CC4-5D6E-409C-BE32-E72D297353CC}">
                <c16:uniqueId val="{0000000B-DE01-44C0-8EA8-0386475BE34C}"/>
              </c:ext>
            </c:extLst>
          </c:dPt>
          <c:dPt>
            <c:idx val="35"/>
            <c:invertIfNegative val="0"/>
            <c:bubble3D val="0"/>
            <c:extLst>
              <c:ext xmlns:c16="http://schemas.microsoft.com/office/drawing/2014/chart" uri="{C3380CC4-5D6E-409C-BE32-E72D297353CC}">
                <c16:uniqueId val="{0000000C-DE01-44C0-8EA8-0386475BE34C}"/>
              </c:ext>
            </c:extLst>
          </c:dPt>
          <c:dPt>
            <c:idx val="36"/>
            <c:invertIfNegative val="0"/>
            <c:bubble3D val="0"/>
            <c:extLst>
              <c:ext xmlns:c16="http://schemas.microsoft.com/office/drawing/2014/chart" uri="{C3380CC4-5D6E-409C-BE32-E72D297353CC}">
                <c16:uniqueId val="{0000000D-DE01-44C0-8EA8-0386475BE34C}"/>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  Le aziende del territorio</c:v>
                </c:pt>
                <c:pt idx="1">
                  <c:v>  I consumatori, i cittadini</c:v>
                </c:pt>
                <c:pt idx="2">
                  <c:v>  La pubblica amministrazione locale</c:v>
                </c:pt>
                <c:pt idx="3">
                  <c:v>  Associazioni di categoria come Confartigiato, Coldiretti, Confindustria, ...</c:v>
                </c:pt>
              </c:strCache>
            </c:strRef>
          </c:cat>
          <c:val>
            <c:numRef>
              <c:f>Sheet1!$B$2:$B$7</c:f>
              <c:numCache>
                <c:formatCode>0</c:formatCode>
                <c:ptCount val="4"/>
                <c:pt idx="0">
                  <c:v>29.2</c:v>
                </c:pt>
                <c:pt idx="1">
                  <c:v>41.33</c:v>
                </c:pt>
                <c:pt idx="2">
                  <c:v>16.52</c:v>
                </c:pt>
                <c:pt idx="3">
                  <c:v>12.95</c:v>
                </c:pt>
              </c:numCache>
            </c:numRef>
          </c:val>
          <c:extLst>
            <c:ext xmlns:c16="http://schemas.microsoft.com/office/drawing/2014/chart" uri="{C3380CC4-5D6E-409C-BE32-E72D297353CC}">
              <c16:uniqueId val="{0000000E-DE01-44C0-8EA8-0386475BE34C}"/>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0" i="0" u="none" strike="noStrike" kern="1200" baseline="0">
                    <a:solidFill>
                      <a:schemeClr val="tx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Foglio1!$B$6</c:f>
              <c:numCache>
                <c:formatCode>0</c:formatCode>
                <c:ptCount val="1"/>
                <c:pt idx="0">
                  <c:v>10</c:v>
                </c:pt>
              </c:numCache>
            </c:numRef>
          </c:val>
          <c:extLst>
            <c:ext xmlns:c16="http://schemas.microsoft.com/office/drawing/2014/chart" uri="{C3380CC4-5D6E-409C-BE32-E72D297353CC}">
              <c16:uniqueId val="{00000000-0706-422C-8845-4D784EB6277C}"/>
            </c:ext>
          </c:extLst>
        </c:ser>
        <c:ser>
          <c:idx val="1"/>
          <c:order val="1"/>
          <c:tx>
            <c:strRef>
              <c:f>Foglio1!$A$5</c:f>
              <c:strCache>
                <c:ptCount val="1"/>
                <c:pt idx="0">
                  <c:v>Molto negativamente</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Foglio1!$B$5:$B$5</c:f>
              <c:numCache>
                <c:formatCode>0</c:formatCode>
                <c:ptCount val="1"/>
                <c:pt idx="0">
                  <c:v>5</c:v>
                </c:pt>
              </c:numCache>
            </c:numRef>
          </c:val>
          <c:extLst>
            <c:ext xmlns:c16="http://schemas.microsoft.com/office/drawing/2014/chart" uri="{C3380CC4-5D6E-409C-BE32-E72D297353CC}">
              <c16:uniqueId val="{00000001-0706-422C-8845-4D784EB6277C}"/>
            </c:ext>
          </c:extLst>
        </c:ser>
        <c:ser>
          <c:idx val="0"/>
          <c:order val="2"/>
          <c:tx>
            <c:strRef>
              <c:f>Foglio1!$A$4</c:f>
              <c:strCache>
                <c:ptCount val="1"/>
                <c:pt idx="0">
                  <c:v>Abbastanza negativamente</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Foglio1!$B$4:$B$4</c:f>
              <c:numCache>
                <c:formatCode>0</c:formatCode>
                <c:ptCount val="1"/>
                <c:pt idx="0">
                  <c:v>23</c:v>
                </c:pt>
              </c:numCache>
            </c:numRef>
          </c:val>
          <c:extLst>
            <c:ext xmlns:c16="http://schemas.microsoft.com/office/drawing/2014/chart" uri="{C3380CC4-5D6E-409C-BE32-E72D297353CC}">
              <c16:uniqueId val="{00000002-0706-422C-8845-4D784EB6277C}"/>
            </c:ext>
          </c:extLst>
        </c:ser>
        <c:ser>
          <c:idx val="3"/>
          <c:order val="3"/>
          <c:tx>
            <c:strRef>
              <c:f>Foglio1!$A$3</c:f>
              <c:strCache>
                <c:ptCount val="1"/>
                <c:pt idx="0">
                  <c:v>Abbastanza positivamente</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Foglio1!$B$3:$B$3</c:f>
              <c:numCache>
                <c:formatCode>0</c:formatCode>
                <c:ptCount val="1"/>
                <c:pt idx="0">
                  <c:v>48</c:v>
                </c:pt>
              </c:numCache>
            </c:numRef>
          </c:val>
          <c:extLst>
            <c:ext xmlns:c16="http://schemas.microsoft.com/office/drawing/2014/chart" uri="{C3380CC4-5D6E-409C-BE32-E72D297353CC}">
              <c16:uniqueId val="{00000003-0706-422C-8845-4D784EB6277C}"/>
            </c:ext>
          </c:extLst>
        </c:ser>
        <c:ser>
          <c:idx val="4"/>
          <c:order val="4"/>
          <c:tx>
            <c:strRef>
              <c:f>Foglio1!$A$2</c:f>
              <c:strCache>
                <c:ptCount val="1"/>
                <c:pt idx="0">
                  <c:v>Molto positivamente</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0706-422C-8845-4D784EB6277C}"/>
              </c:ext>
            </c:extLst>
          </c:dPt>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bg1"/>
                    </a:solidFill>
                    <a:latin typeface="+mj-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Foglio1!$B$1:$B$1</c:f>
              <c:strCache>
                <c:ptCount val="1"/>
                <c:pt idx="0">
                  <c:v>POPOLAZIONE LOMBARDA</c:v>
                </c:pt>
              </c:strCache>
            </c:strRef>
          </c:cat>
          <c:val>
            <c:numRef>
              <c:f>Foglio1!$B$2:$B$2</c:f>
              <c:numCache>
                <c:formatCode>0</c:formatCode>
                <c:ptCount val="1"/>
                <c:pt idx="0">
                  <c:v>14</c:v>
                </c:pt>
              </c:numCache>
            </c:numRef>
          </c:val>
          <c:extLst>
            <c:ext xmlns:c16="http://schemas.microsoft.com/office/drawing/2014/chart" uri="{C3380CC4-5D6E-409C-BE32-E72D297353CC}">
              <c16:uniqueId val="{00000006-0706-422C-8845-4D784EB6277C}"/>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10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legend>
      <c:legendPos val="l"/>
      <c:layout>
        <c:manualLayout>
          <c:xMode val="edge"/>
          <c:yMode val="edge"/>
          <c:x val="6.0113486574941317E-2"/>
          <c:y val="2.8300477979044279E-3"/>
          <c:w val="0.47760298626849751"/>
          <c:h val="0.995405325572335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delete val="1"/>
          </c:dLbls>
          <c:val>
            <c:numRef>
              <c:f>Foglio1!$B$6</c:f>
              <c:numCache>
                <c:formatCode>General</c:formatCode>
                <c:ptCount val="1"/>
                <c:pt idx="0">
                  <c:v>1</c:v>
                </c:pt>
              </c:numCache>
            </c:numRef>
          </c:val>
          <c:extLst>
            <c:ext xmlns:c16="http://schemas.microsoft.com/office/drawing/2014/chart" uri="{C3380CC4-5D6E-409C-BE32-E72D297353CC}">
              <c16:uniqueId val="{00000000-CFBD-42AF-BC6A-8350162C12A5}"/>
            </c:ext>
          </c:extLst>
        </c:ser>
        <c:ser>
          <c:idx val="1"/>
          <c:order val="1"/>
          <c:tx>
            <c:strRef>
              <c:f>Foglio1!$A$5</c:f>
              <c:strCache>
                <c:ptCount val="1"/>
                <c:pt idx="0">
                  <c:v>Molto negativamente</c:v>
                </c:pt>
              </c:strCache>
            </c:strRef>
          </c:tx>
          <c:spPr>
            <a:solidFill>
              <a:schemeClr val="accent5"/>
            </a:solidFill>
            <a:ln>
              <a:noFill/>
            </a:ln>
            <a:effectLst/>
          </c:spPr>
          <c:invertIfNegative val="0"/>
          <c:dLbls>
            <c:delete val="1"/>
          </c:dLbls>
          <c:cat>
            <c:strRef>
              <c:f>Foglio1!$B$1:$B$1</c:f>
              <c:strCache>
                <c:ptCount val="1"/>
                <c:pt idx="0">
                  <c:v>POPOLAZIONE LOMBARDA</c:v>
                </c:pt>
              </c:strCache>
            </c:strRef>
          </c:cat>
          <c:val>
            <c:numRef>
              <c:f>Foglio1!$B$5:$B$5</c:f>
              <c:numCache>
                <c:formatCode>General</c:formatCode>
                <c:ptCount val="1"/>
                <c:pt idx="0">
                  <c:v>0</c:v>
                </c:pt>
              </c:numCache>
            </c:numRef>
          </c:val>
          <c:extLst>
            <c:ext xmlns:c16="http://schemas.microsoft.com/office/drawing/2014/chart" uri="{C3380CC4-5D6E-409C-BE32-E72D297353CC}">
              <c16:uniqueId val="{00000001-CFBD-42AF-BC6A-8350162C12A5}"/>
            </c:ext>
          </c:extLst>
        </c:ser>
        <c:ser>
          <c:idx val="0"/>
          <c:order val="2"/>
          <c:tx>
            <c:strRef>
              <c:f>Foglio1!$A$4</c:f>
              <c:strCache>
                <c:ptCount val="1"/>
                <c:pt idx="0">
                  <c:v>Abbastanza negativamente</c:v>
                </c:pt>
              </c:strCache>
            </c:strRef>
          </c:tx>
          <c:spPr>
            <a:solidFill>
              <a:schemeClr val="accent5">
                <a:lumMod val="40000"/>
                <a:lumOff val="60000"/>
              </a:schemeClr>
            </a:solidFill>
            <a:ln>
              <a:noFill/>
            </a:ln>
            <a:effectLst/>
          </c:spPr>
          <c:invertIfNegative val="0"/>
          <c:dLbls>
            <c:delete val="1"/>
          </c:dLbls>
          <c:cat>
            <c:strRef>
              <c:f>Foglio1!$B$1:$B$1</c:f>
              <c:strCache>
                <c:ptCount val="1"/>
                <c:pt idx="0">
                  <c:v>POPOLAZIONE LOMBARDA</c:v>
                </c:pt>
              </c:strCache>
            </c:strRef>
          </c:cat>
          <c:val>
            <c:numRef>
              <c:f>Foglio1!$B$4:$B$4</c:f>
              <c:numCache>
                <c:formatCode>General</c:formatCode>
                <c:ptCount val="1"/>
                <c:pt idx="0">
                  <c:v>7</c:v>
                </c:pt>
              </c:numCache>
            </c:numRef>
          </c:val>
          <c:extLst>
            <c:ext xmlns:c16="http://schemas.microsoft.com/office/drawing/2014/chart" uri="{C3380CC4-5D6E-409C-BE32-E72D297353CC}">
              <c16:uniqueId val="{00000002-CFBD-42AF-BC6A-8350162C12A5}"/>
            </c:ext>
          </c:extLst>
        </c:ser>
        <c:ser>
          <c:idx val="3"/>
          <c:order val="3"/>
          <c:tx>
            <c:strRef>
              <c:f>Foglio1!$A$3</c:f>
              <c:strCache>
                <c:ptCount val="1"/>
                <c:pt idx="0">
                  <c:v>Abbastanza positivamente</c:v>
                </c:pt>
              </c:strCache>
            </c:strRef>
          </c:tx>
          <c:spPr>
            <a:solidFill>
              <a:schemeClr val="tx2">
                <a:lumMod val="75000"/>
              </a:schemeClr>
            </a:solidFill>
            <a:ln>
              <a:noFill/>
            </a:ln>
            <a:effectLst/>
          </c:spPr>
          <c:invertIfNegative val="0"/>
          <c:dLbls>
            <c:delete val="1"/>
          </c:dLbls>
          <c:cat>
            <c:strRef>
              <c:f>Foglio1!$B$1:$B$1</c:f>
              <c:strCache>
                <c:ptCount val="1"/>
                <c:pt idx="0">
                  <c:v>POPOLAZIONE LOMBARDA</c:v>
                </c:pt>
              </c:strCache>
            </c:strRef>
          </c:cat>
          <c:val>
            <c:numRef>
              <c:f>Foglio1!$B$3:$B$3</c:f>
              <c:numCache>
                <c:formatCode>General</c:formatCode>
                <c:ptCount val="1"/>
                <c:pt idx="0">
                  <c:v>18</c:v>
                </c:pt>
              </c:numCache>
            </c:numRef>
          </c:val>
          <c:extLst>
            <c:ext xmlns:c16="http://schemas.microsoft.com/office/drawing/2014/chart" uri="{C3380CC4-5D6E-409C-BE32-E72D297353CC}">
              <c16:uniqueId val="{00000003-CFBD-42AF-BC6A-8350162C12A5}"/>
            </c:ext>
          </c:extLst>
        </c:ser>
        <c:ser>
          <c:idx val="4"/>
          <c:order val="4"/>
          <c:tx>
            <c:strRef>
              <c:f>Foglio1!$A$2</c:f>
              <c:strCache>
                <c:ptCount val="1"/>
                <c:pt idx="0">
                  <c:v>Molto positivamente</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CFBD-42AF-BC6A-8350162C12A5}"/>
              </c:ext>
            </c:extLst>
          </c:dPt>
          <c:dLbls>
            <c:delete val="1"/>
          </c:dLbls>
          <c:cat>
            <c:strRef>
              <c:f>Foglio1!$B$1:$B$1</c:f>
              <c:strCache>
                <c:ptCount val="1"/>
                <c:pt idx="0">
                  <c:v>POPOLAZIONE LOMBARDA</c:v>
                </c:pt>
              </c:strCache>
            </c:strRef>
          </c:cat>
          <c:val>
            <c:numRef>
              <c:f>Foglio1!$B$2:$B$2</c:f>
              <c:numCache>
                <c:formatCode>General</c:formatCode>
                <c:ptCount val="1"/>
                <c:pt idx="0">
                  <c:v>4</c:v>
                </c:pt>
              </c:numCache>
            </c:numRef>
          </c:val>
          <c:extLst>
            <c:ext xmlns:c16="http://schemas.microsoft.com/office/drawing/2014/chart" uri="{C3380CC4-5D6E-409C-BE32-E72D297353CC}">
              <c16:uniqueId val="{00000006-CFBD-42AF-BC6A-8350162C12A5}"/>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high"/>
        <c:crossAx val="400939632"/>
        <c:crosses val="autoZero"/>
        <c:auto val="1"/>
        <c:lblAlgn val="ctr"/>
        <c:lblOffset val="100"/>
        <c:noMultiLvlLbl val="0"/>
      </c:catAx>
      <c:valAx>
        <c:axId val="400939632"/>
        <c:scaling>
          <c:orientation val="minMax"/>
          <c:max val="30"/>
          <c:min val="0"/>
        </c:scaling>
        <c:delete val="1"/>
        <c:axPos val="l"/>
        <c:numFmt formatCode="General" sourceLinked="1"/>
        <c:majorTickMark val="out"/>
        <c:minorTickMark val="none"/>
        <c:tickLblPos val="nextTo"/>
        <c:crossAx val="4009392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55807021626995668"/>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w="28575">
              <a:noFill/>
            </a:ln>
            <a:effectLst/>
          </c:spPr>
          <c:invertIfNegative val="0"/>
          <c:dPt>
            <c:idx val="2"/>
            <c:invertIfNegative val="0"/>
            <c:bubble3D val="0"/>
            <c:extLst>
              <c:ext xmlns:c16="http://schemas.microsoft.com/office/drawing/2014/chart" uri="{C3380CC4-5D6E-409C-BE32-E72D297353CC}">
                <c16:uniqueId val="{00000000-C43C-4987-8454-CB2E453D3B5B}"/>
              </c:ext>
            </c:extLst>
          </c:dPt>
          <c:dPt>
            <c:idx val="4"/>
            <c:invertIfNegative val="0"/>
            <c:bubble3D val="0"/>
            <c:spPr>
              <a:solidFill>
                <a:srgbClr val="009D9C"/>
              </a:solidFill>
              <a:ln w="28575">
                <a:noFill/>
              </a:ln>
              <a:effectLst/>
            </c:spPr>
            <c:extLst>
              <c:ext xmlns:c16="http://schemas.microsoft.com/office/drawing/2014/chart" uri="{C3380CC4-5D6E-409C-BE32-E72D297353CC}">
                <c16:uniqueId val="{00000002-C43C-4987-8454-CB2E453D3B5B}"/>
              </c:ext>
            </c:extLst>
          </c:dPt>
          <c:dPt>
            <c:idx val="7"/>
            <c:invertIfNegative val="0"/>
            <c:bubble3D val="0"/>
            <c:spPr>
              <a:solidFill>
                <a:srgbClr val="009D9C"/>
              </a:solidFill>
              <a:ln w="28575">
                <a:noFill/>
              </a:ln>
              <a:effectLst/>
            </c:spPr>
            <c:extLst>
              <c:ext xmlns:c16="http://schemas.microsoft.com/office/drawing/2014/chart" uri="{C3380CC4-5D6E-409C-BE32-E72D297353CC}">
                <c16:uniqueId val="{00000004-C43C-4987-8454-CB2E453D3B5B}"/>
              </c:ext>
            </c:extLst>
          </c:dPt>
          <c:dPt>
            <c:idx val="25"/>
            <c:invertIfNegative val="0"/>
            <c:bubble3D val="0"/>
            <c:extLst>
              <c:ext xmlns:c16="http://schemas.microsoft.com/office/drawing/2014/chart" uri="{C3380CC4-5D6E-409C-BE32-E72D297353CC}">
                <c16:uniqueId val="{00000005-C43C-4987-8454-CB2E453D3B5B}"/>
              </c:ext>
            </c:extLst>
          </c:dPt>
          <c:dPt>
            <c:idx val="26"/>
            <c:invertIfNegative val="0"/>
            <c:bubble3D val="0"/>
            <c:extLst>
              <c:ext xmlns:c16="http://schemas.microsoft.com/office/drawing/2014/chart" uri="{C3380CC4-5D6E-409C-BE32-E72D297353CC}">
                <c16:uniqueId val="{00000006-C43C-4987-8454-CB2E453D3B5B}"/>
              </c:ext>
            </c:extLst>
          </c:dPt>
          <c:dPt>
            <c:idx val="29"/>
            <c:invertIfNegative val="0"/>
            <c:bubble3D val="0"/>
            <c:extLst>
              <c:ext xmlns:c16="http://schemas.microsoft.com/office/drawing/2014/chart" uri="{C3380CC4-5D6E-409C-BE32-E72D297353CC}">
                <c16:uniqueId val="{00000007-C43C-4987-8454-CB2E453D3B5B}"/>
              </c:ext>
            </c:extLst>
          </c:dPt>
          <c:dPt>
            <c:idx val="31"/>
            <c:invertIfNegative val="0"/>
            <c:bubble3D val="0"/>
            <c:extLst>
              <c:ext xmlns:c16="http://schemas.microsoft.com/office/drawing/2014/chart" uri="{C3380CC4-5D6E-409C-BE32-E72D297353CC}">
                <c16:uniqueId val="{00000008-C43C-4987-8454-CB2E453D3B5B}"/>
              </c:ext>
            </c:extLst>
          </c:dPt>
          <c:dPt>
            <c:idx val="33"/>
            <c:invertIfNegative val="0"/>
            <c:bubble3D val="0"/>
            <c:extLst>
              <c:ext xmlns:c16="http://schemas.microsoft.com/office/drawing/2014/chart" uri="{C3380CC4-5D6E-409C-BE32-E72D297353CC}">
                <c16:uniqueId val="{00000009-C43C-4987-8454-CB2E453D3B5B}"/>
              </c:ext>
            </c:extLst>
          </c:dPt>
          <c:dPt>
            <c:idx val="34"/>
            <c:invertIfNegative val="0"/>
            <c:bubble3D val="0"/>
            <c:extLst>
              <c:ext xmlns:c16="http://schemas.microsoft.com/office/drawing/2014/chart" uri="{C3380CC4-5D6E-409C-BE32-E72D297353CC}">
                <c16:uniqueId val="{0000000A-C43C-4987-8454-CB2E453D3B5B}"/>
              </c:ext>
            </c:extLst>
          </c:dPt>
          <c:dPt>
            <c:idx val="35"/>
            <c:invertIfNegative val="0"/>
            <c:bubble3D val="0"/>
            <c:extLst>
              <c:ext xmlns:c16="http://schemas.microsoft.com/office/drawing/2014/chart" uri="{C3380CC4-5D6E-409C-BE32-E72D297353CC}">
                <c16:uniqueId val="{0000000B-C43C-4987-8454-CB2E453D3B5B}"/>
              </c:ext>
            </c:extLst>
          </c:dPt>
          <c:dPt>
            <c:idx val="36"/>
            <c:invertIfNegative val="0"/>
            <c:bubble3D val="0"/>
            <c:extLst>
              <c:ext xmlns:c16="http://schemas.microsoft.com/office/drawing/2014/chart" uri="{C3380CC4-5D6E-409C-BE32-E72D297353CC}">
                <c16:uniqueId val="{0000000C-C43C-4987-8454-CB2E453D3B5B}"/>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Rende possibile l'efficienza energetica grazie all'utilizzo di energia da fonti rinnovabili</c:v>
                </c:pt>
                <c:pt idx="1">
                  <c:v>  Favorisce lo sviluppo tecnologico e l'innovazione sostenibile</c:v>
                </c:pt>
                <c:pt idx="2">
                  <c:v>  Promuove lo sviluppo di progetti di economia circolare</c:v>
                </c:pt>
                <c:pt idx="3">
                  <c:v>  Contribuisce a creare un senso di identità e appartenenza al territorio</c:v>
                </c:pt>
                <c:pt idx="4">
                  <c:v>  E' un punto di riferimento per le start-up e per giovani imprenditori</c:v>
                </c:pt>
                <c:pt idx="5">
                  <c:v>  Rappresenta un punto di incontro per mondo accademico, imprenditoriale, istituzionale, associativo</c:v>
                </c:pt>
                <c:pt idx="6">
                  <c:v>  E' una fonte di ispirazione per la nascita/lo sviluppo di altre fondazioni locali</c:v>
                </c:pt>
                <c:pt idx="7">
                  <c:v>  Offre opportunità per eventi culturali, artistici e di intrattenimento, arricchendo la vita sociale del territorio</c:v>
                </c:pt>
                <c:pt idx="8">
                  <c:v>  E' un polo di aggregazione per importanti realtà economiche del territorio</c:v>
                </c:pt>
              </c:strCache>
            </c:strRef>
          </c:cat>
          <c:val>
            <c:numRef>
              <c:f>Sheet1!$B$2:$B$10</c:f>
              <c:numCache>
                <c:formatCode>0</c:formatCode>
                <c:ptCount val="9"/>
                <c:pt idx="0">
                  <c:v>29.03</c:v>
                </c:pt>
                <c:pt idx="1">
                  <c:v>22.94</c:v>
                </c:pt>
                <c:pt idx="2">
                  <c:v>18.73</c:v>
                </c:pt>
                <c:pt idx="3">
                  <c:v>10.79</c:v>
                </c:pt>
                <c:pt idx="4">
                  <c:v>10.76</c:v>
                </c:pt>
                <c:pt idx="5">
                  <c:v>9.7799999999999994</c:v>
                </c:pt>
                <c:pt idx="6">
                  <c:v>9.23</c:v>
                </c:pt>
                <c:pt idx="7">
                  <c:v>7.08</c:v>
                </c:pt>
                <c:pt idx="8">
                  <c:v>5.15</c:v>
                </c:pt>
              </c:numCache>
            </c:numRef>
          </c:val>
          <c:extLst>
            <c:ext xmlns:c16="http://schemas.microsoft.com/office/drawing/2014/chart" uri="{C3380CC4-5D6E-409C-BE32-E72D297353CC}">
              <c16:uniqueId val="{0000000D-C43C-4987-8454-CB2E453D3B5B}"/>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0"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EF66-42DC-A05E-D8E60198A7A8}"/>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EF66-42DC-A05E-D8E60198A7A8}"/>
              </c:ext>
            </c:extLst>
          </c:dPt>
          <c:dPt>
            <c:idx val="7"/>
            <c:invertIfNegative val="0"/>
            <c:bubble3D val="0"/>
            <c:spPr>
              <a:solidFill>
                <a:srgbClr val="002060"/>
              </a:solidFill>
              <a:ln w="28575">
                <a:noFill/>
              </a:ln>
              <a:effectLst/>
            </c:spPr>
            <c:extLst>
              <c:ext xmlns:c16="http://schemas.microsoft.com/office/drawing/2014/chart" uri="{C3380CC4-5D6E-409C-BE32-E72D297353CC}">
                <c16:uniqueId val="{00000004-EF66-42DC-A05E-D8E60198A7A8}"/>
              </c:ext>
            </c:extLst>
          </c:dPt>
          <c:dPt>
            <c:idx val="25"/>
            <c:invertIfNegative val="0"/>
            <c:bubble3D val="0"/>
            <c:extLst>
              <c:ext xmlns:c16="http://schemas.microsoft.com/office/drawing/2014/chart" uri="{C3380CC4-5D6E-409C-BE32-E72D297353CC}">
                <c16:uniqueId val="{00000005-EF66-42DC-A05E-D8E60198A7A8}"/>
              </c:ext>
            </c:extLst>
          </c:dPt>
          <c:dPt>
            <c:idx val="26"/>
            <c:invertIfNegative val="0"/>
            <c:bubble3D val="0"/>
            <c:extLst>
              <c:ext xmlns:c16="http://schemas.microsoft.com/office/drawing/2014/chart" uri="{C3380CC4-5D6E-409C-BE32-E72D297353CC}">
                <c16:uniqueId val="{00000006-EF66-42DC-A05E-D8E60198A7A8}"/>
              </c:ext>
            </c:extLst>
          </c:dPt>
          <c:dPt>
            <c:idx val="29"/>
            <c:invertIfNegative val="0"/>
            <c:bubble3D val="0"/>
            <c:extLst>
              <c:ext xmlns:c16="http://schemas.microsoft.com/office/drawing/2014/chart" uri="{C3380CC4-5D6E-409C-BE32-E72D297353CC}">
                <c16:uniqueId val="{00000007-EF66-42DC-A05E-D8E60198A7A8}"/>
              </c:ext>
            </c:extLst>
          </c:dPt>
          <c:dPt>
            <c:idx val="31"/>
            <c:invertIfNegative val="0"/>
            <c:bubble3D val="0"/>
            <c:extLst>
              <c:ext xmlns:c16="http://schemas.microsoft.com/office/drawing/2014/chart" uri="{C3380CC4-5D6E-409C-BE32-E72D297353CC}">
                <c16:uniqueId val="{00000008-EF66-42DC-A05E-D8E60198A7A8}"/>
              </c:ext>
            </c:extLst>
          </c:dPt>
          <c:dPt>
            <c:idx val="33"/>
            <c:invertIfNegative val="0"/>
            <c:bubble3D val="0"/>
            <c:extLst>
              <c:ext xmlns:c16="http://schemas.microsoft.com/office/drawing/2014/chart" uri="{C3380CC4-5D6E-409C-BE32-E72D297353CC}">
                <c16:uniqueId val="{00000009-EF66-42DC-A05E-D8E60198A7A8}"/>
              </c:ext>
            </c:extLst>
          </c:dPt>
          <c:dPt>
            <c:idx val="34"/>
            <c:invertIfNegative val="0"/>
            <c:bubble3D val="0"/>
            <c:extLst>
              <c:ext xmlns:c16="http://schemas.microsoft.com/office/drawing/2014/chart" uri="{C3380CC4-5D6E-409C-BE32-E72D297353CC}">
                <c16:uniqueId val="{0000000A-EF66-42DC-A05E-D8E60198A7A8}"/>
              </c:ext>
            </c:extLst>
          </c:dPt>
          <c:dPt>
            <c:idx val="35"/>
            <c:invertIfNegative val="0"/>
            <c:bubble3D val="0"/>
            <c:extLst>
              <c:ext xmlns:c16="http://schemas.microsoft.com/office/drawing/2014/chart" uri="{C3380CC4-5D6E-409C-BE32-E72D297353CC}">
                <c16:uniqueId val="{0000000B-EF66-42DC-A05E-D8E60198A7A8}"/>
              </c:ext>
            </c:extLst>
          </c:dPt>
          <c:dPt>
            <c:idx val="36"/>
            <c:invertIfNegative val="0"/>
            <c:bubble3D val="0"/>
            <c:extLst>
              <c:ext xmlns:c16="http://schemas.microsoft.com/office/drawing/2014/chart" uri="{C3380CC4-5D6E-409C-BE32-E72D297353CC}">
                <c16:uniqueId val="{0000000C-EF66-42DC-A05E-D8E60198A7A8}"/>
              </c:ext>
            </c:extLst>
          </c:dPt>
          <c:cat>
            <c:strRef>
              <c:f>Sheet1!$A$2:$A$10</c:f>
              <c:strCache>
                <c:ptCount val="9"/>
                <c:pt idx="0">
                  <c:v>  Rende possibile l'efficienza energetica grazie all'utilizzo di energia da fonti rinnovabili</c:v>
                </c:pt>
                <c:pt idx="1">
                  <c:v>  Favorisce lo sviluppo tecnologico e l'innovazione sostenibile</c:v>
                </c:pt>
                <c:pt idx="2">
                  <c:v>  Promuove lo sviluppo di progetti di economia circolare</c:v>
                </c:pt>
                <c:pt idx="3">
                  <c:v>  Contribuisce a creare un senso di identità e appartenenza al territorio</c:v>
                </c:pt>
                <c:pt idx="4">
                  <c:v>  E' un punto di riferimento per le start-up e per giovani imprenditori</c:v>
                </c:pt>
                <c:pt idx="5">
                  <c:v>  Rappresenta un punto di incontro per mondo accademico, imprenditoriale, istituzionale, associativo</c:v>
                </c:pt>
                <c:pt idx="6">
                  <c:v>  E' una fonte di ispirazione per la nascita/lo sviluppo di altre fondazioni locali</c:v>
                </c:pt>
                <c:pt idx="7">
                  <c:v>  Offre opportunità per eventi culturali, artistici e di intrattenimento, arricchendo la vita sociale del territorio</c:v>
                </c:pt>
                <c:pt idx="8">
                  <c:v>  E' un polo di aggregazione per importanti realtà economiche del territorio</c:v>
                </c:pt>
              </c:strCache>
            </c:strRef>
          </c:cat>
          <c:val>
            <c:numRef>
              <c:f>Sheet1!$B$2:$B$10</c:f>
              <c:numCache>
                <c:formatCode>General</c:formatCode>
                <c:ptCount val="9"/>
                <c:pt idx="0">
                  <c:v>7</c:v>
                </c:pt>
                <c:pt idx="1">
                  <c:v>15</c:v>
                </c:pt>
                <c:pt idx="2">
                  <c:v>14</c:v>
                </c:pt>
                <c:pt idx="3">
                  <c:v>7</c:v>
                </c:pt>
                <c:pt idx="4">
                  <c:v>3</c:v>
                </c:pt>
                <c:pt idx="5">
                  <c:v>10</c:v>
                </c:pt>
                <c:pt idx="6">
                  <c:v>2</c:v>
                </c:pt>
                <c:pt idx="7">
                  <c:v>10</c:v>
                </c:pt>
                <c:pt idx="8">
                  <c:v>7</c:v>
                </c:pt>
              </c:numCache>
            </c:numRef>
          </c:val>
          <c:extLst>
            <c:ext xmlns:c16="http://schemas.microsoft.com/office/drawing/2014/chart" uri="{C3380CC4-5D6E-409C-BE32-E72D297353CC}">
              <c16:uniqueId val="{0000000D-EF66-42DC-A05E-D8E60198A7A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87733500247708E-2"/>
          <c:y val="0.15112174604472123"/>
          <c:w val="0.90750328083989507"/>
          <c:h val="0.79581034075537327"/>
        </c:manualLayout>
      </c:layout>
      <c:bubbleChart>
        <c:varyColors val="0"/>
        <c:ser>
          <c:idx val="0"/>
          <c:order val="0"/>
          <c:tx>
            <c:strRef>
              <c:f>Foglio1!$D$2</c:f>
              <c:strCache>
                <c:ptCount val="1"/>
                <c:pt idx="0">
                  <c:v>1</c:v>
                </c:pt>
              </c:strCache>
            </c:strRef>
          </c:tx>
          <c:spPr>
            <a:solidFill>
              <a:srgbClr val="1DAFAD"/>
            </a:solidFill>
            <a:ln>
              <a:noFill/>
            </a:ln>
            <a:effectLst/>
          </c:spPr>
          <c:invertIfNegative val="0"/>
          <c:dPt>
            <c:idx val="0"/>
            <c:invertIfNegative val="0"/>
            <c:bubble3D val="0"/>
            <c:spPr>
              <a:noFill/>
              <a:ln w="31750">
                <a:noFill/>
              </a:ln>
              <a:effectLst/>
            </c:spPr>
            <c:extLst>
              <c:ext xmlns:c16="http://schemas.microsoft.com/office/drawing/2014/chart" uri="{C3380CC4-5D6E-409C-BE32-E72D297353CC}">
                <c16:uniqueId val="{00000001-C3E4-420E-A833-AAEB65779116}"/>
              </c:ext>
            </c:extLst>
          </c:dPt>
          <c:dLbls>
            <c:dLbl>
              <c:idx val="0"/>
              <c:tx>
                <c:rich>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r>
                      <a:rPr lang="en-US" baseline="0" dirty="0"/>
                      <a:t>  </a:t>
                    </a:r>
                    <a:endParaRPr lang="en-US" dirty="0"/>
                  </a:p>
                </c:rich>
              </c:tx>
              <c:numFmt formatCode="#,##0" sourceLinked="0"/>
              <c:spPr>
                <a:solidFill>
                  <a:srgbClr val="0E5757"/>
                </a:solid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0"/>
              <c:showBubbleSize val="0"/>
              <c:extLst>
                <c:ext xmlns:c15="http://schemas.microsoft.com/office/drawing/2012/chart" uri="{CE6537A1-D6FC-4f65-9D91-7224C49458BB}">
                  <c15:layout>
                    <c:manualLayout>
                      <c:w val="8.9366137650709887E-2"/>
                      <c:h val="0.44509288020134968"/>
                    </c:manualLayout>
                  </c15:layout>
                  <c15:showDataLabelsRange val="0"/>
                </c:ext>
                <c:ext xmlns:c16="http://schemas.microsoft.com/office/drawing/2014/chart" uri="{C3380CC4-5D6E-409C-BE32-E72D297353CC}">
                  <c16:uniqueId val="{00000001-C3E4-420E-A833-AAEB65779116}"/>
                </c:ext>
              </c:extLst>
            </c:dLbl>
            <c:numFmt formatCode="#,##0" sourceLinked="0"/>
            <c:spPr>
              <a:solidFill>
                <a:srgbClr val="1DAFAD"/>
              </a:solid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it-IT"/>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Foglio1!$A$2</c:f>
              <c:numCache>
                <c:formatCode>0.00</c:formatCode>
                <c:ptCount val="1"/>
                <c:pt idx="0">
                  <c:v>28</c:v>
                </c:pt>
              </c:numCache>
            </c:numRef>
          </c:xVal>
          <c:yVal>
            <c:numRef>
              <c:f>Foglio1!$B$2</c:f>
              <c:numCache>
                <c:formatCode>General</c:formatCode>
                <c:ptCount val="1"/>
                <c:pt idx="0">
                  <c:v>0</c:v>
                </c:pt>
              </c:numCache>
            </c:numRef>
          </c:yVal>
          <c:bubbleSize>
            <c:numRef>
              <c:f>Foglio1!$C$2</c:f>
              <c:numCache>
                <c:formatCode>General</c:formatCode>
                <c:ptCount val="1"/>
                <c:pt idx="0">
                  <c:v>10</c:v>
                </c:pt>
              </c:numCache>
            </c:numRef>
          </c:bubbleSize>
          <c:bubble3D val="0"/>
          <c:extLst>
            <c:ext xmlns:c16="http://schemas.microsoft.com/office/drawing/2014/chart" uri="{C3380CC4-5D6E-409C-BE32-E72D297353CC}">
              <c16:uniqueId val="{00000002-C3E4-420E-A833-AAEB65779116}"/>
            </c:ext>
          </c:extLst>
        </c:ser>
        <c:ser>
          <c:idx val="1"/>
          <c:order val="1"/>
          <c:tx>
            <c:strRef>
              <c:f>Foglio1!$D$3</c:f>
              <c:strCache>
                <c:ptCount val="1"/>
              </c:strCache>
            </c:strRef>
          </c:tx>
          <c:spPr>
            <a:solidFill>
              <a:schemeClr val="accent5">
                <a:lumMod val="20000"/>
                <a:lumOff val="80000"/>
              </a:schemeClr>
            </a:solidFill>
            <a:ln w="25400">
              <a:noFill/>
            </a:ln>
            <a:effectLst/>
          </c:spPr>
          <c:invertIfNegative val="0"/>
          <c:dPt>
            <c:idx val="0"/>
            <c:invertIfNegative val="0"/>
            <c:bubble3D val="0"/>
            <c:spPr>
              <a:solidFill>
                <a:schemeClr val="accent5">
                  <a:lumMod val="20000"/>
                  <a:lumOff val="80000"/>
                </a:schemeClr>
              </a:solidFill>
              <a:ln w="31750">
                <a:noFill/>
              </a:ln>
              <a:effectLst/>
              <a:scene3d>
                <a:camera prst="orthographicFront"/>
                <a:lightRig rig="threePt" dir="t"/>
              </a:scene3d>
            </c:spPr>
            <c:extLst>
              <c:ext xmlns:c16="http://schemas.microsoft.com/office/drawing/2014/chart" uri="{C3380CC4-5D6E-409C-BE32-E72D297353CC}">
                <c16:uniqueId val="{00000004-C3E4-420E-A833-AAEB65779116}"/>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it-IT"/>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Foglio1!$A$3</c:f>
              <c:numCache>
                <c:formatCode>0.00</c:formatCode>
                <c:ptCount val="1"/>
              </c:numCache>
            </c:numRef>
          </c:xVal>
          <c:yVal>
            <c:numRef>
              <c:f>Foglio1!$B$3</c:f>
              <c:numCache>
                <c:formatCode>General</c:formatCode>
                <c:ptCount val="1"/>
              </c:numCache>
            </c:numRef>
          </c:yVal>
          <c:bubbleSize>
            <c:numRef>
              <c:f>Foglio1!$C$3</c:f>
              <c:numCache>
                <c:formatCode>General</c:formatCode>
                <c:ptCount val="1"/>
              </c:numCache>
            </c:numRef>
          </c:bubbleSize>
          <c:bubble3D val="0"/>
          <c:extLst>
            <c:ext xmlns:c16="http://schemas.microsoft.com/office/drawing/2014/chart" uri="{C3380CC4-5D6E-409C-BE32-E72D297353CC}">
              <c16:uniqueId val="{00000005-C3E4-420E-A833-AAEB65779116}"/>
            </c:ext>
          </c:extLst>
        </c:ser>
        <c:dLbls>
          <c:showLegendKey val="0"/>
          <c:showVal val="0"/>
          <c:showCatName val="0"/>
          <c:showSerName val="0"/>
          <c:showPercent val="0"/>
          <c:showBubbleSize val="0"/>
        </c:dLbls>
        <c:bubbleScale val="100"/>
        <c:showNegBubbles val="0"/>
        <c:sizeRepresents val="w"/>
        <c:axId val="906926936"/>
        <c:axId val="906927592"/>
      </c:bubbleChart>
      <c:valAx>
        <c:axId val="906926936"/>
        <c:scaling>
          <c:orientation val="minMax"/>
          <c:max val="30"/>
          <c:min val="0"/>
        </c:scaling>
        <c:delete val="0"/>
        <c:axPos val="b"/>
        <c:numFmt formatCode="0" sourceLinked="0"/>
        <c:majorTickMark val="out"/>
        <c:minorTickMark val="none"/>
        <c:tickLblPos val="low"/>
        <c:spPr>
          <a:noFill/>
          <a:ln w="38100" cap="flat" cmpd="sng" algn="ctr">
            <a:solidFill>
              <a:schemeClr val="bg1"/>
            </a:solidFill>
            <a:round/>
          </a:ln>
          <a:effectLst/>
        </c:spPr>
        <c:txPr>
          <a:bodyPr rot="-60000000" spcFirstLastPara="1" vertOverflow="ellipsis" vert="horz" wrap="square" anchor="ctr" anchorCtr="1"/>
          <a:lstStyle/>
          <a:p>
            <a:pPr>
              <a:defRPr sz="1100" b="0" i="1" u="none" strike="noStrike" kern="1200" baseline="0">
                <a:solidFill>
                  <a:schemeClr val="bg1"/>
                </a:solidFill>
                <a:latin typeface="+mn-lt"/>
                <a:ea typeface="+mn-ea"/>
                <a:cs typeface="+mn-cs"/>
              </a:defRPr>
            </a:pPr>
            <a:endParaRPr lang="it-IT"/>
          </a:p>
        </c:txPr>
        <c:crossAx val="906927592"/>
        <c:crosses val="autoZero"/>
        <c:crossBetween val="midCat"/>
        <c:majorUnit val="10"/>
      </c:valAx>
      <c:valAx>
        <c:axId val="906927592"/>
        <c:scaling>
          <c:orientation val="minMax"/>
          <c:max val="3"/>
          <c:min val="-3"/>
        </c:scaling>
        <c:delete val="1"/>
        <c:axPos val="l"/>
        <c:numFmt formatCode="General" sourceLinked="1"/>
        <c:majorTickMark val="out"/>
        <c:minorTickMark val="none"/>
        <c:tickLblPos val="nextTo"/>
        <c:crossAx val="906926936"/>
        <c:crosses val="autoZero"/>
        <c:crossBetween val="midCat"/>
        <c:majorUnit val="1"/>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0.14853403343500254"/>
          <c:w val="0.83732719284238444"/>
          <c:h val="0.83139930247223404"/>
        </c:manualLayout>
      </c:layout>
      <c:barChart>
        <c:barDir val="bar"/>
        <c:grouping val="stacked"/>
        <c:varyColors val="0"/>
        <c:ser>
          <c:idx val="0"/>
          <c:order val="0"/>
          <c:tx>
            <c:strRef>
              <c:f>Sheet1!$B$1</c:f>
              <c:strCache>
                <c:ptCount val="1"/>
                <c:pt idx="0">
                  <c:v>Molto</c:v>
                </c:pt>
              </c:strCache>
            </c:strRef>
          </c:tx>
          <c:spPr>
            <a:solidFill>
              <a:srgbClr val="009FDA"/>
            </a:solidFill>
            <a:ln>
              <a:noFill/>
            </a:ln>
            <a:effectLst/>
          </c:spPr>
          <c:invertIfNegative val="0"/>
          <c:dPt>
            <c:idx val="0"/>
            <c:invertIfNegative val="0"/>
            <c:bubble3D val="0"/>
            <c:spPr>
              <a:solidFill>
                <a:srgbClr val="009FDA"/>
              </a:solidFill>
              <a:ln>
                <a:noFill/>
              </a:ln>
              <a:effectLst/>
            </c:spPr>
            <c:extLst>
              <c:ext xmlns:c16="http://schemas.microsoft.com/office/drawing/2014/chart" uri="{C3380CC4-5D6E-409C-BE32-E72D297353CC}">
                <c16:uniqueId val="{00000001-462F-4133-AD59-7D4B607F53F3}"/>
              </c:ext>
            </c:extLst>
          </c:dPt>
          <c:dPt>
            <c:idx val="1"/>
            <c:invertIfNegative val="0"/>
            <c:bubble3D val="0"/>
            <c:spPr>
              <a:solidFill>
                <a:srgbClr val="009FDA"/>
              </a:solidFill>
              <a:ln>
                <a:noFill/>
              </a:ln>
              <a:effectLst/>
            </c:spPr>
            <c:extLst>
              <c:ext xmlns:c16="http://schemas.microsoft.com/office/drawing/2014/chart" uri="{C3380CC4-5D6E-409C-BE32-E72D297353CC}">
                <c16:uniqueId val="{00000003-462F-4133-AD59-7D4B607F53F3}"/>
              </c:ext>
            </c:extLst>
          </c:dPt>
          <c:dPt>
            <c:idx val="2"/>
            <c:invertIfNegative val="0"/>
            <c:bubble3D val="0"/>
            <c:spPr>
              <a:solidFill>
                <a:srgbClr val="009FDA"/>
              </a:solidFill>
              <a:ln>
                <a:noFill/>
              </a:ln>
              <a:effectLst/>
            </c:spPr>
            <c:extLst>
              <c:ext xmlns:c16="http://schemas.microsoft.com/office/drawing/2014/chart" uri="{C3380CC4-5D6E-409C-BE32-E72D297353CC}">
                <c16:uniqueId val="{00000005-462F-4133-AD59-7D4B607F53F3}"/>
              </c:ext>
            </c:extLst>
          </c:dPt>
          <c:dPt>
            <c:idx val="3"/>
            <c:invertIfNegative val="0"/>
            <c:bubble3D val="0"/>
            <c:spPr>
              <a:solidFill>
                <a:srgbClr val="009FDA"/>
              </a:solidFill>
              <a:ln>
                <a:noFill/>
              </a:ln>
              <a:effectLst/>
            </c:spPr>
            <c:extLst>
              <c:ext xmlns:c16="http://schemas.microsoft.com/office/drawing/2014/chart" uri="{C3380CC4-5D6E-409C-BE32-E72D297353CC}">
                <c16:uniqueId val="{00000007-462F-4133-AD59-7D4B607F53F3}"/>
              </c:ext>
            </c:extLst>
          </c:dPt>
          <c:dPt>
            <c:idx val="25"/>
            <c:invertIfNegative val="0"/>
            <c:bubble3D val="0"/>
            <c:extLst>
              <c:ext xmlns:c16="http://schemas.microsoft.com/office/drawing/2014/chart" uri="{C3380CC4-5D6E-409C-BE32-E72D297353CC}">
                <c16:uniqueId val="{00000008-462F-4133-AD59-7D4B607F53F3}"/>
              </c:ext>
            </c:extLst>
          </c:dPt>
          <c:dPt>
            <c:idx val="26"/>
            <c:invertIfNegative val="0"/>
            <c:bubble3D val="0"/>
            <c:extLst>
              <c:ext xmlns:c16="http://schemas.microsoft.com/office/drawing/2014/chart" uri="{C3380CC4-5D6E-409C-BE32-E72D297353CC}">
                <c16:uniqueId val="{00000009-462F-4133-AD59-7D4B607F53F3}"/>
              </c:ext>
            </c:extLst>
          </c:dPt>
          <c:dPt>
            <c:idx val="29"/>
            <c:invertIfNegative val="0"/>
            <c:bubble3D val="0"/>
            <c:extLst>
              <c:ext xmlns:c16="http://schemas.microsoft.com/office/drawing/2014/chart" uri="{C3380CC4-5D6E-409C-BE32-E72D297353CC}">
                <c16:uniqueId val="{0000000A-462F-4133-AD59-7D4B607F53F3}"/>
              </c:ext>
            </c:extLst>
          </c:dPt>
          <c:dPt>
            <c:idx val="31"/>
            <c:invertIfNegative val="0"/>
            <c:bubble3D val="0"/>
            <c:extLst>
              <c:ext xmlns:c16="http://schemas.microsoft.com/office/drawing/2014/chart" uri="{C3380CC4-5D6E-409C-BE32-E72D297353CC}">
                <c16:uniqueId val="{0000000B-462F-4133-AD59-7D4B607F53F3}"/>
              </c:ext>
            </c:extLst>
          </c:dPt>
          <c:dPt>
            <c:idx val="33"/>
            <c:invertIfNegative val="0"/>
            <c:bubble3D val="0"/>
            <c:extLst>
              <c:ext xmlns:c16="http://schemas.microsoft.com/office/drawing/2014/chart" uri="{C3380CC4-5D6E-409C-BE32-E72D297353CC}">
                <c16:uniqueId val="{0000000C-462F-4133-AD59-7D4B607F53F3}"/>
              </c:ext>
            </c:extLst>
          </c:dPt>
          <c:dPt>
            <c:idx val="34"/>
            <c:invertIfNegative val="0"/>
            <c:bubble3D val="0"/>
            <c:extLst>
              <c:ext xmlns:c16="http://schemas.microsoft.com/office/drawing/2014/chart" uri="{C3380CC4-5D6E-409C-BE32-E72D297353CC}">
                <c16:uniqueId val="{0000000D-462F-4133-AD59-7D4B607F53F3}"/>
              </c:ext>
            </c:extLst>
          </c:dPt>
          <c:dPt>
            <c:idx val="35"/>
            <c:invertIfNegative val="0"/>
            <c:bubble3D val="0"/>
            <c:extLst>
              <c:ext xmlns:c16="http://schemas.microsoft.com/office/drawing/2014/chart" uri="{C3380CC4-5D6E-409C-BE32-E72D297353CC}">
                <c16:uniqueId val="{0000000E-462F-4133-AD59-7D4B607F53F3}"/>
              </c:ext>
            </c:extLst>
          </c:dPt>
          <c:dPt>
            <c:idx val="36"/>
            <c:invertIfNegative val="0"/>
            <c:bubble3D val="0"/>
            <c:extLst>
              <c:ext xmlns:c16="http://schemas.microsoft.com/office/drawing/2014/chart" uri="{C3380CC4-5D6E-409C-BE32-E72D297353CC}">
                <c16:uniqueId val="{0000000F-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Sheet1!$B$2:$B$6</c:f>
              <c:numCache>
                <c:formatCode>General</c:formatCode>
                <c:ptCount val="5"/>
                <c:pt idx="0">
                  <c:v>21.02</c:v>
                </c:pt>
                <c:pt idx="1">
                  <c:v>29.79</c:v>
                </c:pt>
                <c:pt idx="2">
                  <c:v>27.22</c:v>
                </c:pt>
                <c:pt idx="3">
                  <c:v>17</c:v>
                </c:pt>
                <c:pt idx="4">
                  <c:v>22.49</c:v>
                </c:pt>
              </c:numCache>
            </c:numRef>
          </c:val>
          <c:extLst>
            <c:ext xmlns:c16="http://schemas.microsoft.com/office/drawing/2014/chart" uri="{C3380CC4-5D6E-409C-BE32-E72D297353CC}">
              <c16:uniqueId val="{00000011-462F-4133-AD59-7D4B607F53F3}"/>
            </c:ext>
          </c:extLst>
        </c:ser>
        <c:ser>
          <c:idx val="1"/>
          <c:order val="1"/>
          <c:tx>
            <c:strRef>
              <c:f>Sheet1!$C$1</c:f>
              <c:strCache>
                <c:ptCount val="1"/>
                <c:pt idx="0">
                  <c:v>Abbastanza </c:v>
                </c:pt>
              </c:strCache>
            </c:strRef>
          </c:tx>
          <c:spPr>
            <a:solidFill>
              <a:srgbClr val="82C7E6"/>
            </a:solidFill>
            <a:ln>
              <a:noFill/>
            </a:ln>
            <a:effectLst/>
          </c:spPr>
          <c:invertIfNegative val="0"/>
          <c:dPt>
            <c:idx val="0"/>
            <c:invertIfNegative val="0"/>
            <c:bubble3D val="0"/>
            <c:spPr>
              <a:solidFill>
                <a:srgbClr val="82C7E6"/>
              </a:solidFill>
              <a:ln>
                <a:noFill/>
              </a:ln>
              <a:effectLst/>
            </c:spPr>
            <c:extLst>
              <c:ext xmlns:c16="http://schemas.microsoft.com/office/drawing/2014/chart" uri="{C3380CC4-5D6E-409C-BE32-E72D297353CC}">
                <c16:uniqueId val="{00000013-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Sheet1!$C$2:$C$6</c:f>
              <c:numCache>
                <c:formatCode>General</c:formatCode>
                <c:ptCount val="5"/>
                <c:pt idx="0">
                  <c:v>65.75</c:v>
                </c:pt>
                <c:pt idx="1">
                  <c:v>55.910000000000004</c:v>
                </c:pt>
                <c:pt idx="2">
                  <c:v>56.870000000000005</c:v>
                </c:pt>
                <c:pt idx="3">
                  <c:v>65.900000000000006</c:v>
                </c:pt>
                <c:pt idx="4">
                  <c:v>59.710000000000008</c:v>
                </c:pt>
              </c:numCache>
            </c:numRef>
          </c:val>
          <c:extLst>
            <c:ext xmlns:c16="http://schemas.microsoft.com/office/drawing/2014/chart" uri="{C3380CC4-5D6E-409C-BE32-E72D297353CC}">
              <c16:uniqueId val="{00000014-462F-4133-AD59-7D4B607F53F3}"/>
            </c:ext>
          </c:extLst>
        </c:ser>
        <c:ser>
          <c:idx val="2"/>
          <c:order val="2"/>
          <c:tx>
            <c:strRef>
              <c:f>Sheet1!$D$1</c:f>
              <c:strCache>
                <c:ptCount val="1"/>
                <c:pt idx="0">
                  <c:v>Molto + Abbastanza</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Riconoscibilita' dei progetti/iniziative sponsorizzate</c:v>
                </c:pt>
                <c:pt idx="1">
                  <c:v>Adeguatezza dei progetti/iniziative rispetto ai bisogni del territorio</c:v>
                </c:pt>
                <c:pt idx="2">
                  <c:v>Facilita' nella presentazione delle candidature di progetti scientifici o culturali</c:v>
                </c:pt>
                <c:pt idx="3">
                  <c:v>Chiarezza/semplicita' del modo di comunicare della Fondazione</c:v>
                </c:pt>
                <c:pt idx="4">
                  <c:v>Visibilita' e chiarezza dei bandi relativi ai progetti/iniziative promosse</c:v>
                </c:pt>
              </c:strCache>
            </c:strRef>
          </c:cat>
          <c:val>
            <c:numRef>
              <c:f>Sheet1!$D$2:$D$6</c:f>
              <c:numCache>
                <c:formatCode>General</c:formatCode>
                <c:ptCount val="5"/>
                <c:pt idx="0">
                  <c:v>86.77</c:v>
                </c:pt>
                <c:pt idx="1">
                  <c:v>85.7</c:v>
                </c:pt>
                <c:pt idx="2">
                  <c:v>84.09</c:v>
                </c:pt>
                <c:pt idx="3">
                  <c:v>83.42</c:v>
                </c:pt>
                <c:pt idx="4">
                  <c:v>82.2</c:v>
                </c:pt>
              </c:numCache>
            </c:numRef>
          </c:val>
          <c:extLst>
            <c:ext xmlns:c16="http://schemas.microsoft.com/office/drawing/2014/chart" uri="{C3380CC4-5D6E-409C-BE32-E72D297353CC}">
              <c16:uniqueId val="{00000015-462F-4133-AD59-7D4B607F53F3}"/>
            </c:ext>
          </c:extLst>
        </c:ser>
        <c:dLbls>
          <c:showLegendKey val="0"/>
          <c:showVal val="0"/>
          <c:showCatName val="0"/>
          <c:showSerName val="0"/>
          <c:showPercent val="0"/>
          <c:showBubbleSize val="0"/>
        </c:dLbls>
        <c:gapWidth val="5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r"/>
      <c:legendEntry>
        <c:idx val="2"/>
        <c:txPr>
          <a:bodyPr rot="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it-IT"/>
          </a:p>
        </c:txPr>
      </c:legendEntry>
      <c:layout>
        <c:manualLayout>
          <c:xMode val="edge"/>
          <c:yMode val="edge"/>
          <c:x val="2.1912000944582267E-2"/>
          <c:y val="9.4359291147059696E-3"/>
          <c:w val="0.88590796037955877"/>
          <c:h val="0.1278882411232513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B1AE-4968-98EF-05E173843196}"/>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B1AE-4968-98EF-05E173843196}"/>
              </c:ext>
            </c:extLst>
          </c:dPt>
          <c:dPt>
            <c:idx val="25"/>
            <c:invertIfNegative val="0"/>
            <c:bubble3D val="0"/>
            <c:extLst>
              <c:ext xmlns:c16="http://schemas.microsoft.com/office/drawing/2014/chart" uri="{C3380CC4-5D6E-409C-BE32-E72D297353CC}">
                <c16:uniqueId val="{00000003-B1AE-4968-98EF-05E173843196}"/>
              </c:ext>
            </c:extLst>
          </c:dPt>
          <c:dPt>
            <c:idx val="26"/>
            <c:invertIfNegative val="0"/>
            <c:bubble3D val="0"/>
            <c:extLst>
              <c:ext xmlns:c16="http://schemas.microsoft.com/office/drawing/2014/chart" uri="{C3380CC4-5D6E-409C-BE32-E72D297353CC}">
                <c16:uniqueId val="{00000004-B1AE-4968-98EF-05E173843196}"/>
              </c:ext>
            </c:extLst>
          </c:dPt>
          <c:dPt>
            <c:idx val="29"/>
            <c:invertIfNegative val="0"/>
            <c:bubble3D val="0"/>
            <c:extLst>
              <c:ext xmlns:c16="http://schemas.microsoft.com/office/drawing/2014/chart" uri="{C3380CC4-5D6E-409C-BE32-E72D297353CC}">
                <c16:uniqueId val="{00000005-B1AE-4968-98EF-05E173843196}"/>
              </c:ext>
            </c:extLst>
          </c:dPt>
          <c:dPt>
            <c:idx val="31"/>
            <c:invertIfNegative val="0"/>
            <c:bubble3D val="0"/>
            <c:extLst>
              <c:ext xmlns:c16="http://schemas.microsoft.com/office/drawing/2014/chart" uri="{C3380CC4-5D6E-409C-BE32-E72D297353CC}">
                <c16:uniqueId val="{00000006-B1AE-4968-98EF-05E173843196}"/>
              </c:ext>
            </c:extLst>
          </c:dPt>
          <c:dPt>
            <c:idx val="33"/>
            <c:invertIfNegative val="0"/>
            <c:bubble3D val="0"/>
            <c:extLst>
              <c:ext xmlns:c16="http://schemas.microsoft.com/office/drawing/2014/chart" uri="{C3380CC4-5D6E-409C-BE32-E72D297353CC}">
                <c16:uniqueId val="{00000007-B1AE-4968-98EF-05E173843196}"/>
              </c:ext>
            </c:extLst>
          </c:dPt>
          <c:dPt>
            <c:idx val="34"/>
            <c:invertIfNegative val="0"/>
            <c:bubble3D val="0"/>
            <c:extLst>
              <c:ext xmlns:c16="http://schemas.microsoft.com/office/drawing/2014/chart" uri="{C3380CC4-5D6E-409C-BE32-E72D297353CC}">
                <c16:uniqueId val="{00000008-B1AE-4968-98EF-05E173843196}"/>
              </c:ext>
            </c:extLst>
          </c:dPt>
          <c:dPt>
            <c:idx val="35"/>
            <c:invertIfNegative val="0"/>
            <c:bubble3D val="0"/>
            <c:extLst>
              <c:ext xmlns:c16="http://schemas.microsoft.com/office/drawing/2014/chart" uri="{C3380CC4-5D6E-409C-BE32-E72D297353CC}">
                <c16:uniqueId val="{00000009-B1AE-4968-98EF-05E173843196}"/>
              </c:ext>
            </c:extLst>
          </c:dPt>
          <c:dPt>
            <c:idx val="36"/>
            <c:invertIfNegative val="0"/>
            <c:bubble3D val="0"/>
            <c:extLst>
              <c:ext xmlns:c16="http://schemas.microsoft.com/office/drawing/2014/chart" uri="{C3380CC4-5D6E-409C-BE32-E72D297353CC}">
                <c16:uniqueId val="{0000000A-B1AE-4968-98EF-05E173843196}"/>
              </c:ext>
            </c:extLst>
          </c:dPt>
          <c:cat>
            <c:strRef>
              <c:f>Sheet1!$A$2:$A$6</c:f>
              <c:strCache>
                <c:ptCount val="5"/>
                <c:pt idx="0">
                  <c:v>Riconoscibilità dei progetti/iniziative sponsorizzate</c:v>
                </c:pt>
                <c:pt idx="1">
                  <c:v>Adeguatezza dei progetti/iniziative rispetto ai bisogni del territorio </c:v>
                </c:pt>
                <c:pt idx="2">
                  <c:v>Facilità nella presentazione delle candidature di progetti scientifici o culturali</c:v>
                </c:pt>
                <c:pt idx="3">
                  <c:v>Chiarezza/semplicità del modo di comunicare della Fondazione</c:v>
                </c:pt>
                <c:pt idx="4">
                  <c:v>Visibilità e chiarezza dei bandi relativi ai progetti/iniziative promosse</c:v>
                </c:pt>
              </c:strCache>
            </c:strRef>
          </c:cat>
          <c:val>
            <c:numRef>
              <c:f>Sheet1!$B$2:$B$6</c:f>
              <c:numCache>
                <c:formatCode>General</c:formatCode>
                <c:ptCount val="5"/>
                <c:pt idx="0">
                  <c:v>7</c:v>
                </c:pt>
                <c:pt idx="1">
                  <c:v>9</c:v>
                </c:pt>
                <c:pt idx="2">
                  <c:v>5</c:v>
                </c:pt>
                <c:pt idx="3">
                  <c:v>6</c:v>
                </c:pt>
                <c:pt idx="4">
                  <c:v>5</c:v>
                </c:pt>
              </c:numCache>
            </c:numRef>
          </c:val>
          <c:extLst>
            <c:ext xmlns:c16="http://schemas.microsoft.com/office/drawing/2014/chart" uri="{C3380CC4-5D6E-409C-BE32-E72D297353CC}">
              <c16:uniqueId val="{0000000B-B1AE-4968-98EF-05E173843196}"/>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2"/>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8288302383491E-2"/>
          <c:y val="0.14105965565664069"/>
          <c:w val="0.92950711984011092"/>
          <c:h val="0.83139930247223404"/>
        </c:manualLayout>
      </c:layout>
      <c:barChart>
        <c:barDir val="bar"/>
        <c:grouping val="stacked"/>
        <c:varyColors val="0"/>
        <c:ser>
          <c:idx val="0"/>
          <c:order val="0"/>
          <c:tx>
            <c:strRef>
              <c:f>Sheet1!$B$1</c:f>
              <c:strCache>
                <c:ptCount val="1"/>
                <c:pt idx="0">
                  <c:v>Prima</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462F-4133-AD59-7D4B607F53F3}"/>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462F-4133-AD59-7D4B607F53F3}"/>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462F-4133-AD59-7D4B607F53F3}"/>
              </c:ext>
            </c:extLst>
          </c:dPt>
          <c:dPt>
            <c:idx val="3"/>
            <c:invertIfNegative val="0"/>
            <c:bubble3D val="0"/>
            <c:spPr>
              <a:solidFill>
                <a:schemeClr val="tx2">
                  <a:lumMod val="75000"/>
                </a:schemeClr>
              </a:solidFill>
              <a:ln>
                <a:noFill/>
              </a:ln>
              <a:effectLst/>
            </c:spPr>
            <c:extLst>
              <c:ext xmlns:c16="http://schemas.microsoft.com/office/drawing/2014/chart" uri="{C3380CC4-5D6E-409C-BE32-E72D297353CC}">
                <c16:uniqueId val="{00000007-462F-4133-AD59-7D4B607F53F3}"/>
              </c:ext>
            </c:extLst>
          </c:dPt>
          <c:dPt>
            <c:idx val="25"/>
            <c:invertIfNegative val="0"/>
            <c:bubble3D val="0"/>
            <c:extLst>
              <c:ext xmlns:c16="http://schemas.microsoft.com/office/drawing/2014/chart" uri="{C3380CC4-5D6E-409C-BE32-E72D297353CC}">
                <c16:uniqueId val="{00000008-462F-4133-AD59-7D4B607F53F3}"/>
              </c:ext>
            </c:extLst>
          </c:dPt>
          <c:dPt>
            <c:idx val="26"/>
            <c:invertIfNegative val="0"/>
            <c:bubble3D val="0"/>
            <c:extLst>
              <c:ext xmlns:c16="http://schemas.microsoft.com/office/drawing/2014/chart" uri="{C3380CC4-5D6E-409C-BE32-E72D297353CC}">
                <c16:uniqueId val="{00000009-462F-4133-AD59-7D4B607F53F3}"/>
              </c:ext>
            </c:extLst>
          </c:dPt>
          <c:dPt>
            <c:idx val="29"/>
            <c:invertIfNegative val="0"/>
            <c:bubble3D val="0"/>
            <c:extLst>
              <c:ext xmlns:c16="http://schemas.microsoft.com/office/drawing/2014/chart" uri="{C3380CC4-5D6E-409C-BE32-E72D297353CC}">
                <c16:uniqueId val="{0000000A-462F-4133-AD59-7D4B607F53F3}"/>
              </c:ext>
            </c:extLst>
          </c:dPt>
          <c:dPt>
            <c:idx val="31"/>
            <c:invertIfNegative val="0"/>
            <c:bubble3D val="0"/>
            <c:extLst>
              <c:ext xmlns:c16="http://schemas.microsoft.com/office/drawing/2014/chart" uri="{C3380CC4-5D6E-409C-BE32-E72D297353CC}">
                <c16:uniqueId val="{0000000B-462F-4133-AD59-7D4B607F53F3}"/>
              </c:ext>
            </c:extLst>
          </c:dPt>
          <c:dPt>
            <c:idx val="33"/>
            <c:invertIfNegative val="0"/>
            <c:bubble3D val="0"/>
            <c:extLst>
              <c:ext xmlns:c16="http://schemas.microsoft.com/office/drawing/2014/chart" uri="{C3380CC4-5D6E-409C-BE32-E72D297353CC}">
                <c16:uniqueId val="{0000000C-462F-4133-AD59-7D4B607F53F3}"/>
              </c:ext>
            </c:extLst>
          </c:dPt>
          <c:dPt>
            <c:idx val="34"/>
            <c:invertIfNegative val="0"/>
            <c:bubble3D val="0"/>
            <c:extLst>
              <c:ext xmlns:c16="http://schemas.microsoft.com/office/drawing/2014/chart" uri="{C3380CC4-5D6E-409C-BE32-E72D297353CC}">
                <c16:uniqueId val="{0000000D-462F-4133-AD59-7D4B607F53F3}"/>
              </c:ext>
            </c:extLst>
          </c:dPt>
          <c:dPt>
            <c:idx val="35"/>
            <c:invertIfNegative val="0"/>
            <c:bubble3D val="0"/>
            <c:extLst>
              <c:ext xmlns:c16="http://schemas.microsoft.com/office/drawing/2014/chart" uri="{C3380CC4-5D6E-409C-BE32-E72D297353CC}">
                <c16:uniqueId val="{0000000E-462F-4133-AD59-7D4B607F53F3}"/>
              </c:ext>
            </c:extLst>
          </c:dPt>
          <c:dPt>
            <c:idx val="36"/>
            <c:invertIfNegative val="0"/>
            <c:bubble3D val="0"/>
            <c:extLst>
              <c:ext xmlns:c16="http://schemas.microsoft.com/office/drawing/2014/chart" uri="{C3380CC4-5D6E-409C-BE32-E72D297353CC}">
                <c16:uniqueId val="{0000000F-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Sheet1!$B$2:$B$5</c:f>
              <c:numCache>
                <c:formatCode>General</c:formatCode>
                <c:ptCount val="4"/>
                <c:pt idx="0">
                  <c:v>47</c:v>
                </c:pt>
                <c:pt idx="1">
                  <c:v>26</c:v>
                </c:pt>
                <c:pt idx="2">
                  <c:v>11</c:v>
                </c:pt>
                <c:pt idx="3">
                  <c:v>16</c:v>
                </c:pt>
              </c:numCache>
            </c:numRef>
          </c:val>
          <c:extLst>
            <c:ext xmlns:c16="http://schemas.microsoft.com/office/drawing/2014/chart" uri="{C3380CC4-5D6E-409C-BE32-E72D297353CC}">
              <c16:uniqueId val="{00000011-462F-4133-AD59-7D4B607F53F3}"/>
            </c:ext>
          </c:extLst>
        </c:ser>
        <c:ser>
          <c:idx val="1"/>
          <c:order val="1"/>
          <c:tx>
            <c:strRef>
              <c:f>Sheet1!$C$1</c:f>
              <c:strCache>
                <c:ptCount val="1"/>
                <c:pt idx="0">
                  <c:v>Seconda</c:v>
                </c:pt>
              </c:strCache>
            </c:strRef>
          </c:tx>
          <c:spPr>
            <a:solidFill>
              <a:srgbClr val="60C7C5"/>
            </a:solidFill>
            <a:ln>
              <a:noFill/>
            </a:ln>
            <a:effectLst/>
          </c:spPr>
          <c:invertIfNegative val="0"/>
          <c:dPt>
            <c:idx val="0"/>
            <c:invertIfNegative val="0"/>
            <c:bubble3D val="0"/>
            <c:spPr>
              <a:solidFill>
                <a:srgbClr val="60C7C5"/>
              </a:solidFill>
              <a:ln>
                <a:noFill/>
              </a:ln>
              <a:effectLst/>
            </c:spPr>
            <c:extLst>
              <c:ext xmlns:c16="http://schemas.microsoft.com/office/drawing/2014/chart" uri="{C3380CC4-5D6E-409C-BE32-E72D297353CC}">
                <c16:uniqueId val="{00000013-462F-4133-AD59-7D4B607F53F3}"/>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Sheet1!$C$2:$C$5</c:f>
              <c:numCache>
                <c:formatCode>General</c:formatCode>
                <c:ptCount val="4"/>
                <c:pt idx="0">
                  <c:v>20</c:v>
                </c:pt>
                <c:pt idx="1">
                  <c:v>34</c:v>
                </c:pt>
                <c:pt idx="2">
                  <c:v>26</c:v>
                </c:pt>
                <c:pt idx="3">
                  <c:v>20</c:v>
                </c:pt>
              </c:numCache>
            </c:numRef>
          </c:val>
          <c:extLst>
            <c:ext xmlns:c16="http://schemas.microsoft.com/office/drawing/2014/chart" uri="{C3380CC4-5D6E-409C-BE32-E72D297353CC}">
              <c16:uniqueId val="{00000014-462F-4133-AD59-7D4B607F53F3}"/>
            </c:ext>
          </c:extLst>
        </c:ser>
        <c:ser>
          <c:idx val="2"/>
          <c:order val="2"/>
          <c:tx>
            <c:strRef>
              <c:f>Sheet1!$D$1</c:f>
              <c:strCache>
                <c:ptCount val="1"/>
                <c:pt idx="0">
                  <c:v>Totale (1°+2° citazioni)</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Transizione energetica</c:v>
                </c:pt>
                <c:pt idx="1">
                  <c:v>Economia circolare</c:v>
                </c:pt>
                <c:pt idx="2">
                  <c:v>Biotech</c:v>
                </c:pt>
                <c:pt idx="3">
                  <c:v>Agritech</c:v>
                </c:pt>
              </c:strCache>
            </c:strRef>
          </c:cat>
          <c:val>
            <c:numRef>
              <c:f>Sheet1!$D$2:$D$5</c:f>
              <c:numCache>
                <c:formatCode>General</c:formatCode>
                <c:ptCount val="4"/>
                <c:pt idx="0">
                  <c:v>67</c:v>
                </c:pt>
                <c:pt idx="1">
                  <c:v>60</c:v>
                </c:pt>
                <c:pt idx="2">
                  <c:v>37</c:v>
                </c:pt>
                <c:pt idx="3">
                  <c:v>36</c:v>
                </c:pt>
              </c:numCache>
            </c:numRef>
          </c:val>
          <c:extLst>
            <c:ext xmlns:c16="http://schemas.microsoft.com/office/drawing/2014/chart" uri="{C3380CC4-5D6E-409C-BE32-E72D297353CC}">
              <c16:uniqueId val="{00000015-462F-4133-AD59-7D4B607F53F3}"/>
            </c:ext>
          </c:extLst>
        </c:ser>
        <c:dLbls>
          <c:showLegendKey val="0"/>
          <c:showVal val="0"/>
          <c:showCatName val="0"/>
          <c:showSerName val="0"/>
          <c:showPercent val="0"/>
          <c:showBubbleSize val="0"/>
        </c:dLbls>
        <c:gapWidth val="6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t"/>
      <c:legendEntry>
        <c:idx val="2"/>
        <c:txPr>
          <a:bodyPr rot="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it-IT"/>
          </a:p>
        </c:txPr>
      </c:legendEntry>
      <c:layout>
        <c:manualLayout>
          <c:xMode val="edge"/>
          <c:yMode val="edge"/>
          <c:x val="5.745628928668424E-2"/>
          <c:y val="2.3227727444261076E-2"/>
          <c:w val="0.94254371071331577"/>
          <c:h val="7.1517928940224268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8288302383491E-2"/>
          <c:y val="0.14105965565664069"/>
          <c:w val="0.92950711984011092"/>
          <c:h val="0.83139930247223404"/>
        </c:manualLayout>
      </c:layout>
      <c:barChart>
        <c:barDir val="bar"/>
        <c:grouping val="stacked"/>
        <c:varyColors val="0"/>
        <c:ser>
          <c:idx val="2"/>
          <c:order val="2"/>
          <c:tx>
            <c:strRef>
              <c:f>Sheet1!$D$1</c:f>
              <c:strCache>
                <c:ptCount val="1"/>
                <c:pt idx="0">
                  <c:v>Totale (1°+2°)</c:v>
                </c:pt>
              </c:strCache>
            </c:strRef>
          </c:tx>
          <c:spPr>
            <a:solidFill>
              <a:srgbClr val="002060"/>
            </a:solidFill>
            <a:ln>
              <a:noFill/>
            </a:ln>
            <a:effectLst/>
          </c:spPr>
          <c:invertIfNegative val="0"/>
          <c:cat>
            <c:strRef>
              <c:f>Sheet1!$A$2:$A$5</c:f>
              <c:strCache>
                <c:ptCount val="4"/>
                <c:pt idx="0">
                  <c:v>Transizione energetica</c:v>
                </c:pt>
                <c:pt idx="1">
                  <c:v>Economia circolare</c:v>
                </c:pt>
                <c:pt idx="2">
                  <c:v>Biotech</c:v>
                </c:pt>
                <c:pt idx="3">
                  <c:v>Agritech</c:v>
                </c:pt>
              </c:strCache>
            </c:strRef>
          </c:cat>
          <c:val>
            <c:numRef>
              <c:f>Sheet1!$D$2:$D$5</c:f>
              <c:numCache>
                <c:formatCode>General</c:formatCode>
                <c:ptCount val="4"/>
                <c:pt idx="0">
                  <c:v>20</c:v>
                </c:pt>
                <c:pt idx="1">
                  <c:v>17</c:v>
                </c:pt>
                <c:pt idx="2">
                  <c:v>10</c:v>
                </c:pt>
                <c:pt idx="3">
                  <c:v>12</c:v>
                </c:pt>
              </c:numCache>
            </c:numRef>
          </c:val>
          <c:extLst>
            <c:ext xmlns:c16="http://schemas.microsoft.com/office/drawing/2014/chart" uri="{C3380CC4-5D6E-409C-BE32-E72D297353CC}">
              <c16:uniqueId val="{00000000-AC52-40FF-872A-FB58E703B1B1}"/>
            </c:ext>
          </c:extLst>
        </c:ser>
        <c:dLbls>
          <c:showLegendKey val="0"/>
          <c:showVal val="0"/>
          <c:showCatName val="0"/>
          <c:showSerName val="0"/>
          <c:showPercent val="0"/>
          <c:showBubbleSize val="0"/>
        </c:dLbls>
        <c:gapWidth val="60"/>
        <c:overlap val="100"/>
        <c:axId val="366738640"/>
        <c:axId val="495151528"/>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Primo</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1-AC52-40FF-872A-FB58E703B1B1}"/>
                    </c:ext>
                  </c:extLst>
                </c:dPt>
                <c:dPt>
                  <c:idx val="1"/>
                  <c:invertIfNegative val="0"/>
                  <c:bubble3D val="0"/>
                  <c:extLst>
                    <c:ext xmlns:c16="http://schemas.microsoft.com/office/drawing/2014/chart" uri="{C3380CC4-5D6E-409C-BE32-E72D297353CC}">
                      <c16:uniqueId val="{00000002-AC52-40FF-872A-FB58E703B1B1}"/>
                    </c:ext>
                  </c:extLst>
                </c:dPt>
                <c:dPt>
                  <c:idx val="2"/>
                  <c:invertIfNegative val="0"/>
                  <c:bubble3D val="0"/>
                  <c:extLst>
                    <c:ext xmlns:c16="http://schemas.microsoft.com/office/drawing/2014/chart" uri="{C3380CC4-5D6E-409C-BE32-E72D297353CC}">
                      <c16:uniqueId val="{00000003-AC52-40FF-872A-FB58E703B1B1}"/>
                    </c:ext>
                  </c:extLst>
                </c:dPt>
                <c:dPt>
                  <c:idx val="3"/>
                  <c:invertIfNegative val="0"/>
                  <c:bubble3D val="0"/>
                  <c:extLst>
                    <c:ext xmlns:c16="http://schemas.microsoft.com/office/drawing/2014/chart" uri="{C3380CC4-5D6E-409C-BE32-E72D297353CC}">
                      <c16:uniqueId val="{00000004-AC52-40FF-872A-FB58E703B1B1}"/>
                    </c:ext>
                  </c:extLst>
                </c:dPt>
                <c:dPt>
                  <c:idx val="25"/>
                  <c:invertIfNegative val="0"/>
                  <c:bubble3D val="0"/>
                  <c:extLst>
                    <c:ext xmlns:c16="http://schemas.microsoft.com/office/drawing/2014/chart" uri="{C3380CC4-5D6E-409C-BE32-E72D297353CC}">
                      <c16:uniqueId val="{00000005-AC52-40FF-872A-FB58E703B1B1}"/>
                    </c:ext>
                  </c:extLst>
                </c:dPt>
                <c:dPt>
                  <c:idx val="26"/>
                  <c:invertIfNegative val="0"/>
                  <c:bubble3D val="0"/>
                  <c:extLst>
                    <c:ext xmlns:c16="http://schemas.microsoft.com/office/drawing/2014/chart" uri="{C3380CC4-5D6E-409C-BE32-E72D297353CC}">
                      <c16:uniqueId val="{00000006-AC52-40FF-872A-FB58E703B1B1}"/>
                    </c:ext>
                  </c:extLst>
                </c:dPt>
                <c:dPt>
                  <c:idx val="29"/>
                  <c:invertIfNegative val="0"/>
                  <c:bubble3D val="0"/>
                  <c:extLst>
                    <c:ext xmlns:c16="http://schemas.microsoft.com/office/drawing/2014/chart" uri="{C3380CC4-5D6E-409C-BE32-E72D297353CC}">
                      <c16:uniqueId val="{00000007-AC52-40FF-872A-FB58E703B1B1}"/>
                    </c:ext>
                  </c:extLst>
                </c:dPt>
                <c:dPt>
                  <c:idx val="31"/>
                  <c:invertIfNegative val="0"/>
                  <c:bubble3D val="0"/>
                  <c:extLst>
                    <c:ext xmlns:c16="http://schemas.microsoft.com/office/drawing/2014/chart" uri="{C3380CC4-5D6E-409C-BE32-E72D297353CC}">
                      <c16:uniqueId val="{00000008-AC52-40FF-872A-FB58E703B1B1}"/>
                    </c:ext>
                  </c:extLst>
                </c:dPt>
                <c:dPt>
                  <c:idx val="33"/>
                  <c:invertIfNegative val="0"/>
                  <c:bubble3D val="0"/>
                  <c:extLst>
                    <c:ext xmlns:c16="http://schemas.microsoft.com/office/drawing/2014/chart" uri="{C3380CC4-5D6E-409C-BE32-E72D297353CC}">
                      <c16:uniqueId val="{00000009-AC52-40FF-872A-FB58E703B1B1}"/>
                    </c:ext>
                  </c:extLst>
                </c:dPt>
                <c:dPt>
                  <c:idx val="34"/>
                  <c:invertIfNegative val="0"/>
                  <c:bubble3D val="0"/>
                  <c:extLst>
                    <c:ext xmlns:c16="http://schemas.microsoft.com/office/drawing/2014/chart" uri="{C3380CC4-5D6E-409C-BE32-E72D297353CC}">
                      <c16:uniqueId val="{0000000A-AC52-40FF-872A-FB58E703B1B1}"/>
                    </c:ext>
                  </c:extLst>
                </c:dPt>
                <c:dPt>
                  <c:idx val="35"/>
                  <c:invertIfNegative val="0"/>
                  <c:bubble3D val="0"/>
                  <c:extLst>
                    <c:ext xmlns:c16="http://schemas.microsoft.com/office/drawing/2014/chart" uri="{C3380CC4-5D6E-409C-BE32-E72D297353CC}">
                      <c16:uniqueId val="{0000000B-AC52-40FF-872A-FB58E703B1B1}"/>
                    </c:ext>
                  </c:extLst>
                </c:dPt>
                <c:dPt>
                  <c:idx val="36"/>
                  <c:invertIfNegative val="0"/>
                  <c:bubble3D val="0"/>
                  <c:extLst>
                    <c:ext xmlns:c16="http://schemas.microsoft.com/office/drawing/2014/chart" uri="{C3380CC4-5D6E-409C-BE32-E72D297353CC}">
                      <c16:uniqueId val="{0000000C-AC52-40FF-872A-FB58E703B1B1}"/>
                    </c:ext>
                  </c:extLst>
                </c:dPt>
                <c:cat>
                  <c:strRef>
                    <c:extLst>
                      <c:ext uri="{02D57815-91ED-43cb-92C2-25804820EDAC}">
                        <c15:formulaRef>
                          <c15:sqref>Sheet1!$A$2:$A$5</c15:sqref>
                        </c15:formulaRef>
                      </c:ext>
                    </c:extLst>
                    <c:strCache>
                      <c:ptCount val="4"/>
                      <c:pt idx="0">
                        <c:v>Transizione energetica</c:v>
                      </c:pt>
                      <c:pt idx="1">
                        <c:v>Economia circolare</c:v>
                      </c:pt>
                      <c:pt idx="2">
                        <c:v>Biotech</c:v>
                      </c:pt>
                      <c:pt idx="3">
                        <c:v>Agritech</c:v>
                      </c:pt>
                    </c:strCache>
                  </c:strRef>
                </c:cat>
                <c:val>
                  <c:numRef>
                    <c:extLst>
                      <c:ext uri="{02D57815-91ED-43cb-92C2-25804820EDAC}">
                        <c15:formulaRef>
                          <c15:sqref>Sheet1!$B$2:$B$5</c15:sqref>
                        </c15:formulaRef>
                      </c:ext>
                    </c:extLst>
                    <c:numCache>
                      <c:formatCode>General</c:formatCode>
                      <c:ptCount val="4"/>
                      <c:pt idx="0">
                        <c:v>16</c:v>
                      </c:pt>
                      <c:pt idx="1">
                        <c:v>7</c:v>
                      </c:pt>
                      <c:pt idx="2">
                        <c:v>5</c:v>
                      </c:pt>
                      <c:pt idx="3">
                        <c:v>2</c:v>
                      </c:pt>
                    </c:numCache>
                  </c:numRef>
                </c:val>
                <c:extLst>
                  <c:ext xmlns:c16="http://schemas.microsoft.com/office/drawing/2014/chart" uri="{C3380CC4-5D6E-409C-BE32-E72D297353CC}">
                    <c16:uniqueId val="{0000000D-AC52-40FF-872A-FB58E703B1B1}"/>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Sheet1!$C$1</c15:sqref>
                        </c15:formulaRef>
                      </c:ext>
                    </c:extLst>
                    <c:strCache>
                      <c:ptCount val="1"/>
                      <c:pt idx="0">
                        <c:v>Secondo </c:v>
                      </c:pt>
                    </c:strCache>
                  </c:strRef>
                </c:tx>
                <c:spPr>
                  <a:solidFill>
                    <a:schemeClr val="accent2"/>
                  </a:solidFill>
                  <a:ln>
                    <a:noFill/>
                  </a:ln>
                  <a:effectLst/>
                </c:spPr>
                <c:invertIfNegative val="0"/>
                <c:dPt>
                  <c:idx val="0"/>
                  <c:invertIfNegative val="0"/>
                  <c:bubble3D val="0"/>
                  <c:extLst xmlns:c15="http://schemas.microsoft.com/office/drawing/2012/chart">
                    <c:ext xmlns:c16="http://schemas.microsoft.com/office/drawing/2014/chart" uri="{C3380CC4-5D6E-409C-BE32-E72D297353CC}">
                      <c16:uniqueId val="{0000000E-AC52-40FF-872A-FB58E703B1B1}"/>
                    </c:ext>
                  </c:extLst>
                </c:dPt>
                <c:cat>
                  <c:strRef>
                    <c:extLst xmlns:c15="http://schemas.microsoft.com/office/drawing/2012/chart">
                      <c:ext xmlns:c15="http://schemas.microsoft.com/office/drawing/2012/chart" uri="{02D57815-91ED-43cb-92C2-25804820EDAC}">
                        <c15:formulaRef>
                          <c15:sqref>Sheet1!$A$2:$A$5</c15:sqref>
                        </c15:formulaRef>
                      </c:ext>
                    </c:extLst>
                    <c:strCache>
                      <c:ptCount val="4"/>
                      <c:pt idx="0">
                        <c:v>Transizione energetica</c:v>
                      </c:pt>
                      <c:pt idx="1">
                        <c:v>Economia circolare</c:v>
                      </c:pt>
                      <c:pt idx="2">
                        <c:v>Biotech</c:v>
                      </c:pt>
                      <c:pt idx="3">
                        <c:v>Agritech</c:v>
                      </c:pt>
                    </c:strCache>
                  </c:strRef>
                </c:cat>
                <c:val>
                  <c:numRef>
                    <c:extLs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4</c:v>
                      </c:pt>
                      <c:pt idx="1">
                        <c:v>10</c:v>
                      </c:pt>
                      <c:pt idx="2">
                        <c:v>5</c:v>
                      </c:pt>
                      <c:pt idx="3">
                        <c:v>10</c:v>
                      </c:pt>
                    </c:numCache>
                  </c:numRef>
                </c:val>
                <c:extLst xmlns:c15="http://schemas.microsoft.com/office/drawing/2012/chart">
                  <c:ext xmlns:c16="http://schemas.microsoft.com/office/drawing/2014/chart" uri="{C3380CC4-5D6E-409C-BE32-E72D297353CC}">
                    <c16:uniqueId val="{0000000F-AC52-40FF-872A-FB58E703B1B1}"/>
                  </c:ext>
                </c:extLst>
              </c15:ser>
            </c15:filteredBarSeries>
          </c:ext>
        </c:extLst>
      </c:barChart>
      <c:catAx>
        <c:axId val="366738640"/>
        <c:scaling>
          <c:orientation val="maxMin"/>
        </c:scaling>
        <c:delete val="1"/>
        <c:axPos val="l"/>
        <c:numFmt formatCode="General" sourceLinked="1"/>
        <c:majorTickMark val="none"/>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0.14853403343500254"/>
          <c:w val="0.7434736840002637"/>
          <c:h val="0.83139930247223404"/>
        </c:manualLayout>
      </c:layout>
      <c:barChart>
        <c:barDir val="bar"/>
        <c:grouping val="stacked"/>
        <c:varyColors val="0"/>
        <c:ser>
          <c:idx val="0"/>
          <c:order val="0"/>
          <c:tx>
            <c:strRef>
              <c:f>Sheet1!$B$1</c:f>
              <c:strCache>
                <c:ptCount val="1"/>
                <c:pt idx="0">
                  <c:v>Molto</c:v>
                </c:pt>
              </c:strCache>
            </c:strRef>
          </c:tx>
          <c:spPr>
            <a:solidFill>
              <a:schemeClr val="tx2">
                <a:lumMod val="75000"/>
              </a:schemeClr>
            </a:solidFill>
            <a:ln>
              <a:noFill/>
            </a:ln>
            <a:effectLst/>
          </c:spPr>
          <c:invertIfNegative val="0"/>
          <c:dPt>
            <c:idx val="0"/>
            <c:invertIfNegative val="0"/>
            <c:bubble3D val="0"/>
            <c:spPr>
              <a:solidFill>
                <a:schemeClr val="tx2">
                  <a:lumMod val="75000"/>
                </a:schemeClr>
              </a:solidFill>
              <a:ln>
                <a:noFill/>
              </a:ln>
              <a:effectLst/>
            </c:spPr>
            <c:extLst>
              <c:ext xmlns:c16="http://schemas.microsoft.com/office/drawing/2014/chart" uri="{C3380CC4-5D6E-409C-BE32-E72D297353CC}">
                <c16:uniqueId val="{00000001-D2E1-40F8-A88E-CFEC926C636D}"/>
              </c:ext>
            </c:extLst>
          </c:dPt>
          <c:dPt>
            <c:idx val="1"/>
            <c:invertIfNegative val="0"/>
            <c:bubble3D val="0"/>
            <c:spPr>
              <a:solidFill>
                <a:schemeClr val="tx2">
                  <a:lumMod val="75000"/>
                </a:schemeClr>
              </a:solidFill>
              <a:ln>
                <a:noFill/>
              </a:ln>
              <a:effectLst/>
            </c:spPr>
            <c:extLst>
              <c:ext xmlns:c16="http://schemas.microsoft.com/office/drawing/2014/chart" uri="{C3380CC4-5D6E-409C-BE32-E72D297353CC}">
                <c16:uniqueId val="{00000003-D2E1-40F8-A88E-CFEC926C636D}"/>
              </c:ext>
            </c:extLst>
          </c:dPt>
          <c:dPt>
            <c:idx val="2"/>
            <c:invertIfNegative val="0"/>
            <c:bubble3D val="0"/>
            <c:spPr>
              <a:solidFill>
                <a:schemeClr val="tx2">
                  <a:lumMod val="75000"/>
                </a:schemeClr>
              </a:solidFill>
              <a:ln>
                <a:noFill/>
              </a:ln>
              <a:effectLst/>
            </c:spPr>
            <c:extLst>
              <c:ext xmlns:c16="http://schemas.microsoft.com/office/drawing/2014/chart" uri="{C3380CC4-5D6E-409C-BE32-E72D297353CC}">
                <c16:uniqueId val="{00000005-D2E1-40F8-A88E-CFEC926C636D}"/>
              </c:ext>
            </c:extLst>
          </c:dPt>
          <c:dPt>
            <c:idx val="3"/>
            <c:invertIfNegative val="0"/>
            <c:bubble3D val="0"/>
            <c:spPr>
              <a:solidFill>
                <a:schemeClr val="tx2">
                  <a:lumMod val="75000"/>
                </a:schemeClr>
              </a:solidFill>
              <a:ln>
                <a:noFill/>
              </a:ln>
              <a:effectLst/>
            </c:spPr>
            <c:extLst>
              <c:ext xmlns:c16="http://schemas.microsoft.com/office/drawing/2014/chart" uri="{C3380CC4-5D6E-409C-BE32-E72D297353CC}">
                <c16:uniqueId val="{00000007-D2E1-40F8-A88E-CFEC926C636D}"/>
              </c:ext>
            </c:extLst>
          </c:dPt>
          <c:dPt>
            <c:idx val="25"/>
            <c:invertIfNegative val="0"/>
            <c:bubble3D val="0"/>
            <c:extLst>
              <c:ext xmlns:c16="http://schemas.microsoft.com/office/drawing/2014/chart" uri="{C3380CC4-5D6E-409C-BE32-E72D297353CC}">
                <c16:uniqueId val="{00000008-D2E1-40F8-A88E-CFEC926C636D}"/>
              </c:ext>
            </c:extLst>
          </c:dPt>
          <c:dPt>
            <c:idx val="26"/>
            <c:invertIfNegative val="0"/>
            <c:bubble3D val="0"/>
            <c:extLst>
              <c:ext xmlns:c16="http://schemas.microsoft.com/office/drawing/2014/chart" uri="{C3380CC4-5D6E-409C-BE32-E72D297353CC}">
                <c16:uniqueId val="{00000009-D2E1-40F8-A88E-CFEC926C636D}"/>
              </c:ext>
            </c:extLst>
          </c:dPt>
          <c:dPt>
            <c:idx val="29"/>
            <c:invertIfNegative val="0"/>
            <c:bubble3D val="0"/>
            <c:extLst>
              <c:ext xmlns:c16="http://schemas.microsoft.com/office/drawing/2014/chart" uri="{C3380CC4-5D6E-409C-BE32-E72D297353CC}">
                <c16:uniqueId val="{0000000A-D2E1-40F8-A88E-CFEC926C636D}"/>
              </c:ext>
            </c:extLst>
          </c:dPt>
          <c:dPt>
            <c:idx val="31"/>
            <c:invertIfNegative val="0"/>
            <c:bubble3D val="0"/>
            <c:extLst>
              <c:ext xmlns:c16="http://schemas.microsoft.com/office/drawing/2014/chart" uri="{C3380CC4-5D6E-409C-BE32-E72D297353CC}">
                <c16:uniqueId val="{0000000B-D2E1-40F8-A88E-CFEC926C636D}"/>
              </c:ext>
            </c:extLst>
          </c:dPt>
          <c:dPt>
            <c:idx val="33"/>
            <c:invertIfNegative val="0"/>
            <c:bubble3D val="0"/>
            <c:extLst>
              <c:ext xmlns:c16="http://schemas.microsoft.com/office/drawing/2014/chart" uri="{C3380CC4-5D6E-409C-BE32-E72D297353CC}">
                <c16:uniqueId val="{0000000C-D2E1-40F8-A88E-CFEC926C636D}"/>
              </c:ext>
            </c:extLst>
          </c:dPt>
          <c:dPt>
            <c:idx val="34"/>
            <c:invertIfNegative val="0"/>
            <c:bubble3D val="0"/>
            <c:extLst>
              <c:ext xmlns:c16="http://schemas.microsoft.com/office/drawing/2014/chart" uri="{C3380CC4-5D6E-409C-BE32-E72D297353CC}">
                <c16:uniqueId val="{0000000D-D2E1-40F8-A88E-CFEC926C636D}"/>
              </c:ext>
            </c:extLst>
          </c:dPt>
          <c:dPt>
            <c:idx val="35"/>
            <c:invertIfNegative val="0"/>
            <c:bubble3D val="0"/>
            <c:extLst>
              <c:ext xmlns:c16="http://schemas.microsoft.com/office/drawing/2014/chart" uri="{C3380CC4-5D6E-409C-BE32-E72D297353CC}">
                <c16:uniqueId val="{0000000E-D2E1-40F8-A88E-CFEC926C636D}"/>
              </c:ext>
            </c:extLst>
          </c:dPt>
          <c:dPt>
            <c:idx val="36"/>
            <c:invertIfNegative val="0"/>
            <c:bubble3D val="0"/>
            <c:extLst>
              <c:ext xmlns:c16="http://schemas.microsoft.com/office/drawing/2014/chart" uri="{C3380CC4-5D6E-409C-BE32-E72D297353CC}">
                <c16:uniqueId val="{0000000F-D2E1-40F8-A88E-CFEC926C636D}"/>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Sheet1!$B$2:$B$6</c:f>
              <c:numCache>
                <c:formatCode>General</c:formatCode>
                <c:ptCount val="5"/>
                <c:pt idx="0">
                  <c:v>40.770000000000003</c:v>
                </c:pt>
                <c:pt idx="1">
                  <c:v>37.69</c:v>
                </c:pt>
                <c:pt idx="2">
                  <c:v>35.74</c:v>
                </c:pt>
                <c:pt idx="3">
                  <c:v>30.74</c:v>
                </c:pt>
                <c:pt idx="4">
                  <c:v>33.57</c:v>
                </c:pt>
              </c:numCache>
            </c:numRef>
          </c:val>
          <c:extLst>
            <c:ext xmlns:c16="http://schemas.microsoft.com/office/drawing/2014/chart" uri="{C3380CC4-5D6E-409C-BE32-E72D297353CC}">
              <c16:uniqueId val="{00000010-D2E1-40F8-A88E-CFEC926C636D}"/>
            </c:ext>
          </c:extLst>
        </c:ser>
        <c:ser>
          <c:idx val="1"/>
          <c:order val="1"/>
          <c:tx>
            <c:strRef>
              <c:f>Sheet1!$C$1</c:f>
              <c:strCache>
                <c:ptCount val="1"/>
                <c:pt idx="0">
                  <c:v>Abbastanza </c:v>
                </c:pt>
              </c:strCache>
            </c:strRef>
          </c:tx>
          <c:spPr>
            <a:solidFill>
              <a:srgbClr val="60C7C5"/>
            </a:solidFill>
            <a:ln>
              <a:noFill/>
            </a:ln>
            <a:effectLst/>
          </c:spPr>
          <c:invertIfNegative val="0"/>
          <c:dPt>
            <c:idx val="0"/>
            <c:invertIfNegative val="0"/>
            <c:bubble3D val="0"/>
            <c:spPr>
              <a:solidFill>
                <a:srgbClr val="60C7C5"/>
              </a:solidFill>
              <a:ln>
                <a:noFill/>
              </a:ln>
              <a:effectLst/>
            </c:spPr>
            <c:extLst>
              <c:ext xmlns:c16="http://schemas.microsoft.com/office/drawing/2014/chart" uri="{C3380CC4-5D6E-409C-BE32-E72D297353CC}">
                <c16:uniqueId val="{00000012-D2E1-40F8-A88E-CFEC926C636D}"/>
              </c:ext>
            </c:extLst>
          </c:dPt>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bg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Sheet1!$C$2:$C$6</c:f>
              <c:numCache>
                <c:formatCode>0</c:formatCode>
                <c:ptCount val="5"/>
                <c:pt idx="0">
                  <c:v>44.449999999999996</c:v>
                </c:pt>
                <c:pt idx="1">
                  <c:v>46</c:v>
                </c:pt>
                <c:pt idx="2">
                  <c:v>47.199999999999996</c:v>
                </c:pt>
                <c:pt idx="3">
                  <c:v>50.83</c:v>
                </c:pt>
                <c:pt idx="4">
                  <c:v>46.35</c:v>
                </c:pt>
              </c:numCache>
            </c:numRef>
          </c:val>
          <c:extLst>
            <c:ext xmlns:c16="http://schemas.microsoft.com/office/drawing/2014/chart" uri="{C3380CC4-5D6E-409C-BE32-E72D297353CC}">
              <c16:uniqueId val="{00000013-D2E1-40F8-A88E-CFEC926C636D}"/>
            </c:ext>
          </c:extLst>
        </c:ser>
        <c:ser>
          <c:idx val="2"/>
          <c:order val="2"/>
          <c:tx>
            <c:strRef>
              <c:f>Sheet1!$D$1</c:f>
              <c:strCache>
                <c:ptCount val="1"/>
                <c:pt idx="0">
                  <c:v>Molto + Abbastanza</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Migliorare la vita dei cittadini</c:v>
                </c:pt>
                <c:pt idx="1">
                  <c:v>Valorizzare le eccellenze del territorio</c:v>
                </c:pt>
                <c:pt idx="2">
                  <c:v>Favorire lo sviluppo delle attivita' produttive presenti sul territorio</c:v>
                </c:pt>
                <c:pt idx="3">
                  <c:v>Favorire la collaborazione tra diversi soggetti come terzo settore/Fondazioni, centri di ricerca/universita', associazioni di categoria, imprese</c:v>
                </c:pt>
                <c:pt idx="4">
                  <c:v>Rafforzare il tessuto imprenditoriale del territorio con la nascita di nuove imprese</c:v>
                </c:pt>
              </c:strCache>
            </c:strRef>
          </c:cat>
          <c:val>
            <c:numRef>
              <c:f>Sheet1!$D$2:$D$6</c:f>
              <c:numCache>
                <c:formatCode>General</c:formatCode>
                <c:ptCount val="5"/>
                <c:pt idx="0">
                  <c:v>85.22</c:v>
                </c:pt>
                <c:pt idx="1">
                  <c:v>84.22</c:v>
                </c:pt>
                <c:pt idx="2">
                  <c:v>82.94</c:v>
                </c:pt>
                <c:pt idx="3">
                  <c:v>81.569999999999993</c:v>
                </c:pt>
                <c:pt idx="4">
                  <c:v>79.92</c:v>
                </c:pt>
              </c:numCache>
            </c:numRef>
          </c:val>
          <c:extLst>
            <c:ext xmlns:c16="http://schemas.microsoft.com/office/drawing/2014/chart" uri="{C3380CC4-5D6E-409C-BE32-E72D297353CC}">
              <c16:uniqueId val="{00000014-D2E1-40F8-A88E-CFEC926C636D}"/>
            </c:ext>
          </c:extLst>
        </c:ser>
        <c:dLbls>
          <c:showLegendKey val="0"/>
          <c:showVal val="0"/>
          <c:showCatName val="0"/>
          <c:showSerName val="0"/>
          <c:showPercent val="0"/>
          <c:showBubbleSize val="0"/>
        </c:dLbls>
        <c:gapWidth val="50"/>
        <c:overlap val="10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legend>
      <c:legendPos val="r"/>
      <c:legendEntry>
        <c:idx val="2"/>
        <c:txPr>
          <a:bodyPr rot="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it-IT"/>
          </a:p>
        </c:txPr>
      </c:legendEntry>
      <c:layout>
        <c:manualLayout>
          <c:xMode val="edge"/>
          <c:yMode val="edge"/>
          <c:x val="2.1912089680426471E-2"/>
          <c:y val="7.936012215649528E-2"/>
          <c:w val="0.89095474127311713"/>
          <c:h val="8.9041550521235913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it-IT"/>
        </a:p>
      </c:txPr>
    </c:legend>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2060"/>
            </a:solidFill>
            <a:ln w="28575">
              <a:noFill/>
            </a:ln>
            <a:effectLst/>
          </c:spPr>
          <c:invertIfNegative val="0"/>
          <c:dPt>
            <c:idx val="2"/>
            <c:invertIfNegative val="0"/>
            <c:bubble3D val="0"/>
            <c:extLst>
              <c:ext xmlns:c16="http://schemas.microsoft.com/office/drawing/2014/chart" uri="{C3380CC4-5D6E-409C-BE32-E72D297353CC}">
                <c16:uniqueId val="{00000000-F2A2-43EF-AD5A-8D784DE1B1E8}"/>
              </c:ext>
            </c:extLst>
          </c:dPt>
          <c:dPt>
            <c:idx val="4"/>
            <c:invertIfNegative val="0"/>
            <c:bubble3D val="0"/>
            <c:spPr>
              <a:solidFill>
                <a:srgbClr val="002060"/>
              </a:solidFill>
              <a:ln w="28575">
                <a:noFill/>
              </a:ln>
              <a:effectLst/>
            </c:spPr>
            <c:extLst>
              <c:ext xmlns:c16="http://schemas.microsoft.com/office/drawing/2014/chart" uri="{C3380CC4-5D6E-409C-BE32-E72D297353CC}">
                <c16:uniqueId val="{00000002-F2A2-43EF-AD5A-8D784DE1B1E8}"/>
              </c:ext>
            </c:extLst>
          </c:dPt>
          <c:dPt>
            <c:idx val="25"/>
            <c:invertIfNegative val="0"/>
            <c:bubble3D val="0"/>
            <c:extLst>
              <c:ext xmlns:c16="http://schemas.microsoft.com/office/drawing/2014/chart" uri="{C3380CC4-5D6E-409C-BE32-E72D297353CC}">
                <c16:uniqueId val="{00000003-F2A2-43EF-AD5A-8D784DE1B1E8}"/>
              </c:ext>
            </c:extLst>
          </c:dPt>
          <c:dPt>
            <c:idx val="26"/>
            <c:invertIfNegative val="0"/>
            <c:bubble3D val="0"/>
            <c:extLst>
              <c:ext xmlns:c16="http://schemas.microsoft.com/office/drawing/2014/chart" uri="{C3380CC4-5D6E-409C-BE32-E72D297353CC}">
                <c16:uniqueId val="{00000004-F2A2-43EF-AD5A-8D784DE1B1E8}"/>
              </c:ext>
            </c:extLst>
          </c:dPt>
          <c:dPt>
            <c:idx val="29"/>
            <c:invertIfNegative val="0"/>
            <c:bubble3D val="0"/>
            <c:extLst>
              <c:ext xmlns:c16="http://schemas.microsoft.com/office/drawing/2014/chart" uri="{C3380CC4-5D6E-409C-BE32-E72D297353CC}">
                <c16:uniqueId val="{00000005-F2A2-43EF-AD5A-8D784DE1B1E8}"/>
              </c:ext>
            </c:extLst>
          </c:dPt>
          <c:dPt>
            <c:idx val="31"/>
            <c:invertIfNegative val="0"/>
            <c:bubble3D val="0"/>
            <c:extLst>
              <c:ext xmlns:c16="http://schemas.microsoft.com/office/drawing/2014/chart" uri="{C3380CC4-5D6E-409C-BE32-E72D297353CC}">
                <c16:uniqueId val="{00000006-F2A2-43EF-AD5A-8D784DE1B1E8}"/>
              </c:ext>
            </c:extLst>
          </c:dPt>
          <c:dPt>
            <c:idx val="33"/>
            <c:invertIfNegative val="0"/>
            <c:bubble3D val="0"/>
            <c:extLst>
              <c:ext xmlns:c16="http://schemas.microsoft.com/office/drawing/2014/chart" uri="{C3380CC4-5D6E-409C-BE32-E72D297353CC}">
                <c16:uniqueId val="{00000007-F2A2-43EF-AD5A-8D784DE1B1E8}"/>
              </c:ext>
            </c:extLst>
          </c:dPt>
          <c:dPt>
            <c:idx val="34"/>
            <c:invertIfNegative val="0"/>
            <c:bubble3D val="0"/>
            <c:extLst>
              <c:ext xmlns:c16="http://schemas.microsoft.com/office/drawing/2014/chart" uri="{C3380CC4-5D6E-409C-BE32-E72D297353CC}">
                <c16:uniqueId val="{00000008-F2A2-43EF-AD5A-8D784DE1B1E8}"/>
              </c:ext>
            </c:extLst>
          </c:dPt>
          <c:dPt>
            <c:idx val="35"/>
            <c:invertIfNegative val="0"/>
            <c:bubble3D val="0"/>
            <c:extLst>
              <c:ext xmlns:c16="http://schemas.microsoft.com/office/drawing/2014/chart" uri="{C3380CC4-5D6E-409C-BE32-E72D297353CC}">
                <c16:uniqueId val="{00000009-F2A2-43EF-AD5A-8D784DE1B1E8}"/>
              </c:ext>
            </c:extLst>
          </c:dPt>
          <c:dPt>
            <c:idx val="36"/>
            <c:invertIfNegative val="0"/>
            <c:bubble3D val="0"/>
            <c:extLst>
              <c:ext xmlns:c16="http://schemas.microsoft.com/office/drawing/2014/chart" uri="{C3380CC4-5D6E-409C-BE32-E72D297353CC}">
                <c16:uniqueId val="{0000000A-F2A2-43EF-AD5A-8D784DE1B1E8}"/>
              </c:ext>
            </c:extLst>
          </c:dPt>
          <c:cat>
            <c:strRef>
              <c:f>Sheet1!$A$2:$A$6</c:f>
              <c:strCache>
                <c:ptCount val="5"/>
                <c:pt idx="0">
                  <c:v>Migliorare la vita dei cittadini</c:v>
                </c:pt>
                <c:pt idx="1">
                  <c:v>Valorizzare le eccellenze del territorio</c:v>
                </c:pt>
                <c:pt idx="2">
                  <c:v>Favorire lo sviluppo delle attività produttive presenti sul territorio</c:v>
                </c:pt>
                <c:pt idx="3">
                  <c:v>Favorire la collaborazione tra diversi soggetti</c:v>
                </c:pt>
                <c:pt idx="4">
                  <c:v>Rafforzare il tessuto imprenditoriale del territorio con la nascita di nuove imprese</c:v>
                </c:pt>
              </c:strCache>
            </c:strRef>
          </c:cat>
          <c:val>
            <c:numRef>
              <c:f>Sheet1!$B$2:$B$6</c:f>
              <c:numCache>
                <c:formatCode>General</c:formatCode>
                <c:ptCount val="5"/>
                <c:pt idx="0">
                  <c:v>28</c:v>
                </c:pt>
                <c:pt idx="1">
                  <c:v>27</c:v>
                </c:pt>
                <c:pt idx="2">
                  <c:v>26</c:v>
                </c:pt>
                <c:pt idx="3">
                  <c:v>28</c:v>
                </c:pt>
                <c:pt idx="4">
                  <c:v>25</c:v>
                </c:pt>
              </c:numCache>
            </c:numRef>
          </c:val>
          <c:extLst>
            <c:ext xmlns:c16="http://schemas.microsoft.com/office/drawing/2014/chart" uri="{C3380CC4-5D6E-409C-BE32-E72D297353CC}">
              <c16:uniqueId val="{0000000B-F2A2-43EF-AD5A-8D784DE1B1E8}"/>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OL</c:v>
                </c:pt>
              </c:strCache>
            </c:strRef>
          </c:tx>
          <c:spPr>
            <a:solidFill>
              <a:srgbClr val="53D0B9"/>
            </a:solidFill>
            <a:ln w="28575">
              <a:solidFill>
                <a:srgbClr val="002060"/>
              </a:solidFill>
            </a:ln>
            <a:effectLst/>
          </c:spPr>
          <c:invertIfNegative val="0"/>
          <c:dPt>
            <c:idx val="2"/>
            <c:invertIfNegative val="0"/>
            <c:bubble3D val="0"/>
            <c:extLst>
              <c:ext xmlns:c16="http://schemas.microsoft.com/office/drawing/2014/chart" uri="{C3380CC4-5D6E-409C-BE32-E72D297353CC}">
                <c16:uniqueId val="{00000000-DA65-47F4-80A3-1589F0B29DAA}"/>
              </c:ext>
            </c:extLst>
          </c:dPt>
          <c:dPt>
            <c:idx val="25"/>
            <c:invertIfNegative val="0"/>
            <c:bubble3D val="0"/>
            <c:extLst>
              <c:ext xmlns:c16="http://schemas.microsoft.com/office/drawing/2014/chart" uri="{C3380CC4-5D6E-409C-BE32-E72D297353CC}">
                <c16:uniqueId val="{00000001-DA65-47F4-80A3-1589F0B29DAA}"/>
              </c:ext>
            </c:extLst>
          </c:dPt>
          <c:dPt>
            <c:idx val="26"/>
            <c:invertIfNegative val="0"/>
            <c:bubble3D val="0"/>
            <c:extLst>
              <c:ext xmlns:c16="http://schemas.microsoft.com/office/drawing/2014/chart" uri="{C3380CC4-5D6E-409C-BE32-E72D297353CC}">
                <c16:uniqueId val="{00000002-DA65-47F4-80A3-1589F0B29DAA}"/>
              </c:ext>
            </c:extLst>
          </c:dPt>
          <c:dPt>
            <c:idx val="29"/>
            <c:invertIfNegative val="0"/>
            <c:bubble3D val="0"/>
            <c:extLst>
              <c:ext xmlns:c16="http://schemas.microsoft.com/office/drawing/2014/chart" uri="{C3380CC4-5D6E-409C-BE32-E72D297353CC}">
                <c16:uniqueId val="{00000003-DA65-47F4-80A3-1589F0B29DAA}"/>
              </c:ext>
            </c:extLst>
          </c:dPt>
          <c:dPt>
            <c:idx val="31"/>
            <c:invertIfNegative val="0"/>
            <c:bubble3D val="0"/>
            <c:extLst>
              <c:ext xmlns:c16="http://schemas.microsoft.com/office/drawing/2014/chart" uri="{C3380CC4-5D6E-409C-BE32-E72D297353CC}">
                <c16:uniqueId val="{00000004-DA65-47F4-80A3-1589F0B29DAA}"/>
              </c:ext>
            </c:extLst>
          </c:dPt>
          <c:dPt>
            <c:idx val="33"/>
            <c:invertIfNegative val="0"/>
            <c:bubble3D val="0"/>
            <c:extLst>
              <c:ext xmlns:c16="http://schemas.microsoft.com/office/drawing/2014/chart" uri="{C3380CC4-5D6E-409C-BE32-E72D297353CC}">
                <c16:uniqueId val="{00000005-DA65-47F4-80A3-1589F0B29DAA}"/>
              </c:ext>
            </c:extLst>
          </c:dPt>
          <c:dPt>
            <c:idx val="34"/>
            <c:invertIfNegative val="0"/>
            <c:bubble3D val="0"/>
            <c:extLst>
              <c:ext xmlns:c16="http://schemas.microsoft.com/office/drawing/2014/chart" uri="{C3380CC4-5D6E-409C-BE32-E72D297353CC}">
                <c16:uniqueId val="{00000006-DA65-47F4-80A3-1589F0B29DAA}"/>
              </c:ext>
            </c:extLst>
          </c:dPt>
          <c:dPt>
            <c:idx val="35"/>
            <c:invertIfNegative val="0"/>
            <c:bubble3D val="0"/>
            <c:extLst>
              <c:ext xmlns:c16="http://schemas.microsoft.com/office/drawing/2014/chart" uri="{C3380CC4-5D6E-409C-BE32-E72D297353CC}">
                <c16:uniqueId val="{00000007-DA65-47F4-80A3-1589F0B29DAA}"/>
              </c:ext>
            </c:extLst>
          </c:dPt>
          <c:dPt>
            <c:idx val="36"/>
            <c:invertIfNegative val="0"/>
            <c:bubble3D val="0"/>
            <c:extLst>
              <c:ext xmlns:c16="http://schemas.microsoft.com/office/drawing/2014/chart" uri="{C3380CC4-5D6E-409C-BE32-E72D297353CC}">
                <c16:uniqueId val="{00000008-DA65-47F4-80A3-1589F0B29DAA}"/>
              </c:ext>
            </c:extLst>
          </c:dPt>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8</c:v>
                </c:pt>
                <c:pt idx="1">
                  <c:v>15</c:v>
                </c:pt>
                <c:pt idx="2">
                  <c:v>14</c:v>
                </c:pt>
                <c:pt idx="3">
                  <c:v>7</c:v>
                </c:pt>
                <c:pt idx="4">
                  <c:v>10</c:v>
                </c:pt>
                <c:pt idx="5">
                  <c:v>11</c:v>
                </c:pt>
                <c:pt idx="6">
                  <c:v>18</c:v>
                </c:pt>
                <c:pt idx="7">
                  <c:v>6</c:v>
                </c:pt>
                <c:pt idx="8">
                  <c:v>3</c:v>
                </c:pt>
              </c:numCache>
            </c:numRef>
          </c:val>
          <c:extLst>
            <c:ext xmlns:c16="http://schemas.microsoft.com/office/drawing/2014/chart" uri="{C3380CC4-5D6E-409C-BE32-E72D297353CC}">
              <c16:uniqueId val="{00000009-DA65-47F4-80A3-1589F0B29DAA}"/>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1"/>
        <c:axPos val="t"/>
        <c:numFmt formatCode="General" sourceLinked="1"/>
        <c:majorTickMark val="out"/>
        <c:minorTickMark val="none"/>
        <c:tickLblPos val="nextTo"/>
        <c:crossAx val="366738640"/>
        <c:crosses val="autoZero"/>
        <c:crossBetween val="between"/>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53D0B9"/>
            </a:solidFill>
            <a:ln w="28575">
              <a:solidFill>
                <a:srgbClr val="009D9C"/>
              </a:solidFill>
            </a:ln>
            <a:effectLst/>
          </c:spPr>
          <c:invertIfNegative val="0"/>
          <c:dPt>
            <c:idx val="2"/>
            <c:invertIfNegative val="0"/>
            <c:bubble3D val="0"/>
            <c:extLst>
              <c:ext xmlns:c16="http://schemas.microsoft.com/office/drawing/2014/chart" uri="{C3380CC4-5D6E-409C-BE32-E72D297353CC}">
                <c16:uniqueId val="{00000000-8CE9-40DD-855F-D51EF563AFD4}"/>
              </c:ext>
            </c:extLst>
          </c:dPt>
          <c:dPt>
            <c:idx val="25"/>
            <c:invertIfNegative val="0"/>
            <c:bubble3D val="0"/>
            <c:extLst>
              <c:ext xmlns:c16="http://schemas.microsoft.com/office/drawing/2014/chart" uri="{C3380CC4-5D6E-409C-BE32-E72D297353CC}">
                <c16:uniqueId val="{00000001-8CE9-40DD-855F-D51EF563AFD4}"/>
              </c:ext>
            </c:extLst>
          </c:dPt>
          <c:dPt>
            <c:idx val="26"/>
            <c:invertIfNegative val="0"/>
            <c:bubble3D val="0"/>
            <c:extLst>
              <c:ext xmlns:c16="http://schemas.microsoft.com/office/drawing/2014/chart" uri="{C3380CC4-5D6E-409C-BE32-E72D297353CC}">
                <c16:uniqueId val="{00000002-8CE9-40DD-855F-D51EF563AFD4}"/>
              </c:ext>
            </c:extLst>
          </c:dPt>
          <c:dPt>
            <c:idx val="29"/>
            <c:invertIfNegative val="0"/>
            <c:bubble3D val="0"/>
            <c:extLst>
              <c:ext xmlns:c16="http://schemas.microsoft.com/office/drawing/2014/chart" uri="{C3380CC4-5D6E-409C-BE32-E72D297353CC}">
                <c16:uniqueId val="{00000003-8CE9-40DD-855F-D51EF563AFD4}"/>
              </c:ext>
            </c:extLst>
          </c:dPt>
          <c:dPt>
            <c:idx val="31"/>
            <c:invertIfNegative val="0"/>
            <c:bubble3D val="0"/>
            <c:extLst>
              <c:ext xmlns:c16="http://schemas.microsoft.com/office/drawing/2014/chart" uri="{C3380CC4-5D6E-409C-BE32-E72D297353CC}">
                <c16:uniqueId val="{00000004-8CE9-40DD-855F-D51EF563AFD4}"/>
              </c:ext>
            </c:extLst>
          </c:dPt>
          <c:dPt>
            <c:idx val="33"/>
            <c:invertIfNegative val="0"/>
            <c:bubble3D val="0"/>
            <c:extLst>
              <c:ext xmlns:c16="http://schemas.microsoft.com/office/drawing/2014/chart" uri="{C3380CC4-5D6E-409C-BE32-E72D297353CC}">
                <c16:uniqueId val="{00000005-8CE9-40DD-855F-D51EF563AFD4}"/>
              </c:ext>
            </c:extLst>
          </c:dPt>
          <c:dPt>
            <c:idx val="34"/>
            <c:invertIfNegative val="0"/>
            <c:bubble3D val="0"/>
            <c:extLst>
              <c:ext xmlns:c16="http://schemas.microsoft.com/office/drawing/2014/chart" uri="{C3380CC4-5D6E-409C-BE32-E72D297353CC}">
                <c16:uniqueId val="{00000006-8CE9-40DD-855F-D51EF563AFD4}"/>
              </c:ext>
            </c:extLst>
          </c:dPt>
          <c:dPt>
            <c:idx val="35"/>
            <c:invertIfNegative val="0"/>
            <c:bubble3D val="0"/>
            <c:extLst>
              <c:ext xmlns:c16="http://schemas.microsoft.com/office/drawing/2014/chart" uri="{C3380CC4-5D6E-409C-BE32-E72D297353CC}">
                <c16:uniqueId val="{00000007-8CE9-40DD-855F-D51EF563AFD4}"/>
              </c:ext>
            </c:extLst>
          </c:dPt>
          <c:dPt>
            <c:idx val="36"/>
            <c:invertIfNegative val="0"/>
            <c:bubble3D val="0"/>
            <c:extLst>
              <c:ext xmlns:c16="http://schemas.microsoft.com/office/drawing/2014/chart" uri="{C3380CC4-5D6E-409C-BE32-E72D297353CC}">
                <c16:uniqueId val="{00000008-8CE9-40DD-855F-D51EF563AFD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39.6</c:v>
                </c:pt>
                <c:pt idx="1">
                  <c:v>33.1</c:v>
                </c:pt>
                <c:pt idx="2">
                  <c:v>31.7</c:v>
                </c:pt>
                <c:pt idx="3">
                  <c:v>24.6</c:v>
                </c:pt>
                <c:pt idx="4">
                  <c:v>23.9</c:v>
                </c:pt>
                <c:pt idx="5">
                  <c:v>20</c:v>
                </c:pt>
                <c:pt idx="6">
                  <c:v>18.8</c:v>
                </c:pt>
                <c:pt idx="7">
                  <c:v>15.7</c:v>
                </c:pt>
                <c:pt idx="8">
                  <c:v>8.1999999999999993</c:v>
                </c:pt>
              </c:numCache>
            </c:numRef>
          </c:val>
          <c:extLst>
            <c:ext xmlns:c16="http://schemas.microsoft.com/office/drawing/2014/chart" uri="{C3380CC4-5D6E-409C-BE32-E72D297353CC}">
              <c16:uniqueId val="{00000009-8CE9-40DD-855F-D51EF563AFD4}"/>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chemeClr val="accent5">
                <a:lumMod val="75000"/>
              </a:schemeClr>
            </a:solidFill>
            <a:ln w="28575">
              <a:solidFill>
                <a:srgbClr val="009D9C"/>
              </a:solidFill>
            </a:ln>
            <a:effectLst/>
          </c:spPr>
          <c:invertIfNegative val="0"/>
          <c:dPt>
            <c:idx val="2"/>
            <c:invertIfNegative val="0"/>
            <c:bubble3D val="0"/>
            <c:extLst>
              <c:ext xmlns:c16="http://schemas.microsoft.com/office/drawing/2014/chart" uri="{C3380CC4-5D6E-409C-BE32-E72D297353CC}">
                <c16:uniqueId val="{00000000-8CE9-40DD-855F-D51EF563AFD4}"/>
              </c:ext>
            </c:extLst>
          </c:dPt>
          <c:dPt>
            <c:idx val="25"/>
            <c:invertIfNegative val="0"/>
            <c:bubble3D val="0"/>
            <c:extLst>
              <c:ext xmlns:c16="http://schemas.microsoft.com/office/drawing/2014/chart" uri="{C3380CC4-5D6E-409C-BE32-E72D297353CC}">
                <c16:uniqueId val="{00000001-8CE9-40DD-855F-D51EF563AFD4}"/>
              </c:ext>
            </c:extLst>
          </c:dPt>
          <c:dPt>
            <c:idx val="26"/>
            <c:invertIfNegative val="0"/>
            <c:bubble3D val="0"/>
            <c:extLst>
              <c:ext xmlns:c16="http://schemas.microsoft.com/office/drawing/2014/chart" uri="{C3380CC4-5D6E-409C-BE32-E72D297353CC}">
                <c16:uniqueId val="{00000002-8CE9-40DD-855F-D51EF563AFD4}"/>
              </c:ext>
            </c:extLst>
          </c:dPt>
          <c:dPt>
            <c:idx val="29"/>
            <c:invertIfNegative val="0"/>
            <c:bubble3D val="0"/>
            <c:extLst>
              <c:ext xmlns:c16="http://schemas.microsoft.com/office/drawing/2014/chart" uri="{C3380CC4-5D6E-409C-BE32-E72D297353CC}">
                <c16:uniqueId val="{00000003-8CE9-40DD-855F-D51EF563AFD4}"/>
              </c:ext>
            </c:extLst>
          </c:dPt>
          <c:dPt>
            <c:idx val="31"/>
            <c:invertIfNegative val="0"/>
            <c:bubble3D val="0"/>
            <c:extLst>
              <c:ext xmlns:c16="http://schemas.microsoft.com/office/drawing/2014/chart" uri="{C3380CC4-5D6E-409C-BE32-E72D297353CC}">
                <c16:uniqueId val="{00000004-8CE9-40DD-855F-D51EF563AFD4}"/>
              </c:ext>
            </c:extLst>
          </c:dPt>
          <c:dPt>
            <c:idx val="33"/>
            <c:invertIfNegative val="0"/>
            <c:bubble3D val="0"/>
            <c:extLst>
              <c:ext xmlns:c16="http://schemas.microsoft.com/office/drawing/2014/chart" uri="{C3380CC4-5D6E-409C-BE32-E72D297353CC}">
                <c16:uniqueId val="{00000005-8CE9-40DD-855F-D51EF563AFD4}"/>
              </c:ext>
            </c:extLst>
          </c:dPt>
          <c:dPt>
            <c:idx val="34"/>
            <c:invertIfNegative val="0"/>
            <c:bubble3D val="0"/>
            <c:extLst>
              <c:ext xmlns:c16="http://schemas.microsoft.com/office/drawing/2014/chart" uri="{C3380CC4-5D6E-409C-BE32-E72D297353CC}">
                <c16:uniqueId val="{00000006-8CE9-40DD-855F-D51EF563AFD4}"/>
              </c:ext>
            </c:extLst>
          </c:dPt>
          <c:dPt>
            <c:idx val="35"/>
            <c:invertIfNegative val="0"/>
            <c:bubble3D val="0"/>
            <c:extLst>
              <c:ext xmlns:c16="http://schemas.microsoft.com/office/drawing/2014/chart" uri="{C3380CC4-5D6E-409C-BE32-E72D297353CC}">
                <c16:uniqueId val="{00000007-8CE9-40DD-855F-D51EF563AFD4}"/>
              </c:ext>
            </c:extLst>
          </c:dPt>
          <c:dPt>
            <c:idx val="36"/>
            <c:invertIfNegative val="0"/>
            <c:bubble3D val="0"/>
            <c:extLst>
              <c:ext xmlns:c16="http://schemas.microsoft.com/office/drawing/2014/chart" uri="{C3380CC4-5D6E-409C-BE32-E72D297353CC}">
                <c16:uniqueId val="{00000008-8CE9-40DD-855F-D51EF563AFD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  Poca tutela del patrimonio ambientale</c:v>
                </c:pt>
                <c:pt idx="1">
                  <c:v>  Mancanza di prospettive future per le giovani generazioni nel territorio</c:v>
                </c:pt>
                <c:pt idx="2">
                  <c:v>  Politiche sociali / Welfare e servizi sociali (scuola, sanitÓ, previdenza, ...)</c:v>
                </c:pt>
                <c:pt idx="3">
                  <c:v>  Mancanza di spinta all'innovazione tecnologica, digitalizzazione</c:v>
                </c:pt>
                <c:pt idx="4">
                  <c:v>  Offerta culturale (presenza di musei, e siti di interesse culturale, mostre, esposizioni, teatri, cinema)</c:v>
                </c:pt>
                <c:pt idx="5">
                  <c:v>  Mancanza di valorizzazione delle eccellenze del territorio</c:v>
                </c:pt>
                <c:pt idx="6">
                  <c:v>  Poca tutela del patrimonio artistico/culturale</c:v>
                </c:pt>
                <c:pt idx="7">
                  <c:v>  Formazione (scuola e universita')</c:v>
                </c:pt>
                <c:pt idx="8">
                  <c:v>  Avere accesso a bandi/concorsi locali grazie ai quali valorizzare i talenti del territorio</c:v>
                </c:pt>
              </c:strCache>
            </c:strRef>
          </c:cat>
          <c:val>
            <c:numRef>
              <c:f>Sheet1!$B$2:$B$10</c:f>
              <c:numCache>
                <c:formatCode>General</c:formatCode>
                <c:ptCount val="9"/>
                <c:pt idx="0">
                  <c:v>45</c:v>
                </c:pt>
                <c:pt idx="1">
                  <c:v>41</c:v>
                </c:pt>
                <c:pt idx="2">
                  <c:v>34</c:v>
                </c:pt>
                <c:pt idx="3">
                  <c:v>21</c:v>
                </c:pt>
                <c:pt idx="4">
                  <c:v>20</c:v>
                </c:pt>
                <c:pt idx="5">
                  <c:v>17</c:v>
                </c:pt>
                <c:pt idx="6">
                  <c:v>13</c:v>
                </c:pt>
                <c:pt idx="7">
                  <c:v>13</c:v>
                </c:pt>
                <c:pt idx="8">
                  <c:v>1</c:v>
                </c:pt>
              </c:numCache>
            </c:numRef>
          </c:val>
          <c:extLst>
            <c:ext xmlns:c16="http://schemas.microsoft.com/office/drawing/2014/chart" uri="{C3380CC4-5D6E-409C-BE32-E72D297353CC}">
              <c16:uniqueId val="{00000009-8CE9-40DD-855F-D51EF563AFD4}"/>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chemeClr val="accent5">
                <a:lumMod val="75000"/>
              </a:schemeClr>
            </a:solidFill>
            <a:ln w="28575">
              <a:solidFill>
                <a:srgbClr val="121B5A"/>
              </a:solidFill>
            </a:ln>
            <a:effectLst/>
          </c:spPr>
          <c:invertIfNegative val="0"/>
          <c:dPt>
            <c:idx val="2"/>
            <c:invertIfNegative val="0"/>
            <c:bubble3D val="0"/>
            <c:extLst>
              <c:ext xmlns:c16="http://schemas.microsoft.com/office/drawing/2014/chart" uri="{C3380CC4-5D6E-409C-BE32-E72D297353CC}">
                <c16:uniqueId val="{00000000-B2B0-41BA-A33D-400595A35567}"/>
              </c:ext>
            </c:extLst>
          </c:dPt>
          <c:dPt>
            <c:idx val="25"/>
            <c:invertIfNegative val="0"/>
            <c:bubble3D val="0"/>
            <c:extLst>
              <c:ext xmlns:c16="http://schemas.microsoft.com/office/drawing/2014/chart" uri="{C3380CC4-5D6E-409C-BE32-E72D297353CC}">
                <c16:uniqueId val="{00000001-B2B0-41BA-A33D-400595A35567}"/>
              </c:ext>
            </c:extLst>
          </c:dPt>
          <c:dPt>
            <c:idx val="26"/>
            <c:invertIfNegative val="0"/>
            <c:bubble3D val="0"/>
            <c:extLst>
              <c:ext xmlns:c16="http://schemas.microsoft.com/office/drawing/2014/chart" uri="{C3380CC4-5D6E-409C-BE32-E72D297353CC}">
                <c16:uniqueId val="{00000002-B2B0-41BA-A33D-400595A35567}"/>
              </c:ext>
            </c:extLst>
          </c:dPt>
          <c:dPt>
            <c:idx val="29"/>
            <c:invertIfNegative val="0"/>
            <c:bubble3D val="0"/>
            <c:extLst>
              <c:ext xmlns:c16="http://schemas.microsoft.com/office/drawing/2014/chart" uri="{C3380CC4-5D6E-409C-BE32-E72D297353CC}">
                <c16:uniqueId val="{00000003-B2B0-41BA-A33D-400595A35567}"/>
              </c:ext>
            </c:extLst>
          </c:dPt>
          <c:dPt>
            <c:idx val="31"/>
            <c:invertIfNegative val="0"/>
            <c:bubble3D val="0"/>
            <c:extLst>
              <c:ext xmlns:c16="http://schemas.microsoft.com/office/drawing/2014/chart" uri="{C3380CC4-5D6E-409C-BE32-E72D297353CC}">
                <c16:uniqueId val="{00000004-B2B0-41BA-A33D-400595A35567}"/>
              </c:ext>
            </c:extLst>
          </c:dPt>
          <c:dPt>
            <c:idx val="33"/>
            <c:invertIfNegative val="0"/>
            <c:bubble3D val="0"/>
            <c:extLst>
              <c:ext xmlns:c16="http://schemas.microsoft.com/office/drawing/2014/chart" uri="{C3380CC4-5D6E-409C-BE32-E72D297353CC}">
                <c16:uniqueId val="{00000005-B2B0-41BA-A33D-400595A35567}"/>
              </c:ext>
            </c:extLst>
          </c:dPt>
          <c:dPt>
            <c:idx val="34"/>
            <c:invertIfNegative val="0"/>
            <c:bubble3D val="0"/>
            <c:extLst>
              <c:ext xmlns:c16="http://schemas.microsoft.com/office/drawing/2014/chart" uri="{C3380CC4-5D6E-409C-BE32-E72D297353CC}">
                <c16:uniqueId val="{00000006-B2B0-41BA-A33D-400595A35567}"/>
              </c:ext>
            </c:extLst>
          </c:dPt>
          <c:dPt>
            <c:idx val="35"/>
            <c:invertIfNegative val="0"/>
            <c:bubble3D val="0"/>
            <c:extLst>
              <c:ext xmlns:c16="http://schemas.microsoft.com/office/drawing/2014/chart" uri="{C3380CC4-5D6E-409C-BE32-E72D297353CC}">
                <c16:uniqueId val="{00000007-B2B0-41BA-A33D-400595A35567}"/>
              </c:ext>
            </c:extLst>
          </c:dPt>
          <c:dPt>
            <c:idx val="36"/>
            <c:invertIfNegative val="0"/>
            <c:bubble3D val="0"/>
            <c:extLst>
              <c:ext xmlns:c16="http://schemas.microsoft.com/office/drawing/2014/chart" uri="{C3380CC4-5D6E-409C-BE32-E72D297353CC}">
                <c16:uniqueId val="{00000008-B2B0-41BA-A33D-400595A35567}"/>
              </c:ext>
            </c:extLst>
          </c:dPt>
          <c:cat>
            <c:strRef>
              <c:f>Sheet1!$A$2:$A$10</c:f>
              <c:strCache>
                <c:ptCount val="9"/>
                <c:pt idx="0">
                  <c:v>  Tutela del patrimonio ambientale</c:v>
                </c:pt>
                <c:pt idx="1">
                  <c:v>  Formazione (scuola e universita')</c:v>
                </c:pt>
                <c:pt idx="2">
                  <c:v>  Politiche sociali / Welfare e servizi sociali (scuola, sanita', previdenza, ...)</c:v>
                </c:pt>
                <c:pt idx="3">
                  <c:v>  Valorizzazione delle eccellenze del territorio</c:v>
                </c:pt>
                <c:pt idx="4">
                  <c:v>  Prospettive future per le giovani generazioni nel territorio</c:v>
                </c:pt>
                <c:pt idx="5">
                  <c:v>  Tutela del patrimonio artistico/culturale</c:v>
                </c:pt>
                <c:pt idx="6">
                  <c:v>  Offerta culturale (presenza di musei, e siti di interesse culturale, mostre, esposizioni, teatri, cinema)</c:v>
                </c:pt>
                <c:pt idx="7">
                  <c:v>  Spinta all'innovazione tecnologica, digitalizzazione</c:v>
                </c:pt>
                <c:pt idx="8">
                  <c:v>  Avere accesso a bandi/concorsi locali grazie ai quali valorizzare i talenti del territorio</c:v>
                </c:pt>
              </c:strCache>
            </c:strRef>
          </c:cat>
          <c:val>
            <c:numRef>
              <c:f>Sheet1!$B$2:$B$10</c:f>
              <c:numCache>
                <c:formatCode>General</c:formatCode>
                <c:ptCount val="9"/>
                <c:pt idx="0">
                  <c:v>10</c:v>
                </c:pt>
                <c:pt idx="1">
                  <c:v>8</c:v>
                </c:pt>
                <c:pt idx="2">
                  <c:v>4</c:v>
                </c:pt>
                <c:pt idx="3">
                  <c:v>7</c:v>
                </c:pt>
                <c:pt idx="4">
                  <c:v>1</c:v>
                </c:pt>
                <c:pt idx="5">
                  <c:v>6</c:v>
                </c:pt>
                <c:pt idx="6">
                  <c:v>3</c:v>
                </c:pt>
                <c:pt idx="7">
                  <c:v>3</c:v>
                </c:pt>
                <c:pt idx="8">
                  <c:v>8</c:v>
                </c:pt>
              </c:numCache>
            </c:numRef>
          </c:val>
          <c:extLst>
            <c:ext xmlns:c16="http://schemas.microsoft.com/office/drawing/2014/chart" uri="{C3380CC4-5D6E-409C-BE32-E72D297353CC}">
              <c16:uniqueId val="{00000009-B2B0-41BA-A33D-400595A35567}"/>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7076124654130092"/>
        </c:manualLayout>
      </c:layout>
      <c:barChart>
        <c:barDir val="bar"/>
        <c:grouping val="clustered"/>
        <c:varyColors val="0"/>
        <c:ser>
          <c:idx val="0"/>
          <c:order val="0"/>
          <c:tx>
            <c:strRef>
              <c:f>Sheet1!$B$1</c:f>
              <c:strCache>
                <c:ptCount val="1"/>
                <c:pt idx="0">
                  <c:v>Colonna1</c:v>
                </c:pt>
              </c:strCache>
            </c:strRef>
          </c:tx>
          <c:spPr>
            <a:solidFill>
              <a:srgbClr val="121B5A"/>
            </a:solidFill>
            <a:ln>
              <a:noFill/>
            </a:ln>
            <a:effectLst/>
          </c:spPr>
          <c:invertIfNegative val="0"/>
          <c:dPt>
            <c:idx val="1"/>
            <c:invertIfNegative val="0"/>
            <c:bubble3D val="0"/>
            <c:spPr>
              <a:solidFill>
                <a:srgbClr val="121B5A"/>
              </a:solidFill>
              <a:ln>
                <a:noFill/>
              </a:ln>
              <a:effectLst/>
            </c:spPr>
            <c:extLst>
              <c:ext xmlns:c16="http://schemas.microsoft.com/office/drawing/2014/chart" uri="{C3380CC4-5D6E-409C-BE32-E72D297353CC}">
                <c16:uniqueId val="{00000001-05B7-43D0-83BC-99717ED8B595}"/>
              </c:ext>
            </c:extLst>
          </c:dPt>
          <c:dPt>
            <c:idx val="2"/>
            <c:invertIfNegative val="0"/>
            <c:bubble3D val="0"/>
            <c:spPr>
              <a:solidFill>
                <a:srgbClr val="121B5A"/>
              </a:solidFill>
              <a:ln>
                <a:noFill/>
              </a:ln>
              <a:effectLst/>
            </c:spPr>
            <c:extLst>
              <c:ext xmlns:c16="http://schemas.microsoft.com/office/drawing/2014/chart" uri="{C3380CC4-5D6E-409C-BE32-E72D297353CC}">
                <c16:uniqueId val="{00000003-05B7-43D0-83BC-99717ED8B595}"/>
              </c:ext>
            </c:extLst>
          </c:dPt>
          <c:dPt>
            <c:idx val="3"/>
            <c:invertIfNegative val="0"/>
            <c:bubble3D val="0"/>
            <c:spPr>
              <a:solidFill>
                <a:srgbClr val="121B5A"/>
              </a:solidFill>
              <a:ln>
                <a:noFill/>
              </a:ln>
              <a:effectLst/>
            </c:spPr>
            <c:extLst>
              <c:ext xmlns:c16="http://schemas.microsoft.com/office/drawing/2014/chart" uri="{C3380CC4-5D6E-409C-BE32-E72D297353CC}">
                <c16:uniqueId val="{00000005-05B7-43D0-83BC-99717ED8B595}"/>
              </c:ext>
            </c:extLst>
          </c:dPt>
          <c:dPt>
            <c:idx val="9"/>
            <c:invertIfNegative val="0"/>
            <c:bubble3D val="0"/>
            <c:spPr>
              <a:solidFill>
                <a:srgbClr val="121B5A"/>
              </a:solidFill>
              <a:ln>
                <a:noFill/>
              </a:ln>
              <a:effectLst/>
            </c:spPr>
            <c:extLst>
              <c:ext xmlns:c16="http://schemas.microsoft.com/office/drawing/2014/chart" uri="{C3380CC4-5D6E-409C-BE32-E72D297353CC}">
                <c16:uniqueId val="{00000007-05B7-43D0-83BC-99717ED8B595}"/>
              </c:ext>
            </c:extLst>
          </c:dPt>
          <c:dPt>
            <c:idx val="25"/>
            <c:invertIfNegative val="0"/>
            <c:bubble3D val="0"/>
            <c:extLst>
              <c:ext xmlns:c16="http://schemas.microsoft.com/office/drawing/2014/chart" uri="{C3380CC4-5D6E-409C-BE32-E72D297353CC}">
                <c16:uniqueId val="{00000008-05B7-43D0-83BC-99717ED8B595}"/>
              </c:ext>
            </c:extLst>
          </c:dPt>
          <c:dPt>
            <c:idx val="26"/>
            <c:invertIfNegative val="0"/>
            <c:bubble3D val="0"/>
            <c:extLst>
              <c:ext xmlns:c16="http://schemas.microsoft.com/office/drawing/2014/chart" uri="{C3380CC4-5D6E-409C-BE32-E72D297353CC}">
                <c16:uniqueId val="{00000009-05B7-43D0-83BC-99717ED8B595}"/>
              </c:ext>
            </c:extLst>
          </c:dPt>
          <c:dPt>
            <c:idx val="29"/>
            <c:invertIfNegative val="0"/>
            <c:bubble3D val="0"/>
            <c:extLst>
              <c:ext xmlns:c16="http://schemas.microsoft.com/office/drawing/2014/chart" uri="{C3380CC4-5D6E-409C-BE32-E72D297353CC}">
                <c16:uniqueId val="{0000000A-05B7-43D0-83BC-99717ED8B595}"/>
              </c:ext>
            </c:extLst>
          </c:dPt>
          <c:dPt>
            <c:idx val="31"/>
            <c:invertIfNegative val="0"/>
            <c:bubble3D val="0"/>
            <c:extLst>
              <c:ext xmlns:c16="http://schemas.microsoft.com/office/drawing/2014/chart" uri="{C3380CC4-5D6E-409C-BE32-E72D297353CC}">
                <c16:uniqueId val="{0000000B-05B7-43D0-83BC-99717ED8B595}"/>
              </c:ext>
            </c:extLst>
          </c:dPt>
          <c:dPt>
            <c:idx val="33"/>
            <c:invertIfNegative val="0"/>
            <c:bubble3D val="0"/>
            <c:extLst>
              <c:ext xmlns:c16="http://schemas.microsoft.com/office/drawing/2014/chart" uri="{C3380CC4-5D6E-409C-BE32-E72D297353CC}">
                <c16:uniqueId val="{0000000C-05B7-43D0-83BC-99717ED8B595}"/>
              </c:ext>
            </c:extLst>
          </c:dPt>
          <c:dPt>
            <c:idx val="34"/>
            <c:invertIfNegative val="0"/>
            <c:bubble3D val="0"/>
            <c:extLst>
              <c:ext xmlns:c16="http://schemas.microsoft.com/office/drawing/2014/chart" uri="{C3380CC4-5D6E-409C-BE32-E72D297353CC}">
                <c16:uniqueId val="{0000000D-05B7-43D0-83BC-99717ED8B595}"/>
              </c:ext>
            </c:extLst>
          </c:dPt>
          <c:dPt>
            <c:idx val="35"/>
            <c:invertIfNegative val="0"/>
            <c:bubble3D val="0"/>
            <c:extLst>
              <c:ext xmlns:c16="http://schemas.microsoft.com/office/drawing/2014/chart" uri="{C3380CC4-5D6E-409C-BE32-E72D297353CC}">
                <c16:uniqueId val="{0000000E-05B7-43D0-83BC-99717ED8B595}"/>
              </c:ext>
            </c:extLst>
          </c:dPt>
          <c:dPt>
            <c:idx val="36"/>
            <c:invertIfNegative val="0"/>
            <c:bubble3D val="0"/>
            <c:extLst>
              <c:ext xmlns:c16="http://schemas.microsoft.com/office/drawing/2014/chart" uri="{C3380CC4-5D6E-409C-BE32-E72D297353CC}">
                <c16:uniqueId val="{0000000F-05B7-43D0-83BC-99717ED8B595}"/>
              </c:ext>
            </c:extLst>
          </c:dPt>
          <c:cat>
            <c:strRef>
              <c:f>Sheet1!$A$2:$A$11</c:f>
              <c:strCache>
                <c:ptCount val="10"/>
                <c:pt idx="0">
                  <c:v>  Le aziende del territorio</c:v>
                </c:pt>
                <c:pt idx="1">
                  <c:v>  I consumatori, i cittadini</c:v>
                </c:pt>
                <c:pt idx="2">
                  <c:v>  La pubblica amministrazione locale</c:v>
                </c:pt>
                <c:pt idx="3">
                  <c:v>  Associazioni di categoria come Confartigiato, Coldiretti, Confindustria, ...</c:v>
                </c:pt>
                <c:pt idx="4">
                  <c:v>  Fondazioni, associazioni del terzo settore, organizzazioni no-profit</c:v>
                </c:pt>
                <c:pt idx="5">
                  <c:v>  Le universita'/ I centri di ricerca</c:v>
                </c:pt>
                <c:pt idx="6">
                  <c:v>  Le agenzie di promozione turistica</c:v>
                </c:pt>
                <c:pt idx="7">
                  <c:v>  Le camere di commercio</c:v>
                </c:pt>
                <c:pt idx="9">
                  <c:v>Non saprei</c:v>
                </c:pt>
              </c:strCache>
            </c:strRef>
          </c:cat>
          <c:val>
            <c:numRef>
              <c:f>Sheet1!$B$2:$B$11</c:f>
              <c:numCache>
                <c:formatCode>General</c:formatCode>
                <c:ptCount val="10"/>
                <c:pt idx="0">
                  <c:v>14</c:v>
                </c:pt>
                <c:pt idx="1">
                  <c:v>6</c:v>
                </c:pt>
                <c:pt idx="2">
                  <c:v>17</c:v>
                </c:pt>
                <c:pt idx="3">
                  <c:v>16</c:v>
                </c:pt>
                <c:pt idx="4">
                  <c:v>15</c:v>
                </c:pt>
                <c:pt idx="5">
                  <c:v>13</c:v>
                </c:pt>
                <c:pt idx="6">
                  <c:v>5</c:v>
                </c:pt>
                <c:pt idx="7">
                  <c:v>13</c:v>
                </c:pt>
              </c:numCache>
            </c:numRef>
          </c:val>
          <c:extLst>
            <c:ext xmlns:c16="http://schemas.microsoft.com/office/drawing/2014/chart" uri="{C3380CC4-5D6E-409C-BE32-E72D297353CC}">
              <c16:uniqueId val="{00000010-05B7-43D0-83BC-99717ED8B595}"/>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30"/>
          <c:min val="0"/>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74006052777E-2"/>
          <c:y val="2.4317477297169838E-2"/>
          <c:w val="0.93557507099776127"/>
          <c:h val="0.9556157513644703"/>
        </c:manualLayout>
      </c:layout>
      <c:barChart>
        <c:barDir val="bar"/>
        <c:grouping val="clustered"/>
        <c:varyColors val="0"/>
        <c:ser>
          <c:idx val="0"/>
          <c:order val="0"/>
          <c:tx>
            <c:strRef>
              <c:f>Sheet1!$B$1</c:f>
              <c:strCache>
                <c:ptCount val="1"/>
                <c:pt idx="0">
                  <c:v>Colonna1</c:v>
                </c:pt>
              </c:strCache>
            </c:strRef>
          </c:tx>
          <c:spPr>
            <a:solidFill>
              <a:srgbClr val="009D9C"/>
            </a:solidFill>
            <a:ln>
              <a:noFill/>
            </a:ln>
            <a:effectLst/>
          </c:spPr>
          <c:invertIfNegative val="0"/>
          <c:dPt>
            <c:idx val="1"/>
            <c:invertIfNegative val="0"/>
            <c:bubble3D val="0"/>
            <c:spPr>
              <a:solidFill>
                <a:srgbClr val="009D9C"/>
              </a:solidFill>
              <a:ln>
                <a:noFill/>
              </a:ln>
              <a:effectLst/>
            </c:spPr>
            <c:extLst>
              <c:ext xmlns:c16="http://schemas.microsoft.com/office/drawing/2014/chart" uri="{C3380CC4-5D6E-409C-BE32-E72D297353CC}">
                <c16:uniqueId val="{00000001-C370-40CE-B486-32E3EE4FB67B}"/>
              </c:ext>
            </c:extLst>
          </c:dPt>
          <c:dPt>
            <c:idx val="2"/>
            <c:invertIfNegative val="0"/>
            <c:bubble3D val="0"/>
            <c:spPr>
              <a:solidFill>
                <a:srgbClr val="009D9C"/>
              </a:solidFill>
              <a:ln>
                <a:noFill/>
              </a:ln>
              <a:effectLst/>
            </c:spPr>
            <c:extLst>
              <c:ext xmlns:c16="http://schemas.microsoft.com/office/drawing/2014/chart" uri="{C3380CC4-5D6E-409C-BE32-E72D297353CC}">
                <c16:uniqueId val="{00000003-C370-40CE-B486-32E3EE4FB67B}"/>
              </c:ext>
            </c:extLst>
          </c:dPt>
          <c:dPt>
            <c:idx val="3"/>
            <c:invertIfNegative val="0"/>
            <c:bubble3D val="0"/>
            <c:spPr>
              <a:solidFill>
                <a:srgbClr val="009D9C"/>
              </a:solidFill>
              <a:ln>
                <a:noFill/>
              </a:ln>
              <a:effectLst/>
            </c:spPr>
            <c:extLst>
              <c:ext xmlns:c16="http://schemas.microsoft.com/office/drawing/2014/chart" uri="{C3380CC4-5D6E-409C-BE32-E72D297353CC}">
                <c16:uniqueId val="{00000005-C370-40CE-B486-32E3EE4FB67B}"/>
              </c:ext>
            </c:extLst>
          </c:dPt>
          <c:dPt>
            <c:idx val="25"/>
            <c:invertIfNegative val="0"/>
            <c:bubble3D val="0"/>
            <c:extLst>
              <c:ext xmlns:c16="http://schemas.microsoft.com/office/drawing/2014/chart" uri="{C3380CC4-5D6E-409C-BE32-E72D297353CC}">
                <c16:uniqueId val="{00000008-C370-40CE-B486-32E3EE4FB67B}"/>
              </c:ext>
            </c:extLst>
          </c:dPt>
          <c:dPt>
            <c:idx val="26"/>
            <c:invertIfNegative val="0"/>
            <c:bubble3D val="0"/>
            <c:extLst>
              <c:ext xmlns:c16="http://schemas.microsoft.com/office/drawing/2014/chart" uri="{C3380CC4-5D6E-409C-BE32-E72D297353CC}">
                <c16:uniqueId val="{00000009-C370-40CE-B486-32E3EE4FB67B}"/>
              </c:ext>
            </c:extLst>
          </c:dPt>
          <c:dPt>
            <c:idx val="29"/>
            <c:invertIfNegative val="0"/>
            <c:bubble3D val="0"/>
            <c:extLst>
              <c:ext xmlns:c16="http://schemas.microsoft.com/office/drawing/2014/chart" uri="{C3380CC4-5D6E-409C-BE32-E72D297353CC}">
                <c16:uniqueId val="{0000000A-C370-40CE-B486-32E3EE4FB67B}"/>
              </c:ext>
            </c:extLst>
          </c:dPt>
          <c:dPt>
            <c:idx val="31"/>
            <c:invertIfNegative val="0"/>
            <c:bubble3D val="0"/>
            <c:extLst>
              <c:ext xmlns:c16="http://schemas.microsoft.com/office/drawing/2014/chart" uri="{C3380CC4-5D6E-409C-BE32-E72D297353CC}">
                <c16:uniqueId val="{0000000B-C370-40CE-B486-32E3EE4FB67B}"/>
              </c:ext>
            </c:extLst>
          </c:dPt>
          <c:dPt>
            <c:idx val="33"/>
            <c:invertIfNegative val="0"/>
            <c:bubble3D val="0"/>
            <c:extLst>
              <c:ext xmlns:c16="http://schemas.microsoft.com/office/drawing/2014/chart" uri="{C3380CC4-5D6E-409C-BE32-E72D297353CC}">
                <c16:uniqueId val="{0000000C-C370-40CE-B486-32E3EE4FB67B}"/>
              </c:ext>
            </c:extLst>
          </c:dPt>
          <c:dPt>
            <c:idx val="34"/>
            <c:invertIfNegative val="0"/>
            <c:bubble3D val="0"/>
            <c:extLst>
              <c:ext xmlns:c16="http://schemas.microsoft.com/office/drawing/2014/chart" uri="{C3380CC4-5D6E-409C-BE32-E72D297353CC}">
                <c16:uniqueId val="{0000000D-C370-40CE-B486-32E3EE4FB67B}"/>
              </c:ext>
            </c:extLst>
          </c:dPt>
          <c:dPt>
            <c:idx val="35"/>
            <c:invertIfNegative val="0"/>
            <c:bubble3D val="0"/>
            <c:extLst>
              <c:ext xmlns:c16="http://schemas.microsoft.com/office/drawing/2014/chart" uri="{C3380CC4-5D6E-409C-BE32-E72D297353CC}">
                <c16:uniqueId val="{0000000E-C370-40CE-B486-32E3EE4FB67B}"/>
              </c:ext>
            </c:extLst>
          </c:dPt>
          <c:dPt>
            <c:idx val="36"/>
            <c:invertIfNegative val="0"/>
            <c:bubble3D val="0"/>
            <c:extLst>
              <c:ext xmlns:c16="http://schemas.microsoft.com/office/drawing/2014/chart" uri="{C3380CC4-5D6E-409C-BE32-E72D297353CC}">
                <c16:uniqueId val="{0000000F-C370-40CE-B486-32E3EE4FB67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8"/>
                <c:pt idx="0">
                  <c:v>  Le aziende del territorio</c:v>
                </c:pt>
                <c:pt idx="1">
                  <c:v>  I consumatori, i cittadini</c:v>
                </c:pt>
                <c:pt idx="2">
                  <c:v>  La pubblica amministrazione locale</c:v>
                </c:pt>
                <c:pt idx="3">
                  <c:v>  Associazioni di categoria come Confartigiato, Coldiretti, Confindustria, ...</c:v>
                </c:pt>
                <c:pt idx="4">
                  <c:v>  Fondazioni, associazioni del terzo settore, organizzazioni no-profit</c:v>
                </c:pt>
                <c:pt idx="5">
                  <c:v>  Le universita'/ I centri di ricerca</c:v>
                </c:pt>
                <c:pt idx="6">
                  <c:v>  Le agenzie di promozione turistica</c:v>
                </c:pt>
                <c:pt idx="7">
                  <c:v>  Le camere di commercio</c:v>
                </c:pt>
              </c:strCache>
            </c:strRef>
          </c:cat>
          <c:val>
            <c:numRef>
              <c:f>Sheet1!$B$2:$B$11</c:f>
              <c:numCache>
                <c:formatCode>0</c:formatCode>
                <c:ptCount val="8"/>
                <c:pt idx="0">
                  <c:v>44</c:v>
                </c:pt>
                <c:pt idx="1">
                  <c:v>38</c:v>
                </c:pt>
                <c:pt idx="2">
                  <c:v>28</c:v>
                </c:pt>
                <c:pt idx="3">
                  <c:v>16</c:v>
                </c:pt>
                <c:pt idx="4">
                  <c:v>11</c:v>
                </c:pt>
                <c:pt idx="5">
                  <c:v>8</c:v>
                </c:pt>
                <c:pt idx="6">
                  <c:v>7</c:v>
                </c:pt>
                <c:pt idx="7">
                  <c:v>6</c:v>
                </c:pt>
              </c:numCache>
            </c:numRef>
          </c:val>
          <c:extLst>
            <c:ext xmlns:c16="http://schemas.microsoft.com/office/drawing/2014/chart" uri="{C3380CC4-5D6E-409C-BE32-E72D297353CC}">
              <c16:uniqueId val="{00000011-C370-40CE-B486-32E3EE4FB67B}"/>
            </c:ext>
          </c:extLst>
        </c:ser>
        <c:dLbls>
          <c:showLegendKey val="0"/>
          <c:showVal val="0"/>
          <c:showCatName val="0"/>
          <c:showSerName val="0"/>
          <c:showPercent val="0"/>
          <c:showBubbleSize val="0"/>
        </c:dLbls>
        <c:gapWidth val="50"/>
        <c:axId val="366738640"/>
        <c:axId val="495151528"/>
      </c:barChart>
      <c:catAx>
        <c:axId val="366738640"/>
        <c:scaling>
          <c:orientation val="maxMin"/>
        </c:scaling>
        <c:delete val="1"/>
        <c:axPos val="l"/>
        <c:numFmt formatCode="General" sourceLinked="1"/>
        <c:majorTickMark val="out"/>
        <c:minorTickMark val="none"/>
        <c:tickLblPos val="nextTo"/>
        <c:crossAx val="495151528"/>
        <c:crosses val="autoZero"/>
        <c:auto val="1"/>
        <c:lblAlgn val="ctr"/>
        <c:lblOffset val="100"/>
        <c:noMultiLvlLbl val="0"/>
      </c:catAx>
      <c:valAx>
        <c:axId val="495151528"/>
        <c:scaling>
          <c:orientation val="minMax"/>
          <c:max val="100"/>
          <c:min val="0"/>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6738640"/>
        <c:crosses val="autoZero"/>
        <c:crossBetween val="between"/>
        <c:majorUnit val="10"/>
      </c:valAx>
      <c:spPr>
        <a:noFill/>
        <a:ln w="25400">
          <a:noFill/>
        </a:ln>
        <a:effectLst/>
      </c:spPr>
    </c:plotArea>
    <c:plotVisOnly val="1"/>
    <c:dispBlanksAs val="zero"/>
    <c:showDLblsOverMax val="0"/>
  </c:chart>
  <c:spPr>
    <a:noFill/>
    <a:ln>
      <a:noFill/>
    </a:ln>
    <a:effectLst/>
  </c:spPr>
  <c:txPr>
    <a:bodyPr/>
    <a:lstStyle/>
    <a:p>
      <a:pPr>
        <a:defRPr/>
      </a:pPr>
      <a:endParaRPr lang="it-IT"/>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029125999556639"/>
          <c:y val="4.4937055437988045E-2"/>
          <c:w val="0.61435795758448786"/>
          <c:h val="0.93341566227262096"/>
        </c:manualLayout>
      </c:layout>
      <c:barChart>
        <c:barDir val="col"/>
        <c:grouping val="stacked"/>
        <c:varyColors val="0"/>
        <c:ser>
          <c:idx val="2"/>
          <c:order val="0"/>
          <c:tx>
            <c:strRef>
              <c:f>Foglio1!$A$6</c:f>
              <c:strCache>
                <c:ptCount val="1"/>
                <c:pt idx="0">
                  <c:v>Non saprei</c:v>
                </c:pt>
              </c:strCache>
            </c:strRef>
          </c:tx>
          <c:spPr>
            <a:solidFill>
              <a:schemeClr val="bg1">
                <a:lumMod val="65000"/>
              </a:schemeClr>
            </a:solidFill>
            <a:ln>
              <a:noFill/>
            </a:ln>
            <a:effectLst/>
          </c:spPr>
          <c:invertIfNegative val="0"/>
          <c:dLbls>
            <c:delete val="1"/>
          </c:dLbls>
          <c:val>
            <c:numRef>
              <c:f>Foglio1!$B$6</c:f>
              <c:numCache>
                <c:formatCode>0</c:formatCode>
                <c:ptCount val="1"/>
              </c:numCache>
            </c:numRef>
          </c:val>
          <c:extLst>
            <c:ext xmlns:c16="http://schemas.microsoft.com/office/drawing/2014/chart" uri="{C3380CC4-5D6E-409C-BE32-E72D297353CC}">
              <c16:uniqueId val="{00000000-2CC6-43F0-8378-A24DDE9F332D}"/>
            </c:ext>
          </c:extLst>
        </c:ser>
        <c:ser>
          <c:idx val="1"/>
          <c:order val="1"/>
          <c:tx>
            <c:strRef>
              <c:f>Foglio1!$A$5</c:f>
              <c:strCache>
                <c:ptCount val="1"/>
                <c:pt idx="0">
                  <c:v>Per nulla adeguata</c:v>
                </c:pt>
              </c:strCache>
            </c:strRef>
          </c:tx>
          <c:spPr>
            <a:solidFill>
              <a:schemeClr val="accent5"/>
            </a:solidFill>
            <a:ln>
              <a:noFill/>
            </a:ln>
            <a:effectLst/>
          </c:spPr>
          <c:invertIfNegative val="0"/>
          <c:dLbls>
            <c:delete val="1"/>
          </c:dLbls>
          <c:cat>
            <c:strRef>
              <c:f>Foglio1!$B$1:$B$1</c:f>
              <c:strCache>
                <c:ptCount val="1"/>
                <c:pt idx="0">
                  <c:v>POPOLAZIONE LOMBARDA</c:v>
                </c:pt>
              </c:strCache>
            </c:strRef>
          </c:cat>
          <c:val>
            <c:numRef>
              <c:f>Foglio1!$B$5:$B$5</c:f>
              <c:numCache>
                <c:formatCode>General</c:formatCode>
                <c:ptCount val="1"/>
                <c:pt idx="0">
                  <c:v>1</c:v>
                </c:pt>
              </c:numCache>
            </c:numRef>
          </c:val>
          <c:extLst>
            <c:ext xmlns:c16="http://schemas.microsoft.com/office/drawing/2014/chart" uri="{C3380CC4-5D6E-409C-BE32-E72D297353CC}">
              <c16:uniqueId val="{00000001-2CC6-43F0-8378-A24DDE9F332D}"/>
            </c:ext>
          </c:extLst>
        </c:ser>
        <c:ser>
          <c:idx val="0"/>
          <c:order val="2"/>
          <c:tx>
            <c:strRef>
              <c:f>Foglio1!$A$4</c:f>
              <c:strCache>
                <c:ptCount val="1"/>
                <c:pt idx="0">
                  <c:v>Poco adeguata</c:v>
                </c:pt>
              </c:strCache>
            </c:strRef>
          </c:tx>
          <c:spPr>
            <a:solidFill>
              <a:schemeClr val="accent5">
                <a:lumMod val="40000"/>
                <a:lumOff val="60000"/>
              </a:schemeClr>
            </a:solidFill>
            <a:ln>
              <a:noFill/>
            </a:ln>
            <a:effectLst/>
          </c:spPr>
          <c:invertIfNegative val="0"/>
          <c:dLbls>
            <c:delete val="1"/>
          </c:dLbls>
          <c:cat>
            <c:strRef>
              <c:f>Foglio1!$B$1:$B$1</c:f>
              <c:strCache>
                <c:ptCount val="1"/>
                <c:pt idx="0">
                  <c:v>POPOLAZIONE LOMBARDA</c:v>
                </c:pt>
              </c:strCache>
            </c:strRef>
          </c:cat>
          <c:val>
            <c:numRef>
              <c:f>Foglio1!$B$4:$B$4</c:f>
              <c:numCache>
                <c:formatCode>General</c:formatCode>
                <c:ptCount val="1"/>
                <c:pt idx="0">
                  <c:v>11</c:v>
                </c:pt>
              </c:numCache>
            </c:numRef>
          </c:val>
          <c:extLst>
            <c:ext xmlns:c16="http://schemas.microsoft.com/office/drawing/2014/chart" uri="{C3380CC4-5D6E-409C-BE32-E72D297353CC}">
              <c16:uniqueId val="{00000002-2CC6-43F0-8378-A24DDE9F332D}"/>
            </c:ext>
          </c:extLst>
        </c:ser>
        <c:ser>
          <c:idx val="3"/>
          <c:order val="3"/>
          <c:tx>
            <c:strRef>
              <c:f>Foglio1!$A$3</c:f>
              <c:strCache>
                <c:ptCount val="1"/>
                <c:pt idx="0">
                  <c:v>Abbastanza adeguata</c:v>
                </c:pt>
              </c:strCache>
            </c:strRef>
          </c:tx>
          <c:spPr>
            <a:solidFill>
              <a:schemeClr val="tx2">
                <a:lumMod val="75000"/>
              </a:schemeClr>
            </a:solidFill>
            <a:ln>
              <a:noFill/>
            </a:ln>
            <a:effectLst/>
          </c:spPr>
          <c:invertIfNegative val="0"/>
          <c:dLbls>
            <c:delete val="1"/>
          </c:dLbls>
          <c:cat>
            <c:strRef>
              <c:f>Foglio1!$B$1:$B$1</c:f>
              <c:strCache>
                <c:ptCount val="1"/>
                <c:pt idx="0">
                  <c:v>POPOLAZIONE LOMBARDA</c:v>
                </c:pt>
              </c:strCache>
            </c:strRef>
          </c:cat>
          <c:val>
            <c:numRef>
              <c:f>Foglio1!$B$3:$B$3</c:f>
              <c:numCache>
                <c:formatCode>General</c:formatCode>
                <c:ptCount val="1"/>
                <c:pt idx="0">
                  <c:v>17</c:v>
                </c:pt>
              </c:numCache>
            </c:numRef>
          </c:val>
          <c:extLst>
            <c:ext xmlns:c16="http://schemas.microsoft.com/office/drawing/2014/chart" uri="{C3380CC4-5D6E-409C-BE32-E72D297353CC}">
              <c16:uniqueId val="{00000003-2CC6-43F0-8378-A24DDE9F332D}"/>
            </c:ext>
          </c:extLst>
        </c:ser>
        <c:ser>
          <c:idx val="4"/>
          <c:order val="4"/>
          <c:tx>
            <c:strRef>
              <c:f>Foglio1!$A$2</c:f>
              <c:strCache>
                <c:ptCount val="1"/>
                <c:pt idx="0">
                  <c:v>Molto adeguata</c:v>
                </c:pt>
              </c:strCache>
            </c:strRef>
          </c:tx>
          <c:spPr>
            <a:solidFill>
              <a:schemeClr val="bg2">
                <a:lumMod val="90000"/>
                <a:lumOff val="10000"/>
              </a:schemeClr>
            </a:solidFill>
            <a:ln>
              <a:noFill/>
            </a:ln>
            <a:effectLst/>
          </c:spPr>
          <c:invertIfNegative val="0"/>
          <c:dPt>
            <c:idx val="0"/>
            <c:invertIfNegative val="0"/>
            <c:bubble3D val="0"/>
            <c:spPr>
              <a:solidFill>
                <a:schemeClr val="tx2">
                  <a:lumMod val="50000"/>
                </a:schemeClr>
              </a:solidFill>
              <a:ln>
                <a:noFill/>
              </a:ln>
              <a:effectLst/>
            </c:spPr>
            <c:extLst>
              <c:ext xmlns:c16="http://schemas.microsoft.com/office/drawing/2014/chart" uri="{C3380CC4-5D6E-409C-BE32-E72D297353CC}">
                <c16:uniqueId val="{00000005-2CC6-43F0-8378-A24DDE9F332D}"/>
              </c:ext>
            </c:extLst>
          </c:dPt>
          <c:dLbls>
            <c:delete val="1"/>
          </c:dLbls>
          <c:cat>
            <c:strRef>
              <c:f>Foglio1!$B$1:$B$1</c:f>
              <c:strCache>
                <c:ptCount val="1"/>
                <c:pt idx="0">
                  <c:v>POPOLAZIONE LOMBARDA</c:v>
                </c:pt>
              </c:strCache>
            </c:strRef>
          </c:cat>
          <c:val>
            <c:numRef>
              <c:f>Foglio1!$B$2:$B$2</c:f>
              <c:numCache>
                <c:formatCode>General</c:formatCode>
                <c:ptCount val="1"/>
                <c:pt idx="0">
                  <c:v>1</c:v>
                </c:pt>
              </c:numCache>
            </c:numRef>
          </c:val>
          <c:extLst>
            <c:ext xmlns:c16="http://schemas.microsoft.com/office/drawing/2014/chart" uri="{C3380CC4-5D6E-409C-BE32-E72D297353CC}">
              <c16:uniqueId val="{00000006-2CC6-43F0-8378-A24DDE9F332D}"/>
            </c:ext>
          </c:extLst>
        </c:ser>
        <c:dLbls>
          <c:dLblPos val="ctr"/>
          <c:showLegendKey val="0"/>
          <c:showVal val="1"/>
          <c:showCatName val="0"/>
          <c:showSerName val="0"/>
          <c:showPercent val="0"/>
          <c:showBubbleSize val="0"/>
        </c:dLbls>
        <c:gapWidth val="150"/>
        <c:overlap val="100"/>
        <c:axId val="400939240"/>
        <c:axId val="400939632"/>
        <c:extLst/>
      </c:barChart>
      <c:catAx>
        <c:axId val="400939240"/>
        <c:scaling>
          <c:orientation val="minMax"/>
        </c:scaling>
        <c:delete val="1"/>
        <c:axPos val="b"/>
        <c:numFmt formatCode="General" sourceLinked="1"/>
        <c:majorTickMark val="out"/>
        <c:minorTickMark val="none"/>
        <c:tickLblPos val="nextTo"/>
        <c:crossAx val="400939632"/>
        <c:crosses val="autoZero"/>
        <c:auto val="1"/>
        <c:lblAlgn val="ctr"/>
        <c:lblOffset val="100"/>
        <c:noMultiLvlLbl val="0"/>
      </c:catAx>
      <c:valAx>
        <c:axId val="400939632"/>
        <c:scaling>
          <c:orientation val="minMax"/>
          <c:max val="30"/>
          <c:min val="0"/>
        </c:scaling>
        <c:delete val="1"/>
        <c:axPos val="l"/>
        <c:numFmt formatCode="0" sourceLinked="1"/>
        <c:majorTickMark val="out"/>
        <c:minorTickMark val="none"/>
        <c:tickLblPos val="nextTo"/>
        <c:crossAx val="4009392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u numéro de diapositive 6">
            <a:extLst>
              <a:ext uri="{FF2B5EF4-FFF2-40B4-BE49-F238E27FC236}">
                <a16:creationId xmlns:a16="http://schemas.microsoft.com/office/drawing/2014/main" id="{24EDE16D-8876-4EF1-8863-60C2FE4CD79C}"/>
              </a:ext>
            </a:extLst>
          </p:cNvPr>
          <p:cNvSpPr>
            <a:spLocks noGrp="1"/>
          </p:cNvSpPr>
          <p:nvPr>
            <p:ph type="sldNum" sz="quarter" idx="3"/>
          </p:nvPr>
        </p:nvSpPr>
        <p:spPr>
          <a:xfrm>
            <a:off x="3188970" y="8562234"/>
            <a:ext cx="480060" cy="362639"/>
          </a:xfrm>
          <a:prstGeom prst="rect">
            <a:avLst/>
          </a:prstGeom>
        </p:spPr>
        <p:txBody>
          <a:bodyPr vert="horz" lIns="91440" tIns="45720" rIns="91440" bIns="45720" rtlCol="0" anchor="b"/>
          <a:lstStyle>
            <a:lvl1pPr algn="l">
              <a:defRPr sz="800" b="1">
                <a:latin typeface="Barlow" panose="020B0604020202020204" pitchFamily="34" charset="0"/>
              </a:defRPr>
            </a:lvl1pPr>
          </a:lstStyle>
          <a:p>
            <a:pPr algn="ctr"/>
            <a:fld id="{3B8578AD-0529-46A5-84EB-6338160D5A7D}" type="slidenum">
              <a:rPr lang="en-GB" smtClean="0"/>
              <a:pPr algn="ctr"/>
              <a:t>‹N›</a:t>
            </a:fld>
            <a:endParaRPr lang="en-GB" dirty="0"/>
          </a:p>
        </p:txBody>
      </p:sp>
      <p:pic>
        <p:nvPicPr>
          <p:cNvPr id="2" name="object 9">
            <a:extLst>
              <a:ext uri="{FF2B5EF4-FFF2-40B4-BE49-F238E27FC236}">
                <a16:creationId xmlns:a16="http://schemas.microsoft.com/office/drawing/2014/main" id="{1B3F5568-0B61-BD77-DA18-CA7F7AD5FAB1}"/>
              </a:ext>
            </a:extLst>
          </p:cNvPr>
          <p:cNvPicPr>
            <a:picLocks noChangeAspect="1"/>
          </p:cNvPicPr>
          <p:nvPr/>
        </p:nvPicPr>
        <p:blipFill>
          <a:blip r:embed="rId2" cstate="print"/>
          <a:stretch>
            <a:fillRect/>
          </a:stretch>
        </p:blipFill>
        <p:spPr>
          <a:xfrm>
            <a:off x="5970250" y="8478471"/>
            <a:ext cx="487701" cy="446400"/>
          </a:xfrm>
          <a:prstGeom prst="rect">
            <a:avLst/>
          </a:prstGeom>
        </p:spPr>
      </p:pic>
    </p:spTree>
    <p:extLst>
      <p:ext uri="{BB962C8B-B14F-4D97-AF65-F5344CB8AC3E}">
        <p14:creationId xmlns:p14="http://schemas.microsoft.com/office/powerpoint/2010/main" val="11439508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image des diapositives 3"/>
          <p:cNvSpPr>
            <a:spLocks noGrp="1" noRot="1" noChangeAspect="1"/>
          </p:cNvSpPr>
          <p:nvPr>
            <p:ph type="sldImg" idx="2"/>
          </p:nvPr>
        </p:nvSpPr>
        <p:spPr>
          <a:xfrm>
            <a:off x="149225" y="152400"/>
            <a:ext cx="6569075" cy="3695700"/>
          </a:xfrm>
          <a:prstGeom prst="rect">
            <a:avLst/>
          </a:prstGeom>
          <a:noFill/>
          <a:ln w="12700">
            <a:solidFill>
              <a:srgbClr val="878787"/>
            </a:solidFill>
          </a:ln>
        </p:spPr>
        <p:txBody>
          <a:bodyPr vert="horz" lIns="91440" tIns="45720" rIns="91440" bIns="45720" rtlCol="0" anchor="ctr"/>
          <a:lstStyle/>
          <a:p>
            <a:endParaRPr lang="en-GB" dirty="0"/>
          </a:p>
        </p:txBody>
      </p:sp>
      <p:sp>
        <p:nvSpPr>
          <p:cNvPr id="6" name="Espace réservé des notes 4">
            <a:extLst>
              <a:ext uri="{FF2B5EF4-FFF2-40B4-BE49-F238E27FC236}">
                <a16:creationId xmlns:a16="http://schemas.microsoft.com/office/drawing/2014/main" id="{D3C969E9-D72B-43D0-96E0-B91161682A16}"/>
              </a:ext>
            </a:extLst>
          </p:cNvPr>
          <p:cNvSpPr>
            <a:spLocks noGrp="1"/>
          </p:cNvSpPr>
          <p:nvPr>
            <p:ph type="body" sz="quarter" idx="3"/>
          </p:nvPr>
        </p:nvSpPr>
        <p:spPr>
          <a:xfrm>
            <a:off x="317501" y="4273075"/>
            <a:ext cx="6223000" cy="4025107"/>
          </a:xfrm>
          <a:prstGeom prst="rect">
            <a:avLst/>
          </a:prstGeom>
        </p:spPr>
        <p:txBody>
          <a:bodyPr vert="horz" lIns="0" tIns="0" rIns="0" bIns="0" rtlCol="0"/>
          <a:lstStyle/>
          <a:p>
            <a:pPr marL="0" lvl="0" algn="l" defTabSz="914400" rtl="0" eaLnBrk="1" latinLnBrk="0" hangingPunct="1">
              <a:lnSpc>
                <a:spcPct val="110000"/>
              </a:lnSpc>
              <a:spcBef>
                <a:spcPts val="300"/>
              </a:spcBef>
              <a:spcAft>
                <a:spcPts val="300"/>
              </a:spcAft>
            </a:pPr>
            <a:r>
              <a:rPr lang="en-GB" noProof="0" dirty="0"/>
              <a:t>Click here to add text</a:t>
            </a:r>
          </a:p>
          <a:p>
            <a:pPr marL="171450" lvl="1" indent="-171450" algn="l" defTabSz="914400" rtl="0" eaLnBrk="1" latinLnBrk="0" hangingPunct="1">
              <a:lnSpc>
                <a:spcPct val="110000"/>
              </a:lnSpc>
              <a:spcBef>
                <a:spcPts val="300"/>
              </a:spcBef>
              <a:spcAft>
                <a:spcPts val="300"/>
              </a:spcAft>
              <a:buFont typeface="Wingdings" panose="05000000000000000000" pitchFamily="2" charset="2"/>
              <a:buChar char=""/>
            </a:pPr>
            <a:r>
              <a:rPr lang="en-GB" noProof="0" dirty="0"/>
              <a:t>First level bullet</a:t>
            </a:r>
          </a:p>
          <a:p>
            <a:pPr marL="357188" lvl="2" indent="-171450" algn="l" defTabSz="914400" rtl="0" eaLnBrk="1" latinLnBrk="0" hangingPunct="1">
              <a:lnSpc>
                <a:spcPct val="110000"/>
              </a:lnSpc>
              <a:spcBef>
                <a:spcPts val="300"/>
              </a:spcBef>
              <a:spcAft>
                <a:spcPts val="300"/>
              </a:spcAft>
              <a:buFont typeface="Barlow" panose="020B0502040204020203" pitchFamily="34" charset="0"/>
              <a:buChar char="-"/>
            </a:pPr>
            <a:r>
              <a:rPr lang="en-GB" noProof="0" dirty="0"/>
              <a:t>Second level bullet</a:t>
            </a:r>
          </a:p>
          <a:p>
            <a:pPr marL="628650" lvl="3" indent="-182563" algn="l" defTabSz="914400" rtl="0" eaLnBrk="1" latinLnBrk="0" hangingPunct="1">
              <a:lnSpc>
                <a:spcPct val="110000"/>
              </a:lnSpc>
              <a:spcBef>
                <a:spcPts val="300"/>
              </a:spcBef>
              <a:spcAft>
                <a:spcPts val="300"/>
              </a:spcAft>
              <a:buFont typeface="Barlow" panose="020B0604020202020204" pitchFamily="34" charset="0"/>
              <a:buChar char="•"/>
            </a:pPr>
            <a:r>
              <a:rPr lang="en-GB" noProof="0" dirty="0"/>
              <a:t>Third level bullet</a:t>
            </a:r>
          </a:p>
        </p:txBody>
      </p:sp>
      <p:sp>
        <p:nvSpPr>
          <p:cNvPr id="10" name="Espace réservé du numéro de diapositive 6">
            <a:extLst>
              <a:ext uri="{FF2B5EF4-FFF2-40B4-BE49-F238E27FC236}">
                <a16:creationId xmlns:a16="http://schemas.microsoft.com/office/drawing/2014/main" id="{9CC188B7-201A-41CF-A8C8-B17F56565C7C}"/>
              </a:ext>
            </a:extLst>
          </p:cNvPr>
          <p:cNvSpPr>
            <a:spLocks noGrp="1"/>
          </p:cNvSpPr>
          <p:nvPr>
            <p:ph type="sldNum" sz="quarter" idx="5"/>
          </p:nvPr>
        </p:nvSpPr>
        <p:spPr>
          <a:xfrm>
            <a:off x="3188970" y="8621402"/>
            <a:ext cx="480060" cy="362639"/>
          </a:xfrm>
          <a:prstGeom prst="rect">
            <a:avLst/>
          </a:prstGeom>
        </p:spPr>
        <p:txBody>
          <a:bodyPr vert="horz" lIns="91440" tIns="45720" rIns="91440" bIns="45720" rtlCol="0" anchor="b"/>
          <a:lstStyle>
            <a:lvl1pPr algn="ctr">
              <a:defRPr sz="800" b="1">
                <a:latin typeface="Barlow" panose="020B0604020202020204" pitchFamily="34" charset="0"/>
              </a:defRPr>
            </a:lvl1pPr>
          </a:lstStyle>
          <a:p>
            <a:fld id="{3B8578AD-0529-46A5-84EB-6338160D5A7D}" type="slidenum">
              <a:rPr lang="en-GB" smtClean="0"/>
              <a:pPr/>
              <a:t>‹N›</a:t>
            </a:fld>
            <a:endParaRPr lang="en-GB" dirty="0"/>
          </a:p>
        </p:txBody>
      </p:sp>
      <p:pic>
        <p:nvPicPr>
          <p:cNvPr id="2" name="object 9">
            <a:extLst>
              <a:ext uri="{FF2B5EF4-FFF2-40B4-BE49-F238E27FC236}">
                <a16:creationId xmlns:a16="http://schemas.microsoft.com/office/drawing/2014/main" id="{1B3F5568-0B61-BD77-DA18-CA7F7AD5FAB1}"/>
              </a:ext>
            </a:extLst>
          </p:cNvPr>
          <p:cNvPicPr>
            <a:picLocks noChangeAspect="1"/>
          </p:cNvPicPr>
          <p:nvPr/>
        </p:nvPicPr>
        <p:blipFill>
          <a:blip r:embed="rId2" cstate="print"/>
          <a:stretch>
            <a:fillRect/>
          </a:stretch>
        </p:blipFill>
        <p:spPr>
          <a:xfrm>
            <a:off x="6128381" y="8606821"/>
            <a:ext cx="412119" cy="377219"/>
          </a:xfrm>
          <a:prstGeom prst="rect">
            <a:avLst/>
          </a:prstGeom>
        </p:spPr>
      </p:pic>
    </p:spTree>
    <p:extLst>
      <p:ext uri="{BB962C8B-B14F-4D97-AF65-F5344CB8AC3E}">
        <p14:creationId xmlns:p14="http://schemas.microsoft.com/office/powerpoint/2010/main" val="424219422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1pPr>
    <a:lvl2pPr marL="45720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2pPr>
    <a:lvl3pPr marL="914400" algn="l" defTabSz="914400" rtl="0" eaLnBrk="1" latinLnBrk="0" hangingPunct="1">
      <a:defRPr lang="en-GB" sz="1000" kern="1200" noProof="0" dirty="0" smtClean="0">
        <a:solidFill>
          <a:schemeClr val="tx1"/>
        </a:solidFill>
        <a:latin typeface="Barlow" panose="020B0604020202020204" pitchFamily="34" charset="0"/>
        <a:ea typeface="+mn-ea"/>
        <a:cs typeface="+mn-cs"/>
      </a:defRPr>
    </a:lvl3pPr>
    <a:lvl4pPr marL="1371600" algn="l" defTabSz="914400" rtl="0" eaLnBrk="1" latinLnBrk="0" hangingPunct="1">
      <a:defRPr lang="en-GB" sz="1000" kern="1200" noProof="0" dirty="0">
        <a:solidFill>
          <a:schemeClr val="tx1"/>
        </a:solidFill>
        <a:latin typeface="Barlow" panose="020B0604020202020204" pitchFamily="34" charset="0"/>
        <a:ea typeface="+mn-ea"/>
        <a:cs typeface="+mn-cs"/>
      </a:defRPr>
    </a:lvl4pPr>
    <a:lvl5pPr marL="1828800" algn="l" defTabSz="914400" rtl="0" eaLnBrk="1" latinLnBrk="0" hangingPunct="1">
      <a:defRPr sz="1200" kern="1200">
        <a:solidFill>
          <a:schemeClr val="tx1"/>
        </a:solidFill>
        <a:latin typeface="Barlow"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225" y="152400"/>
            <a:ext cx="6569075" cy="36957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B8578AD-0529-46A5-84EB-6338160D5A7D}" type="slidenum">
              <a:rPr lang="en-GB" smtClean="0"/>
              <a:pPr/>
              <a:t>1</a:t>
            </a:fld>
            <a:endParaRPr lang="en-GB" dirty="0"/>
          </a:p>
        </p:txBody>
      </p:sp>
    </p:spTree>
    <p:extLst>
      <p:ext uri="{BB962C8B-B14F-4D97-AF65-F5344CB8AC3E}">
        <p14:creationId xmlns:p14="http://schemas.microsoft.com/office/powerpoint/2010/main" val="379257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04510-4649-5BE4-AE45-8B26B6567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71B9C7-E610-BBE6-0B68-9B1A918F2ED4}"/>
              </a:ext>
            </a:extLst>
          </p:cNvPr>
          <p:cNvSpPr>
            <a:spLocks noGrp="1" noRot="1" noChangeAspect="1"/>
          </p:cNvSpPr>
          <p:nvPr>
            <p:ph type="sldImg"/>
          </p:nvPr>
        </p:nvSpPr>
        <p:spPr>
          <a:xfrm>
            <a:off x="149225" y="152400"/>
            <a:ext cx="6569075" cy="3695700"/>
          </a:xfrm>
        </p:spPr>
      </p:sp>
      <p:sp>
        <p:nvSpPr>
          <p:cNvPr id="3" name="Notes Placeholder 2">
            <a:extLst>
              <a:ext uri="{FF2B5EF4-FFF2-40B4-BE49-F238E27FC236}">
                <a16:creationId xmlns:a16="http://schemas.microsoft.com/office/drawing/2014/main" id="{B0591CAF-300F-064C-FDA2-53385BFCAA8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CDE1F6-DC44-B277-A699-371D85E34722}"/>
              </a:ext>
            </a:extLst>
          </p:cNvPr>
          <p:cNvSpPr>
            <a:spLocks noGrp="1"/>
          </p:cNvSpPr>
          <p:nvPr>
            <p:ph type="sldNum" sz="quarter" idx="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B8578AD-0529-46A5-84EB-6338160D5A7D}" type="slidenum">
              <a:rPr kumimoji="0" lang="en-GB" sz="800" b="1" i="0" u="none" strike="noStrike" kern="1200" cap="none" spc="0" normalizeH="0" baseline="0" noProof="0" smtClean="0">
                <a:ln>
                  <a:noFill/>
                </a:ln>
                <a:solidFill>
                  <a:prstClr val="black"/>
                </a:solidFill>
                <a:effectLst/>
                <a:uLnTx/>
                <a:uFillTx/>
                <a:latin typeface="Barlow"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GB" sz="800" b="1" i="0" u="none" strike="noStrike" kern="1200" cap="none" spc="0" normalizeH="0" baseline="0" noProof="0" dirty="0">
              <a:ln>
                <a:noFill/>
              </a:ln>
              <a:solidFill>
                <a:prstClr val="black"/>
              </a:solidFill>
              <a:effectLst/>
              <a:uLnTx/>
              <a:uFillTx/>
              <a:latin typeface="Barlow" panose="020B0604020202020204" pitchFamily="34" charset="0"/>
              <a:ea typeface="+mn-ea"/>
              <a:cs typeface="+mn-cs"/>
            </a:endParaRPr>
          </a:p>
        </p:txBody>
      </p:sp>
    </p:spTree>
    <p:extLst>
      <p:ext uri="{BB962C8B-B14F-4D97-AF65-F5344CB8AC3E}">
        <p14:creationId xmlns:p14="http://schemas.microsoft.com/office/powerpoint/2010/main" val="1001866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6.emf"/><Relationship Id="rId4" Type="http://schemas.openxmlformats.org/officeDocument/2006/relationships/oleObject" Target="../embeddings/oleObject2.bin"/></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6.emf"/><Relationship Id="rId4" Type="http://schemas.openxmlformats.org/officeDocument/2006/relationships/oleObject" Target="../embeddings/oleObject2.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n-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latin typeface="+mn-lt"/>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atin typeface="+mn-lt"/>
              </a:defRPr>
            </a:lvl1pPr>
          </a:lstStyle>
          <a:p>
            <a:pPr lvl="0"/>
            <a:r>
              <a:rPr lang="it-IT" dirty="0"/>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308559"/>
            <a:ext cx="1064589"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latin typeface="+mn-lt"/>
              </a:rPr>
              <a:t>© Ipsos | Il ruolo di Fondazione LGH nel territorio lombardo</a:t>
            </a:r>
          </a:p>
        </p:txBody>
      </p:sp>
    </p:spTree>
    <p:extLst>
      <p:ext uri="{BB962C8B-B14F-4D97-AF65-F5344CB8AC3E}">
        <p14:creationId xmlns:p14="http://schemas.microsoft.com/office/powerpoint/2010/main" val="56788600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3039350372"/>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385487278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9" y="6251108"/>
            <a:ext cx="1925190"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24776051"/>
      </p:ext>
    </p:extLst>
  </p:cSld>
  <p:clrMapOvr>
    <a:masterClrMapping/>
  </p:clrMapOvr>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334053467"/>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8538275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2811941718"/>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456524558"/>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cSld name="Quote Style 2">
    <p:bg>
      <p:bgPr>
        <a:solidFill>
          <a:schemeClr val="accent4"/>
        </a:soli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1117571" y="2110704"/>
            <a:ext cx="7731153" cy="2636591"/>
          </a:xfrm>
          <a:prstGeom prst="rect">
            <a:avLst/>
          </a:prstGeom>
        </p:spPr>
        <p:txBody>
          <a:bodyPr anchor="t">
            <a:normAutofit/>
          </a:bodyPr>
          <a:lstStyle>
            <a:lvl1pPr marL="0" indent="0">
              <a:buNone/>
              <a:defRPr sz="28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5E6CCB16-8027-823A-186E-7DACFA70762B}"/>
              </a:ext>
              <a:ext uri="{C183D7F6-B498-43B3-948B-1728B52AA6E4}">
                <adec:decorative xmlns:adec="http://schemas.microsoft.com/office/drawing/2017/decorative" val="1"/>
              </a:ext>
            </a:extLst>
          </p:cNvPr>
          <p:cNvSpPr/>
          <p:nvPr userDrawn="1"/>
        </p:nvSpPr>
        <p:spPr>
          <a:xfrm rot="16200000">
            <a:off x="9086850" y="373380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9A7F0732-5FE1-1906-422A-09BFADEA9DDC}"/>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92A9A7B3-31B0-9E04-B931-0D35E84DED68}"/>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3E29EF74-455B-BB39-180E-E2AFABF3D4B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086516871"/>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555891784"/>
      </p:ext>
    </p:extLst>
  </p:cSld>
  <p:clrMapOvr>
    <a:masterClrMapping/>
  </p:clrMapOvr>
  <p:hf hdr="0" ftr="0" dt="0"/>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10686889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3135282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774651828"/>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4193115986"/>
      </p:ext>
    </p:extLst>
  </p:cSld>
  <p:clrMapOvr>
    <a:masterClrMapping/>
  </p:clrMapOvr>
  <p:hf hdr="0" ftr="0" dt="0"/>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3" name="Classification">
            <a:extLst>
              <a:ext uri="{FF2B5EF4-FFF2-40B4-BE49-F238E27FC236}">
                <a16:creationId xmlns:a16="http://schemas.microsoft.com/office/drawing/2014/main" id="{17D0DCBF-ACFF-8F0D-8623-B163A6852A26}"/>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262197453"/>
      </p:ext>
    </p:extLst>
  </p:cSld>
  <p:clrMapOvr>
    <a:masterClrMapping/>
  </p:clrMapOvr>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cSld name="Display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p:nvPr>
        </p:nvSpPr>
        <p:spPr>
          <a:xfrm>
            <a:off x="428624" y="1092494"/>
            <a:ext cx="5391605" cy="715669"/>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6" name="Subtitle">
            <a:extLst>
              <a:ext uri="{FF2B5EF4-FFF2-40B4-BE49-F238E27FC236}">
                <a16:creationId xmlns:a16="http://schemas.microsoft.com/office/drawing/2014/main" id="{433BB7AA-54DD-4BAB-0FD5-D287A85CE469}"/>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287001" cy="68580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001" h="6858000">
                <a:moveTo>
                  <a:pt x="6858000" y="0"/>
                </a:moveTo>
                <a:lnTo>
                  <a:pt x="10287001" y="0"/>
                </a:lnTo>
                <a:lnTo>
                  <a:pt x="10287001" y="3467099"/>
                </a:lnTo>
                <a:lnTo>
                  <a:pt x="6896100" y="6858000"/>
                </a:lnTo>
                <a:lnTo>
                  <a:pt x="0" y="6858000"/>
                </a:lnTo>
                <a:close/>
              </a:path>
            </a:pathLst>
          </a:custGeom>
          <a:pattFill prst="dkVert">
            <a:fgClr>
              <a:schemeClr val="bg1">
                <a:lumMod val="85000"/>
              </a:schemeClr>
            </a:fgClr>
            <a:bgClr>
              <a:schemeClr val="bg1"/>
            </a:bgClr>
          </a:pattFill>
        </p:spPr>
        <p:txBody>
          <a:bodyPr vert="horz" wrap="square" lIns="0" tIns="0" rIns="0" bIns="0" rtlCol="0" anchor="ctr">
            <a:noAutofit/>
          </a:bodyPr>
          <a:lstStyle>
            <a:lvl1pPr algn="ct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5588E510-0F0D-A23C-EE3A-1E228E499C75}"/>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9" name="Ipsos Logo">
            <a:extLst>
              <a:ext uri="{FF2B5EF4-FFF2-40B4-BE49-F238E27FC236}">
                <a16:creationId xmlns:a16="http://schemas.microsoft.com/office/drawing/2014/main" id="{E803B6AF-24EF-018B-AE83-F9D716A42D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96922166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303186170"/>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1434044283"/>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2320202967"/>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81632144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70759704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47482376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1606983363"/>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418215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374219"/>
            <a:ext cx="154026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Tree>
    <p:extLst>
      <p:ext uri="{BB962C8B-B14F-4D97-AF65-F5344CB8AC3E}">
        <p14:creationId xmlns:p14="http://schemas.microsoft.com/office/powerpoint/2010/main" val="3959379361"/>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1442202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9" y="6374219"/>
            <a:ext cx="1925190"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a:t>
            </a:r>
            <a:r>
              <a:rPr lang="it-IT" sz="800" dirty="0"/>
              <a:t>Il ruolo di Fondazione LGH nel territorio lombardo</a:t>
            </a:r>
            <a:endParaRPr lang="en-GB" sz="800" dirty="0">
              <a:solidFill>
                <a:schemeClr val="tx1"/>
              </a:solidFill>
              <a:effectLst/>
            </a:endParaRP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27870639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04287785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5688296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063252715"/>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137760289"/>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154474385"/>
      </p:ext>
    </p:extLst>
  </p:cSld>
  <p:clrMapOvr>
    <a:masterClrMapping/>
  </p:clrMapOvr>
  <p:hf hdr="0" ftr="0" dt="0"/>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2808620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42454840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4256964696"/>
      </p:ext>
    </p:extLst>
  </p:cSld>
  <p:clrMapOvr>
    <a:masterClrMapping/>
  </p:clrMapOvr>
  <p:hf hdr="0" ftr="0" dt="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59681128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endParaRPr lang="en-GB" sz="800" dirty="0">
              <a:solidFill>
                <a:schemeClr val="bg1"/>
              </a:solidFill>
              <a:effectLst/>
            </a:endParaRP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678368420"/>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1"/>
            </p:custDataLst>
            <p:extLst>
              <p:ext uri="{D42A27DB-BD31-4B8C-83A1-F6EECF244321}">
                <p14:modId xmlns:p14="http://schemas.microsoft.com/office/powerpoint/2010/main" val="3847817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p:txBody>
          <a:bodyPr/>
          <a:lstStyle>
            <a:lvl1pPr>
              <a:defRPr/>
            </a:lvl1pPr>
          </a:lstStyle>
          <a:p>
            <a:r>
              <a:rPr lang="fr-FR" dirty="0" err="1"/>
              <a:t>Title</a:t>
            </a:r>
            <a:r>
              <a:rPr lang="fr-FR" dirty="0"/>
              <a:t> of the slide</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368596"/>
            <a:ext cx="2311063" cy="353943"/>
          </a:xfrm>
          <a:prstGeom prst="rect">
            <a:avLst/>
          </a:prstGeom>
          <a:noFill/>
        </p:spPr>
        <p:txBody>
          <a:bodyPr wrap="none" lIns="72000" rIns="72000" bIns="0">
            <a:spAutoFit/>
          </a:bodyPr>
          <a:lstStyle>
            <a:lvl1pPr marL="0" indent="0">
              <a:buNone/>
              <a:defRPr sz="2000">
                <a:solidFill>
                  <a:schemeClr val="tx2"/>
                </a:solidFill>
              </a:defRPr>
            </a:lvl1pPr>
          </a:lstStyle>
          <a:p>
            <a:pPr lvl="0"/>
            <a:r>
              <a:rPr lang="en-GB" dirty="0"/>
              <a:t>Subtitle of the slide</a:t>
            </a:r>
          </a:p>
        </p:txBody>
      </p:sp>
    </p:spTree>
    <p:extLst>
      <p:ext uri="{BB962C8B-B14F-4D97-AF65-F5344CB8AC3E}">
        <p14:creationId xmlns:p14="http://schemas.microsoft.com/office/powerpoint/2010/main" val="492612022"/>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graphicFrame>
        <p:nvGraphicFramePr>
          <p:cNvPr id="4" name="Objet 3" hidden="1">
            <a:extLst>
              <a:ext uri="{FF2B5EF4-FFF2-40B4-BE49-F238E27FC236}">
                <a16:creationId xmlns:a16="http://schemas.microsoft.com/office/drawing/2014/main" id="{5CF9A8CD-44E6-43DE-97D8-919ABD05CE10}"/>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4" name="Objet 3" hidden="1">
                        <a:extLst>
                          <a:ext uri="{FF2B5EF4-FFF2-40B4-BE49-F238E27FC236}">
                            <a16:creationId xmlns:a16="http://schemas.microsoft.com/office/drawing/2014/main" id="{5CF9A8CD-44E6-43DE-97D8-919ABD05CE1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1DD757-038C-457E-9D36-3DDC777DAD6B}"/>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4786" y="1357678"/>
            <a:ext cx="2094658" cy="323165"/>
          </a:xfrm>
          <a:prstGeom prst="rect">
            <a:avLst/>
          </a:prstGeom>
          <a:noFill/>
        </p:spPr>
        <p:txBody>
          <a:bodyPr wrap="none" lIns="72000" rIns="72000" bIns="0">
            <a:spAutoFit/>
          </a:bodyPr>
          <a:lstStyle>
            <a:lvl1pPr marL="0" indent="0">
              <a:buNone/>
              <a:defRPr sz="1800">
                <a:solidFill>
                  <a:schemeClr val="tx2"/>
                </a:solidFill>
              </a:defRPr>
            </a:lvl1pPr>
          </a:lstStyle>
          <a:p>
            <a:pPr lvl="0"/>
            <a:r>
              <a:rPr lang="en-GB" dirty="0"/>
              <a:t>Subtitle of the slide</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404786" y="5883855"/>
            <a:ext cx="11463417" cy="246221"/>
          </a:xfrm>
          <a:prstGeom prst="rect">
            <a:avLst/>
          </a:prstGeom>
        </p:spPr>
        <p:txBody>
          <a:bodyPr wrap="square" lIns="72000" anchor="b">
            <a:spAutoFit/>
          </a:bodyPr>
          <a:lstStyle>
            <a:lvl1pPr marL="0" indent="0">
              <a:spcBef>
                <a:spcPts val="0"/>
              </a:spcBef>
              <a:buNone/>
              <a:defRPr sz="10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7" name="Espace réservé du numéro de diapositive 6">
            <a:extLst>
              <a:ext uri="{FF2B5EF4-FFF2-40B4-BE49-F238E27FC236}">
                <a16:creationId xmlns:a16="http://schemas.microsoft.com/office/drawing/2014/main" id="{6426E006-4F5B-402C-916F-29E383EE0863}"/>
              </a:ext>
            </a:extLst>
          </p:cNvPr>
          <p:cNvSpPr>
            <a:spLocks noGrp="1"/>
          </p:cNvSpPr>
          <p:nvPr>
            <p:ph type="sldNum" sz="quarter" idx="18"/>
          </p:nvPr>
        </p:nvSpPr>
        <p:spPr/>
        <p:txBody>
          <a:bodyPr/>
          <a:lstStyle/>
          <a:p>
            <a:fld id="{D61AABEC-672F-4B68-B914-690DA978312C}" type="slidenum">
              <a:rPr lang="en-GB" smtClean="0"/>
              <a:pPr/>
              <a:t>‹N›</a:t>
            </a:fld>
            <a:r>
              <a:rPr lang="en-GB"/>
              <a:t> ‒ </a:t>
            </a:r>
            <a:endParaRPr lang="en-GB" dirty="0"/>
          </a:p>
        </p:txBody>
      </p:sp>
      <p:sp>
        <p:nvSpPr>
          <p:cNvPr id="8" name="Titre 7">
            <a:extLst>
              <a:ext uri="{FF2B5EF4-FFF2-40B4-BE49-F238E27FC236}">
                <a16:creationId xmlns:a16="http://schemas.microsoft.com/office/drawing/2014/main" id="{E05915BF-F664-49DE-8489-CADDC55CA228}"/>
              </a:ext>
            </a:extLst>
          </p:cNvPr>
          <p:cNvSpPr>
            <a:spLocks noGrp="1"/>
          </p:cNvSpPr>
          <p:nvPr>
            <p:ph type="title" hasCustomPrompt="1"/>
          </p:nvPr>
        </p:nvSpPr>
        <p:spPr/>
        <p:txBody>
          <a:bodyPr/>
          <a:lstStyle>
            <a:lvl1pPr>
              <a:defRPr/>
            </a:lvl1pPr>
          </a:lstStyle>
          <a:p>
            <a:r>
              <a:rPr lang="fr-FR" dirty="0"/>
              <a:t>TITLE OF THE SLIDE</a:t>
            </a:r>
          </a:p>
        </p:txBody>
      </p:sp>
      <p:sp>
        <p:nvSpPr>
          <p:cNvPr id="9" name="Cadre 8">
            <a:extLst>
              <a:ext uri="{FF2B5EF4-FFF2-40B4-BE49-F238E27FC236}">
                <a16:creationId xmlns:a16="http://schemas.microsoft.com/office/drawing/2014/main" id="{2F76EB0B-D792-435A-A672-36B46B20BA9C}"/>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053557485"/>
      </p:ext>
    </p:extLst>
  </p:cSld>
  <p:clrMapOvr>
    <a:masterClrMapping/>
  </p:clrMapOvr>
  <p:extLst>
    <p:ext uri="{DCECCB84-F9BA-43D5-87BE-67443E8EF086}">
      <p15:sldGuideLst xmlns:p15="http://schemas.microsoft.com/office/powerpoint/2012/main">
        <p15:guide id="1" pos="248">
          <p15:clr>
            <a:srgbClr val="F26B43"/>
          </p15:clr>
        </p15:guide>
        <p15:guide id="2" pos="7425">
          <p15:clr>
            <a:srgbClr val="F26B43"/>
          </p15:clr>
        </p15:guide>
        <p15:guide id="3" orient="horz" pos="232">
          <p15:clr>
            <a:srgbClr val="F26B43"/>
          </p15:clr>
        </p15:guide>
        <p15:guide id="5" orient="horz" pos="1136">
          <p15:clr>
            <a:srgbClr val="F26B43"/>
          </p15:clr>
        </p15:guide>
        <p15:guide id="6" orient="horz" pos="3584">
          <p15:clr>
            <a:srgbClr val="F26B43"/>
          </p15:clr>
        </p15:guide>
        <p15:guide id="7" orient="horz" pos="3906">
          <p15:clr>
            <a:srgbClr val="F26B43"/>
          </p15:clr>
        </p15:guide>
        <p15:guide id="8" orient="horz" pos="4156">
          <p15:clr>
            <a:srgbClr val="F26B43"/>
          </p15:clr>
        </p15:guide>
        <p15:guide id="9" pos="306">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Footer">
    <p:spTree>
      <p:nvGrpSpPr>
        <p:cNvPr id="1" name=""/>
        <p:cNvGrpSpPr/>
        <p:nvPr/>
      </p:nvGrpSpPr>
      <p:grpSpPr>
        <a:xfrm>
          <a:off x="0" y="0"/>
          <a:ext cx="0" cy="0"/>
          <a:chOff x="0" y="0"/>
          <a:chExt cx="0" cy="0"/>
        </a:xfrm>
      </p:grpSpPr>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2000249" y="6200774"/>
            <a:ext cx="9030637" cy="396875"/>
          </a:xfrm>
        </p:spPr>
        <p:txBody>
          <a:bodyPr wrap="square" lIns="0" tIns="0" bIns="0" anchor="t" anchorCtr="0">
            <a:noAutofit/>
          </a:bodyPr>
          <a:lstStyle>
            <a:lvl1pPr marL="0" indent="0" defTabSz="541338">
              <a:spcBef>
                <a:spcPts val="0"/>
              </a:spcBef>
              <a:buNone/>
              <a:defRPr sz="800" b="0" i="1">
                <a:solidFill>
                  <a:schemeClr val="tx1">
                    <a:lumMod val="50000"/>
                    <a:lumOff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US" dirty="0"/>
              <a:t>Base:	Xxx</a:t>
            </a:r>
          </a:p>
          <a:p>
            <a:pPr lvl="0"/>
            <a:r>
              <a:rPr lang="en-US" dirty="0"/>
              <a:t>Question:	Xxx</a:t>
            </a:r>
          </a:p>
          <a:p>
            <a:pPr lvl="0"/>
            <a:r>
              <a:rPr lang="en-US" dirty="0"/>
              <a:t>	Xxx</a:t>
            </a:r>
          </a:p>
        </p:txBody>
      </p:sp>
      <p:sp>
        <p:nvSpPr>
          <p:cNvPr id="12" name="Slide Number Placeholder 11">
            <a:extLst>
              <a:ext uri="{FF2B5EF4-FFF2-40B4-BE49-F238E27FC236}">
                <a16:creationId xmlns:a16="http://schemas.microsoft.com/office/drawing/2014/main" id="{73C69CB8-664A-417E-8F0C-5E682496DFF5}"/>
              </a:ext>
            </a:extLst>
          </p:cNvPr>
          <p:cNvSpPr>
            <a:spLocks noGrp="1"/>
          </p:cNvSpPr>
          <p:nvPr>
            <p:ph type="sldNum" sz="quarter" idx="18"/>
          </p:nvPr>
        </p:nvSpPr>
        <p:spPr>
          <a:xfrm>
            <a:off x="407988" y="6200775"/>
            <a:ext cx="413543" cy="396875"/>
          </a:xfrm>
          <a:prstGeom prst="rect">
            <a:avLst/>
          </a:prstGeom>
        </p:spPr>
        <p:txBody>
          <a:bodyPr/>
          <a:lstStyle/>
          <a:p>
            <a:fld id="{D61AABEC-672F-4B68-B914-690DA978312C}" type="slidenum">
              <a:rPr lang="en-US" smtClean="0"/>
              <a:pPr/>
              <a:t>‹N›</a:t>
            </a:fld>
            <a:r>
              <a:rPr lang="en-US" dirty="0"/>
              <a:t> </a:t>
            </a:r>
          </a:p>
        </p:txBody>
      </p:sp>
      <p:sp>
        <p:nvSpPr>
          <p:cNvPr id="2" name="Title 1">
            <a:extLst>
              <a:ext uri="{FF2B5EF4-FFF2-40B4-BE49-F238E27FC236}">
                <a16:creationId xmlns:a16="http://schemas.microsoft.com/office/drawing/2014/main" id="{2BFC839B-8CF0-4FE4-BE39-64E2208DEEB7}"/>
              </a:ext>
            </a:extLst>
          </p:cNvPr>
          <p:cNvSpPr>
            <a:spLocks noGrp="1"/>
          </p:cNvSpPr>
          <p:nvPr>
            <p:ph type="title" hasCustomPrompt="1"/>
          </p:nvPr>
        </p:nvSpPr>
        <p:spPr/>
        <p:txBody>
          <a:bodyPr/>
          <a:lstStyle>
            <a:lvl1pPr>
              <a:defRPr/>
            </a:lvl1pPr>
          </a:lstStyle>
          <a:p>
            <a:r>
              <a:rPr lang="en-US" dirty="0"/>
              <a:t>TITLE OF THE SLIDE – one line</a:t>
            </a:r>
          </a:p>
        </p:txBody>
      </p:sp>
    </p:spTree>
    <p:extLst>
      <p:ext uri="{BB962C8B-B14F-4D97-AF65-F5344CB8AC3E}">
        <p14:creationId xmlns:p14="http://schemas.microsoft.com/office/powerpoint/2010/main" val="4168172764"/>
      </p:ext>
    </p:extLst>
  </p:cSld>
  <p:clrMapOvr>
    <a:masterClrMapping/>
  </p:clrMapOvr>
  <p:extLst>
    <p:ext uri="{DCECCB84-F9BA-43D5-87BE-67443E8EF086}">
      <p15:sldGuideLst xmlns:p15="http://schemas.microsoft.com/office/powerpoint/2012/main">
        <p15:guide id="5" orient="horz" pos="754">
          <p15:clr>
            <a:srgbClr val="FBAE40"/>
          </p15:clr>
        </p15:guide>
        <p15:guide id="8" orient="horz" pos="3725">
          <p15:clr>
            <a:srgbClr val="FBAE40"/>
          </p15:clr>
        </p15:guide>
        <p15:guide id="9" orient="horz" pos="1117">
          <p15:clr>
            <a:srgbClr val="FBAE40"/>
          </p15:clr>
        </p15:guide>
        <p15:guide id="10" orient="horz" pos="1344">
          <p15:clr>
            <a:srgbClr val="FBAE40"/>
          </p15:clr>
        </p15:guide>
        <p15:guide id="11" orient="horz" pos="1434">
          <p15:clr>
            <a:srgbClr val="FBAE40"/>
          </p15:clr>
        </p15:guide>
        <p15:guide id="12" orient="horz" pos="3543">
          <p15:clr>
            <a:srgbClr val="FBAE40"/>
          </p15:clr>
        </p15:guide>
        <p15:guide id="13" pos="1572">
          <p15:clr>
            <a:srgbClr val="FBAE40"/>
          </p15:clr>
        </p15:guide>
        <p15:guide id="14" pos="6108">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Conclusion &amp; Footer">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7987" y="765175"/>
            <a:ext cx="11376025" cy="719138"/>
          </a:xfrm>
          <a:noFill/>
        </p:spPr>
        <p:txBody>
          <a:bodyPr wrap="square" lIns="0" tIns="0" rIns="0" bIns="0">
            <a:noAutofit/>
          </a:bodyPr>
          <a:lstStyle>
            <a:lvl1pPr marL="0" marR="0" indent="0" algn="l" defTabSz="914400" rtl="0" eaLnBrk="1" fontAlgn="auto" latinLnBrk="0" hangingPunct="1">
              <a:lnSpc>
                <a:spcPct val="100000"/>
              </a:lnSpc>
              <a:spcBef>
                <a:spcPts val="0"/>
              </a:spcBef>
              <a:spcAft>
                <a:spcPts val="0"/>
              </a:spcAft>
              <a:buClrTx/>
              <a:buSzPct val="50000"/>
              <a:buFont typeface="Arial" panose="020B0406020202030204" pitchFamily="34" charset="0"/>
              <a:buNone/>
              <a:tabLst/>
              <a:defRPr sz="2000">
                <a:solidFill>
                  <a:schemeClr val="tx2"/>
                </a:solidFill>
              </a:defRPr>
            </a:lvl1pPr>
          </a:lstStyle>
          <a:p>
            <a:pPr lvl="0"/>
            <a:r>
              <a:rPr lang="en-US" dirty="0"/>
              <a:t>Conclusion.</a:t>
            </a:r>
          </a:p>
          <a:p>
            <a:pPr marL="0" marR="0" lvl="0" indent="0" algn="l" defTabSz="914400" rtl="0" eaLnBrk="1" fontAlgn="auto" latinLnBrk="0" hangingPunct="1">
              <a:lnSpc>
                <a:spcPct val="100000"/>
              </a:lnSpc>
              <a:spcBef>
                <a:spcPts val="0"/>
              </a:spcBef>
              <a:spcAft>
                <a:spcPts val="0"/>
              </a:spcAft>
              <a:buClrTx/>
              <a:buSzPct val="50000"/>
              <a:buFont typeface="Arial" panose="020B0406020202030204" pitchFamily="34" charset="0"/>
              <a:buNone/>
              <a:tabLst/>
              <a:defRPr/>
            </a:pPr>
            <a:r>
              <a:rPr lang="en-US" dirty="0"/>
              <a:t>Two lines max.</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1964601" y="6200774"/>
            <a:ext cx="9125894" cy="396875"/>
          </a:xfrm>
        </p:spPr>
        <p:txBody>
          <a:bodyPr wrap="square" lIns="0" tIns="0" bIns="0" anchor="t" anchorCtr="0">
            <a:noAutofit/>
          </a:bodyPr>
          <a:lstStyle>
            <a:lvl1pPr marL="0" indent="0" defTabSz="541338">
              <a:spcBef>
                <a:spcPts val="0"/>
              </a:spcBef>
              <a:buNone/>
              <a:defRPr sz="800" b="0" i="1">
                <a:solidFill>
                  <a:schemeClr val="tx1">
                    <a:lumMod val="50000"/>
                    <a:lumOff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it-IT" noProof="0"/>
              <a:t>Base:	Xxx</a:t>
            </a:r>
          </a:p>
          <a:p>
            <a:pPr lvl="0"/>
            <a:r>
              <a:rPr lang="it-IT" noProof="0"/>
              <a:t>Question:	Xxx</a:t>
            </a:r>
          </a:p>
          <a:p>
            <a:pPr lvl="0"/>
            <a:r>
              <a:rPr lang="it-IT" noProof="0"/>
              <a:t>	Xxx</a:t>
            </a:r>
          </a:p>
        </p:txBody>
      </p:sp>
      <p:sp>
        <p:nvSpPr>
          <p:cNvPr id="2" name="Title 1">
            <a:extLst>
              <a:ext uri="{FF2B5EF4-FFF2-40B4-BE49-F238E27FC236}">
                <a16:creationId xmlns:a16="http://schemas.microsoft.com/office/drawing/2014/main" id="{1B271E15-A032-4BDE-BAF8-DCFCAEF4F2C2}"/>
              </a:ext>
            </a:extLst>
          </p:cNvPr>
          <p:cNvSpPr>
            <a:spLocks noGrp="1"/>
          </p:cNvSpPr>
          <p:nvPr>
            <p:ph type="title" hasCustomPrompt="1"/>
          </p:nvPr>
        </p:nvSpPr>
        <p:spPr>
          <a:xfrm>
            <a:off x="407987" y="2262819"/>
            <a:ext cx="11299088" cy="715669"/>
          </a:xfrm>
        </p:spPr>
        <p:txBody>
          <a:bodyPr/>
          <a:lstStyle>
            <a:lvl1pPr>
              <a:defRPr lang="en-US" sz="2400" b="0" kern="1200" cap="all" spc="0" baseline="0" dirty="0">
                <a:solidFill>
                  <a:schemeClr val="bg2"/>
                </a:solidFill>
                <a:latin typeface="+mn-lt"/>
                <a:ea typeface="+mj-ea"/>
                <a:cs typeface="+mj-cs"/>
              </a:defRPr>
            </a:lvl1pPr>
          </a:lstStyle>
          <a:p>
            <a:r>
              <a:rPr lang="en-US" dirty="0"/>
              <a:t>TITLE OF THE SLIDE – one line</a:t>
            </a:r>
          </a:p>
        </p:txBody>
      </p:sp>
      <p:sp>
        <p:nvSpPr>
          <p:cNvPr id="7" name="Espace réservé du numéro de diapositive 5">
            <a:extLst>
              <a:ext uri="{FF2B5EF4-FFF2-40B4-BE49-F238E27FC236}">
                <a16:creationId xmlns:a16="http://schemas.microsoft.com/office/drawing/2014/main" id="{7BE4393C-4ABF-4D5D-8485-F577728ECD9B}"/>
              </a:ext>
            </a:extLst>
          </p:cNvPr>
          <p:cNvSpPr>
            <a:spLocks noGrp="1"/>
          </p:cNvSpPr>
          <p:nvPr>
            <p:ph type="sldNum" sz="quarter" idx="4"/>
          </p:nvPr>
        </p:nvSpPr>
        <p:spPr>
          <a:xfrm>
            <a:off x="382932" y="6219234"/>
            <a:ext cx="360037" cy="365125"/>
          </a:xfrm>
          <a:prstGeom prst="rect">
            <a:avLst/>
          </a:prstGeom>
        </p:spPr>
        <p:txBody>
          <a:bodyPr vert="horz" lIns="0" tIns="45720" rIns="0" bIns="45720" rtlCol="0" anchor="ctr"/>
          <a:lstStyle>
            <a:lvl1pPr algn="r">
              <a:defRPr sz="900" b="1">
                <a:solidFill>
                  <a:schemeClr val="bg2">
                    <a:lumMod val="75000"/>
                  </a:schemeClr>
                </a:solidFill>
                <a:latin typeface="+mj-lt"/>
              </a:defRPr>
            </a:lvl1pPr>
          </a:lstStyle>
          <a:p>
            <a:fld id="{D61AABEC-672F-4B68-B914-690DA978312C}" type="slidenum">
              <a:rPr lang="en-GB" smtClean="0"/>
              <a:pPr/>
              <a:t>‹N›</a:t>
            </a:fld>
            <a:r>
              <a:rPr lang="en-GB" dirty="0"/>
              <a:t> ‒ </a:t>
            </a:r>
          </a:p>
        </p:txBody>
      </p:sp>
    </p:spTree>
    <p:extLst>
      <p:ext uri="{BB962C8B-B14F-4D97-AF65-F5344CB8AC3E}">
        <p14:creationId xmlns:p14="http://schemas.microsoft.com/office/powerpoint/2010/main" val="3812252965"/>
      </p:ext>
    </p:extLst>
  </p:cSld>
  <p:clrMapOvr>
    <a:masterClrMapping/>
  </p:clrMapOvr>
  <p:extLst>
    <p:ext uri="{DCECCB84-F9BA-43D5-87BE-67443E8EF086}">
      <p15:sldGuideLst xmlns:p15="http://schemas.microsoft.com/office/powerpoint/2012/main">
        <p15:guide id="5" orient="horz" pos="935">
          <p15:clr>
            <a:srgbClr val="FBAE40"/>
          </p15:clr>
        </p15:guide>
        <p15:guide id="6" orient="horz" pos="3725">
          <p15:clr>
            <a:srgbClr val="FBAE40"/>
          </p15:clr>
        </p15:guide>
        <p15:guide id="7" orient="horz" pos="1117">
          <p15:clr>
            <a:srgbClr val="FBAE40"/>
          </p15:clr>
        </p15:guide>
        <p15:guide id="8" orient="horz" pos="1344">
          <p15:clr>
            <a:srgbClr val="FBAE40"/>
          </p15:clr>
        </p15:guide>
        <p15:guide id="9" orient="horz" pos="1434">
          <p15:clr>
            <a:srgbClr val="FBAE40"/>
          </p15:clr>
        </p15:guide>
        <p15:guide id="10" orient="horz" pos="3543">
          <p15:clr>
            <a:srgbClr val="FBAE40"/>
          </p15:clr>
        </p15:guide>
        <p15:guide id="11" pos="6108">
          <p15:clr>
            <a:srgbClr val="FBAE40"/>
          </p15:clr>
        </p15:guide>
        <p15:guide id="12" pos="157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graphicFrame>
        <p:nvGraphicFramePr>
          <p:cNvPr id="4" name="Objet 3" hidden="1">
            <a:extLst>
              <a:ext uri="{FF2B5EF4-FFF2-40B4-BE49-F238E27FC236}">
                <a16:creationId xmlns:a16="http://schemas.microsoft.com/office/drawing/2014/main" id="{5CF9A8CD-44E6-43DE-97D8-919ABD05CE10}"/>
              </a:ext>
            </a:extLst>
          </p:cNvPr>
          <p:cNvGraphicFramePr>
            <a:graphicFrameLocks noChangeAspect="1"/>
          </p:cNvGraphicFramePr>
          <p:nvPr userDrawn="1">
            <p:custDataLst>
              <p:tags r:id="rId1"/>
            </p:custDataLst>
            <p:extLst>
              <p:ext uri="{D42A27DB-BD31-4B8C-83A1-F6EECF244321}">
                <p14:modId xmlns:p14="http://schemas.microsoft.com/office/powerpoint/2010/main" val="14510364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e think-cell" r:id="rId4" imgW="532" imgH="530" progId="TCLayout.ActiveDocument.1">
                  <p:embed/>
                </p:oleObj>
              </mc:Choice>
              <mc:Fallback>
                <p:oleObj name="Diapositive think-cell" r:id="rId4" imgW="532" imgH="530" progId="TCLayout.ActiveDocument.1">
                  <p:embed/>
                  <p:pic>
                    <p:nvPicPr>
                      <p:cNvPr id="4" name="Objet 3" hidden="1">
                        <a:extLst>
                          <a:ext uri="{FF2B5EF4-FFF2-40B4-BE49-F238E27FC236}">
                            <a16:creationId xmlns:a16="http://schemas.microsoft.com/office/drawing/2014/main" id="{5CF9A8CD-44E6-43DE-97D8-919ABD05CE1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1DD757-038C-457E-9D36-3DDC777DAD6B}"/>
              </a:ext>
            </a:extLst>
          </p:cNvPr>
          <p:cNvSpPr/>
          <p:nvPr userDrawn="1">
            <p:custDataLst>
              <p:tags r:id="rId2"/>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3" name="Content Placeholder 2">
            <a:extLst>
              <a:ext uri="{FF2B5EF4-FFF2-40B4-BE49-F238E27FC236}">
                <a16:creationId xmlns:a16="http://schemas.microsoft.com/office/drawing/2014/main" id="{1703231E-4063-4D72-A4F3-5BF19050C303}"/>
              </a:ext>
            </a:extLst>
          </p:cNvPr>
          <p:cNvSpPr>
            <a:spLocks noGrp="1"/>
          </p:cNvSpPr>
          <p:nvPr>
            <p:ph idx="1" hasCustomPrompt="1"/>
          </p:nvPr>
        </p:nvSpPr>
        <p:spPr>
          <a:xfrm>
            <a:off x="404786" y="1808820"/>
            <a:ext cx="7584906" cy="3868080"/>
          </a:xfrm>
          <a:prstGeom prst="rect">
            <a:avLst/>
          </a:prstGeom>
        </p:spPr>
        <p:txBody>
          <a:bodyPr>
            <a:noAutofit/>
          </a:bodyPr>
          <a:lstStyle>
            <a:lvl1pPr>
              <a:spcBef>
                <a:spcPts val="1800"/>
              </a:spcBef>
              <a:defRPr sz="1600">
                <a:solidFill>
                  <a:schemeClr val="tx1"/>
                </a:solidFill>
              </a:defRPr>
            </a:lvl1pPr>
            <a:lvl2pPr>
              <a:defRPr sz="1600">
                <a:solidFill>
                  <a:schemeClr val="tx1"/>
                </a:solidFill>
              </a:defRPr>
            </a:lvl2pPr>
            <a:lvl3pPr>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6" name="Text Placeholder 5">
            <a:extLst>
              <a:ext uri="{FF2B5EF4-FFF2-40B4-BE49-F238E27FC236}">
                <a16:creationId xmlns:a16="http://schemas.microsoft.com/office/drawing/2014/main" id="{77735C07-2264-401E-9223-98C1CA429B7F}"/>
              </a:ext>
            </a:extLst>
          </p:cNvPr>
          <p:cNvSpPr>
            <a:spLocks noGrp="1"/>
          </p:cNvSpPr>
          <p:nvPr>
            <p:ph type="body" sz="quarter" idx="15" hasCustomPrompt="1"/>
          </p:nvPr>
        </p:nvSpPr>
        <p:spPr>
          <a:xfrm>
            <a:off x="404786" y="1357678"/>
            <a:ext cx="2311063" cy="353943"/>
          </a:xfrm>
          <a:prstGeom prst="rect">
            <a:avLst/>
          </a:prstGeom>
          <a:noFill/>
        </p:spPr>
        <p:txBody>
          <a:bodyPr wrap="none" lIns="72000" rIns="72000" bIns="0">
            <a:spAutoFit/>
          </a:bodyPr>
          <a:lstStyle>
            <a:lvl1pPr marL="0" indent="0">
              <a:buNone/>
              <a:defRPr sz="2000">
                <a:solidFill>
                  <a:schemeClr val="tx2"/>
                </a:solidFill>
              </a:defRPr>
            </a:lvl1pPr>
          </a:lstStyle>
          <a:p>
            <a:pPr lvl="0"/>
            <a:r>
              <a:rPr lang="en-GB" dirty="0"/>
              <a:t>Subtitle of the slide</a:t>
            </a:r>
          </a:p>
        </p:txBody>
      </p:sp>
      <p:sp>
        <p:nvSpPr>
          <p:cNvPr id="10" name="Text Placeholder 8">
            <a:extLst>
              <a:ext uri="{FF2B5EF4-FFF2-40B4-BE49-F238E27FC236}">
                <a16:creationId xmlns:a16="http://schemas.microsoft.com/office/drawing/2014/main" id="{A72C4E26-BE79-4277-9CB6-37B313081844}"/>
              </a:ext>
            </a:extLst>
          </p:cNvPr>
          <p:cNvSpPr>
            <a:spLocks noGrp="1"/>
          </p:cNvSpPr>
          <p:nvPr>
            <p:ph type="body" sz="quarter" idx="17" hasCustomPrompt="1"/>
          </p:nvPr>
        </p:nvSpPr>
        <p:spPr>
          <a:xfrm>
            <a:off x="404786" y="5914632"/>
            <a:ext cx="11463417"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7" name="Espace réservé du numéro de diapositive 6">
            <a:extLst>
              <a:ext uri="{FF2B5EF4-FFF2-40B4-BE49-F238E27FC236}">
                <a16:creationId xmlns:a16="http://schemas.microsoft.com/office/drawing/2014/main" id="{6426E006-4F5B-402C-916F-29E383EE0863}"/>
              </a:ext>
            </a:extLst>
          </p:cNvPr>
          <p:cNvSpPr>
            <a:spLocks noGrp="1"/>
          </p:cNvSpPr>
          <p:nvPr>
            <p:ph type="sldNum" sz="quarter" idx="18"/>
          </p:nvPr>
        </p:nvSpPr>
        <p:spPr/>
        <p:txBody>
          <a:bodyPr/>
          <a:lstStyle/>
          <a:p>
            <a:r>
              <a:rPr lang="en-GB" dirty="0"/>
              <a:t> </a:t>
            </a:r>
          </a:p>
        </p:txBody>
      </p:sp>
      <p:sp>
        <p:nvSpPr>
          <p:cNvPr id="8" name="Titre 7">
            <a:extLst>
              <a:ext uri="{FF2B5EF4-FFF2-40B4-BE49-F238E27FC236}">
                <a16:creationId xmlns:a16="http://schemas.microsoft.com/office/drawing/2014/main" id="{E05915BF-F664-49DE-8489-CADDC55CA228}"/>
              </a:ext>
            </a:extLst>
          </p:cNvPr>
          <p:cNvSpPr>
            <a:spLocks noGrp="1"/>
          </p:cNvSpPr>
          <p:nvPr>
            <p:ph type="title" hasCustomPrompt="1"/>
          </p:nvPr>
        </p:nvSpPr>
        <p:spPr/>
        <p:txBody>
          <a:bodyPr/>
          <a:lstStyle>
            <a:lvl1pPr>
              <a:defRPr/>
            </a:lvl1pPr>
          </a:lstStyle>
          <a:p>
            <a:r>
              <a:rPr lang="fr-FR" dirty="0"/>
              <a:t>TITLE OF THE SLIDE</a:t>
            </a:r>
          </a:p>
        </p:txBody>
      </p:sp>
      <p:sp>
        <p:nvSpPr>
          <p:cNvPr id="9" name="Cadre 8">
            <a:extLst>
              <a:ext uri="{FF2B5EF4-FFF2-40B4-BE49-F238E27FC236}">
                <a16:creationId xmlns:a16="http://schemas.microsoft.com/office/drawing/2014/main" id="{2F76EB0B-D792-435A-A672-36B46B20BA9C}"/>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522321857"/>
      </p:ext>
    </p:extLst>
  </p:cSld>
  <p:clrMapOvr>
    <a:masterClrMapping/>
  </p:clrMapOvr>
  <p:extLst>
    <p:ext uri="{DCECCB84-F9BA-43D5-87BE-67443E8EF086}">
      <p15:sldGuideLst xmlns:p15="http://schemas.microsoft.com/office/powerpoint/2012/main">
        <p15:guide id="1" pos="248">
          <p15:clr>
            <a:srgbClr val="F26B43"/>
          </p15:clr>
        </p15:guide>
        <p15:guide id="2" pos="7425">
          <p15:clr>
            <a:srgbClr val="F26B43"/>
          </p15:clr>
        </p15:guide>
        <p15:guide id="3" orient="horz" pos="232">
          <p15:clr>
            <a:srgbClr val="F26B43"/>
          </p15:clr>
        </p15:guide>
        <p15:guide id="5" orient="horz" pos="1136">
          <p15:clr>
            <a:srgbClr val="F26B43"/>
          </p15:clr>
        </p15:guide>
        <p15:guide id="6" orient="horz" pos="3584">
          <p15:clr>
            <a:srgbClr val="F26B43"/>
          </p15:clr>
        </p15:guide>
        <p15:guide id="7" orient="horz" pos="3906">
          <p15:clr>
            <a:srgbClr val="F26B43"/>
          </p15:clr>
        </p15:guide>
        <p15:guide id="8" orient="horz" pos="4156">
          <p15:clr>
            <a:srgbClr val="F26B43"/>
          </p15:clr>
        </p15:guide>
        <p15:guide id="9" pos="306">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3 key points">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55C23FA-A39C-47E2-B32E-D31B7F81F736}"/>
              </a:ext>
            </a:extLst>
          </p:cNvPr>
          <p:cNvSpPr>
            <a:spLocks noGrp="1"/>
          </p:cNvSpPr>
          <p:nvPr>
            <p:ph type="title" hasCustomPrompt="1"/>
          </p:nvPr>
        </p:nvSpPr>
        <p:spPr/>
        <p:txBody>
          <a:bodyPr/>
          <a:lstStyle>
            <a:lvl1pPr>
              <a:defRPr>
                <a:solidFill>
                  <a:schemeClr val="bg1"/>
                </a:solidFill>
              </a:defRPr>
            </a:lvl1pPr>
          </a:lstStyle>
          <a:p>
            <a:r>
              <a:rPr lang="en-US" dirty="0"/>
              <a:t>3 key points layout</a:t>
            </a:r>
            <a:endParaRPr lang="en-GB" dirty="0"/>
          </a:p>
        </p:txBody>
      </p:sp>
      <p:sp>
        <p:nvSpPr>
          <p:cNvPr id="23" name="No. 1">
            <a:extLst>
              <a:ext uri="{FF2B5EF4-FFF2-40B4-BE49-F238E27FC236}">
                <a16:creationId xmlns:a16="http://schemas.microsoft.com/office/drawing/2014/main" id="{8933E780-68DF-AEFF-FB64-64A8AC3BC8DB}"/>
              </a:ext>
            </a:extLst>
          </p:cNvPr>
          <p:cNvSpPr>
            <a:spLocks noGrp="1"/>
          </p:cNvSpPr>
          <p:nvPr>
            <p:ph type="body" sz="quarter" idx="34" hasCustomPrompt="1"/>
          </p:nvPr>
        </p:nvSpPr>
        <p:spPr>
          <a:xfrm>
            <a:off x="424599" y="1701571"/>
            <a:ext cx="1219200" cy="1045259"/>
          </a:xfrm>
        </p:spPr>
        <p:txBody>
          <a:bodyPr/>
          <a:lstStyle>
            <a:lvl1pPr>
              <a:defRPr sz="9600" b="1">
                <a:solidFill>
                  <a:schemeClr val="tx2"/>
                </a:solidFill>
              </a:defRPr>
            </a:lvl1pPr>
          </a:lstStyle>
          <a:p>
            <a:pPr lvl="0"/>
            <a:r>
              <a:rPr lang="en-US" dirty="0"/>
              <a:t>#</a:t>
            </a:r>
            <a:endParaRPr lang="en-GB" dirty="0"/>
          </a:p>
        </p:txBody>
      </p:sp>
      <p:sp>
        <p:nvSpPr>
          <p:cNvPr id="7" name="Text Placeholder 6">
            <a:extLst>
              <a:ext uri="{FF2B5EF4-FFF2-40B4-BE49-F238E27FC236}">
                <a16:creationId xmlns:a16="http://schemas.microsoft.com/office/drawing/2014/main" id="{3BF07BEC-475C-D95A-2313-6FF423D69112}"/>
              </a:ext>
            </a:extLst>
          </p:cNvPr>
          <p:cNvSpPr>
            <a:spLocks noGrp="1"/>
          </p:cNvSpPr>
          <p:nvPr>
            <p:ph type="body" sz="quarter" idx="30"/>
          </p:nvPr>
        </p:nvSpPr>
        <p:spPr>
          <a:xfrm>
            <a:off x="449999"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it-IT"/>
              <a:t>Fare clic per modificare gli stili del testo dello schema</a:t>
            </a:r>
          </a:p>
        </p:txBody>
      </p:sp>
      <p:sp>
        <p:nvSpPr>
          <p:cNvPr id="27" name="No. 2">
            <a:extLst>
              <a:ext uri="{FF2B5EF4-FFF2-40B4-BE49-F238E27FC236}">
                <a16:creationId xmlns:a16="http://schemas.microsoft.com/office/drawing/2014/main" id="{30E98F8F-3061-8682-1A3F-E78E0C8D3F9E}"/>
              </a:ext>
            </a:extLst>
          </p:cNvPr>
          <p:cNvSpPr>
            <a:spLocks noGrp="1"/>
          </p:cNvSpPr>
          <p:nvPr>
            <p:ph type="body" sz="quarter" idx="35" hasCustomPrompt="1"/>
          </p:nvPr>
        </p:nvSpPr>
        <p:spPr>
          <a:xfrm>
            <a:off x="4298690" y="1701571"/>
            <a:ext cx="1219200" cy="1045259"/>
          </a:xfrm>
        </p:spPr>
        <p:txBody>
          <a:bodyPr/>
          <a:lstStyle>
            <a:lvl1pPr>
              <a:defRPr sz="9600" b="1">
                <a:solidFill>
                  <a:schemeClr val="accent2"/>
                </a:solidFill>
              </a:defRPr>
            </a:lvl1pPr>
          </a:lstStyle>
          <a:p>
            <a:pPr lvl="0"/>
            <a:r>
              <a:rPr lang="en-US" dirty="0"/>
              <a:t>#</a:t>
            </a:r>
            <a:endParaRPr lang="en-GB" dirty="0"/>
          </a:p>
        </p:txBody>
      </p:sp>
      <p:sp>
        <p:nvSpPr>
          <p:cNvPr id="8" name="Text Placeholder 7">
            <a:extLst>
              <a:ext uri="{FF2B5EF4-FFF2-40B4-BE49-F238E27FC236}">
                <a16:creationId xmlns:a16="http://schemas.microsoft.com/office/drawing/2014/main" id="{4812F4A0-FD3C-1B4E-7C0D-A6CD56FB0F3F}"/>
              </a:ext>
            </a:extLst>
          </p:cNvPr>
          <p:cNvSpPr>
            <a:spLocks noGrp="1"/>
          </p:cNvSpPr>
          <p:nvPr>
            <p:ph type="body" sz="quarter" idx="31"/>
          </p:nvPr>
        </p:nvSpPr>
        <p:spPr>
          <a:xfrm>
            <a:off x="4332287"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it-IT"/>
              <a:t>Fare clic per modificare gli stili del testo dello schema</a:t>
            </a:r>
          </a:p>
        </p:txBody>
      </p:sp>
      <p:sp>
        <p:nvSpPr>
          <p:cNvPr id="32" name="No. 3">
            <a:extLst>
              <a:ext uri="{FF2B5EF4-FFF2-40B4-BE49-F238E27FC236}">
                <a16:creationId xmlns:a16="http://schemas.microsoft.com/office/drawing/2014/main" id="{60835E92-0DA1-DBA3-87F3-D6CA2B63B035}"/>
              </a:ext>
            </a:extLst>
          </p:cNvPr>
          <p:cNvSpPr>
            <a:spLocks noGrp="1"/>
          </p:cNvSpPr>
          <p:nvPr>
            <p:ph type="body" sz="quarter" idx="36" hasCustomPrompt="1"/>
          </p:nvPr>
        </p:nvSpPr>
        <p:spPr>
          <a:xfrm>
            <a:off x="8162924" y="1701571"/>
            <a:ext cx="1219200" cy="1045259"/>
          </a:xfrm>
        </p:spPr>
        <p:txBody>
          <a:bodyPr/>
          <a:lstStyle>
            <a:lvl1pPr>
              <a:defRPr sz="9600" b="1">
                <a:solidFill>
                  <a:srgbClr val="E3D8F0"/>
                </a:solidFill>
              </a:defRPr>
            </a:lvl1pPr>
          </a:lstStyle>
          <a:p>
            <a:pPr lvl="0"/>
            <a:r>
              <a:rPr lang="en-US" dirty="0"/>
              <a:t>#</a:t>
            </a:r>
            <a:endParaRPr lang="en-GB" dirty="0"/>
          </a:p>
        </p:txBody>
      </p:sp>
      <p:sp>
        <p:nvSpPr>
          <p:cNvPr id="9" name="Text Placeholder 8">
            <a:extLst>
              <a:ext uri="{FF2B5EF4-FFF2-40B4-BE49-F238E27FC236}">
                <a16:creationId xmlns:a16="http://schemas.microsoft.com/office/drawing/2014/main" id="{1CF5EC94-06CC-02DF-99F1-D843B6EC5EE0}"/>
              </a:ext>
            </a:extLst>
          </p:cNvPr>
          <p:cNvSpPr>
            <a:spLocks noGrp="1"/>
          </p:cNvSpPr>
          <p:nvPr>
            <p:ph type="body" sz="quarter" idx="32" hasCustomPrompt="1"/>
          </p:nvPr>
        </p:nvSpPr>
        <p:spPr>
          <a:xfrm>
            <a:off x="8220073" y="3067958"/>
            <a:ext cx="3528000" cy="2583996"/>
          </a:xfrm>
          <a:prstGeom prst="rect">
            <a:avLst/>
          </a:prstGeom>
          <a:noFill/>
        </p:spPr>
        <p:txBody>
          <a:bodyPr wrap="square" lIns="72000" tIns="72000" rIns="72000" bIns="72000">
            <a:noAutofit/>
          </a:bodyPr>
          <a:lstStyle>
            <a:lvl1pPr>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Click to add text</a:t>
            </a:r>
          </a:p>
        </p:txBody>
      </p:sp>
      <p:sp>
        <p:nvSpPr>
          <p:cNvPr id="17" name="TextBox 16">
            <a:extLst>
              <a:ext uri="{FF2B5EF4-FFF2-40B4-BE49-F238E27FC236}">
                <a16:creationId xmlns:a16="http://schemas.microsoft.com/office/drawing/2014/main" id="{B094FC2C-B470-E22E-D383-B44D7B951CD9}"/>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4" name="Graphic 3">
            <a:extLst>
              <a:ext uri="{FF2B5EF4-FFF2-40B4-BE49-F238E27FC236}">
                <a16:creationId xmlns:a16="http://schemas.microsoft.com/office/drawing/2014/main" id="{CC5EA47B-0866-1154-09FC-C7C7B641973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3" name="Classification">
            <a:extLst>
              <a:ext uri="{FF2B5EF4-FFF2-40B4-BE49-F238E27FC236}">
                <a16:creationId xmlns:a16="http://schemas.microsoft.com/office/drawing/2014/main" id="{87F1F93F-49B8-E177-E676-7A7D92E86104}"/>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1305092670"/>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col_clea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4F419-BE4D-C750-7148-9CE8C43FA619}"/>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dirty="0"/>
          </a:p>
        </p:txBody>
      </p:sp>
      <p:sp>
        <p:nvSpPr>
          <p:cNvPr id="13" name="TextBox 12">
            <a:extLst>
              <a:ext uri="{FF2B5EF4-FFF2-40B4-BE49-F238E27FC236}">
                <a16:creationId xmlns:a16="http://schemas.microsoft.com/office/drawing/2014/main" id="{E1CCDBCE-4D82-219C-1461-D5A253117AE4}"/>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Graphic 2">
            <a:extLst>
              <a:ext uri="{FF2B5EF4-FFF2-40B4-BE49-F238E27FC236}">
                <a16:creationId xmlns:a16="http://schemas.microsoft.com/office/drawing/2014/main" id="{A7B9DA72-0ECA-44B6-A483-079BF1FC728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4" name="Classification">
            <a:extLst>
              <a:ext uri="{FF2B5EF4-FFF2-40B4-BE49-F238E27FC236}">
                <a16:creationId xmlns:a16="http://schemas.microsoft.com/office/drawing/2014/main" id="{99A60074-CCDC-A7B0-8212-2EC735820F06}"/>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338499403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Hanging box title an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11884-C2D5-14CD-9848-37C5CB013EB4}"/>
              </a:ext>
            </a:extLst>
          </p:cNvPr>
          <p:cNvSpPr>
            <a:spLocks noGrp="1"/>
          </p:cNvSpPr>
          <p:nvPr>
            <p:ph type="title"/>
          </p:nvPr>
        </p:nvSpPr>
        <p:spPr>
          <a:xfrm>
            <a:off x="653142" y="701874"/>
            <a:ext cx="3149601" cy="715669"/>
          </a:xfrm>
        </p:spPr>
        <p:txBody>
          <a:bodyPr/>
          <a:lstStyle>
            <a:lvl1pPr>
              <a:defRPr>
                <a:solidFill>
                  <a:schemeClr val="bg1"/>
                </a:solidFill>
              </a:defRPr>
            </a:lvl1pPr>
          </a:lstStyle>
          <a:p>
            <a:r>
              <a:rPr lang="it-IT"/>
              <a:t>Fare clic per modificare lo stile del titolo dello schema</a:t>
            </a:r>
            <a:endParaRPr lang="en-GB" dirty="0"/>
          </a:p>
        </p:txBody>
      </p:sp>
      <p:sp>
        <p:nvSpPr>
          <p:cNvPr id="3" name="Text Placeholder 3">
            <a:extLst>
              <a:ext uri="{FF2B5EF4-FFF2-40B4-BE49-F238E27FC236}">
                <a16:creationId xmlns:a16="http://schemas.microsoft.com/office/drawing/2014/main" id="{A73E53EB-3CF7-23AB-A106-C20DD2520CBC}"/>
              </a:ext>
            </a:extLst>
          </p:cNvPr>
          <p:cNvSpPr>
            <a:spLocks noGrp="1"/>
          </p:cNvSpPr>
          <p:nvPr>
            <p:ph type="body" sz="quarter" idx="10"/>
          </p:nvPr>
        </p:nvSpPr>
        <p:spPr>
          <a:xfrm>
            <a:off x="4332288" y="701675"/>
            <a:ext cx="7416800" cy="4959350"/>
          </a:xfrm>
        </p:spPr>
        <p:txBody>
          <a:bodyPr numCol="1" spcCol="288000"/>
          <a:lstStyle>
            <a:lvl1pPr>
              <a:lnSpc>
                <a:spcPct val="120000"/>
              </a:lnSpc>
              <a:spcBef>
                <a:spcPts val="400"/>
              </a:spcBef>
              <a:spcAft>
                <a:spcPts val="400"/>
              </a:spcAft>
              <a:defRPr sz="2400"/>
            </a:lvl1pPr>
            <a:lvl2pPr>
              <a:lnSpc>
                <a:spcPct val="120000"/>
              </a:lnSpc>
              <a:spcBef>
                <a:spcPts val="400"/>
              </a:spcBef>
              <a:spcAft>
                <a:spcPts val="400"/>
              </a:spcAft>
              <a:defRPr sz="2400"/>
            </a:lvl2pPr>
            <a:lvl3pPr>
              <a:lnSpc>
                <a:spcPct val="120000"/>
              </a:lnSpc>
              <a:spcBef>
                <a:spcPts val="400"/>
              </a:spcBef>
              <a:spcAft>
                <a:spcPts val="400"/>
              </a:spcAft>
              <a:defRPr sz="2400"/>
            </a:lvl3pPr>
            <a:lvl4pPr>
              <a:lnSpc>
                <a:spcPct val="120000"/>
              </a:lnSpc>
              <a:spcBef>
                <a:spcPts val="400"/>
              </a:spcBef>
              <a:spcAft>
                <a:spcPts val="400"/>
              </a:spcAft>
              <a:defRPr sz="2400"/>
            </a:lvl4pPr>
            <a:lvl5pPr>
              <a:lnSpc>
                <a:spcPct val="120000"/>
              </a:lnSpc>
              <a:spcBef>
                <a:spcPts val="400"/>
              </a:spcBef>
              <a:spcAft>
                <a:spcPts val="400"/>
              </a:spcAft>
              <a:defRPr sz="2400"/>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17721068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4_images_3_summaries">
    <p:bg>
      <p:bgPr>
        <a:solidFill>
          <a:schemeClr val="accent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F7598694-721D-C499-32B8-2559553463B9}"/>
              </a:ext>
              <a:ext uri="{C183D7F6-B498-43B3-948B-1728B52AA6E4}">
                <adec:decorative xmlns:adec="http://schemas.microsoft.com/office/drawing/2017/decorative" val="0"/>
              </a:ext>
            </a:extLst>
          </p:cNvPr>
          <p:cNvSpPr>
            <a:spLocks noGrp="1"/>
          </p:cNvSpPr>
          <p:nvPr>
            <p:ph type="pic" sz="quarter" idx="21" hasCustomPrompt="1"/>
          </p:nvPr>
        </p:nvSpPr>
        <p:spPr>
          <a:xfrm>
            <a:off x="450000"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2z</a:t>
            </a:r>
          </a:p>
        </p:txBody>
      </p:sp>
      <p:sp>
        <p:nvSpPr>
          <p:cNvPr id="26" name="Picture Placeholder 25">
            <a:extLst>
              <a:ext uri="{FF2B5EF4-FFF2-40B4-BE49-F238E27FC236}">
                <a16:creationId xmlns:a16="http://schemas.microsoft.com/office/drawing/2014/main" id="{D497C279-EB05-83B6-CAFE-F19E9494173D}"/>
              </a:ext>
              <a:ext uri="{C183D7F6-B498-43B3-948B-1728B52AA6E4}">
                <adec:decorative xmlns:adec="http://schemas.microsoft.com/office/drawing/2017/decorative" val="0"/>
              </a:ext>
            </a:extLst>
          </p:cNvPr>
          <p:cNvSpPr>
            <a:spLocks noGrp="1"/>
          </p:cNvSpPr>
          <p:nvPr>
            <p:ph type="pic" sz="quarter" idx="22" hasCustomPrompt="1"/>
          </p:nvPr>
        </p:nvSpPr>
        <p:spPr>
          <a:xfrm>
            <a:off x="4336915"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15" name="Placeholder 2">
            <a:extLst>
              <a:ext uri="{FF2B5EF4-FFF2-40B4-BE49-F238E27FC236}">
                <a16:creationId xmlns:a16="http://schemas.microsoft.com/office/drawing/2014/main" id="{2D6D46A2-3813-48AC-B44F-11FED09C9607}"/>
              </a:ext>
            </a:extLst>
          </p:cNvPr>
          <p:cNvSpPr>
            <a:spLocks noGrp="1"/>
          </p:cNvSpPr>
          <p:nvPr>
            <p:ph idx="24" hasCustomPrompt="1"/>
          </p:nvPr>
        </p:nvSpPr>
        <p:spPr>
          <a:xfrm>
            <a:off x="4336840"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7" name="Picture Placeholder 26">
            <a:extLst>
              <a:ext uri="{FF2B5EF4-FFF2-40B4-BE49-F238E27FC236}">
                <a16:creationId xmlns:a16="http://schemas.microsoft.com/office/drawing/2014/main" id="{436747DF-926E-3B9F-54BC-14918175083E}"/>
              </a:ext>
              <a:ext uri="{C183D7F6-B498-43B3-948B-1728B52AA6E4}">
                <adec:decorative xmlns:adec="http://schemas.microsoft.com/office/drawing/2017/decorative" val="0"/>
              </a:ext>
            </a:extLst>
          </p:cNvPr>
          <p:cNvSpPr>
            <a:spLocks noGrp="1"/>
          </p:cNvSpPr>
          <p:nvPr>
            <p:ph type="pic" sz="quarter" idx="23" hasCustomPrompt="1"/>
          </p:nvPr>
        </p:nvSpPr>
        <p:spPr>
          <a:xfrm>
            <a:off x="8224838" y="1792702"/>
            <a:ext cx="3524250" cy="2140354"/>
          </a:xfrm>
          <a:custGeom>
            <a:avLst/>
            <a:gdLst>
              <a:gd name="connsiteX0" fmla="*/ 0 w 3524250"/>
              <a:gd name="connsiteY0" fmla="*/ 0 h 2140354"/>
              <a:gd name="connsiteX1" fmla="*/ 3524250 w 3524250"/>
              <a:gd name="connsiteY1" fmla="*/ 0 h 2140354"/>
              <a:gd name="connsiteX2" fmla="*/ 3524250 w 3524250"/>
              <a:gd name="connsiteY2" fmla="*/ 1669718 h 2140354"/>
              <a:gd name="connsiteX3" fmla="*/ 3053614 w 3524250"/>
              <a:gd name="connsiteY3" fmla="*/ 2140354 h 2140354"/>
              <a:gd name="connsiteX4" fmla="*/ 0 w 3524250"/>
              <a:gd name="connsiteY4" fmla="*/ 2140354 h 2140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2140354">
                <a:moveTo>
                  <a:pt x="0" y="0"/>
                </a:moveTo>
                <a:lnTo>
                  <a:pt x="3524250" y="0"/>
                </a:lnTo>
                <a:lnTo>
                  <a:pt x="3524250" y="1669718"/>
                </a:lnTo>
                <a:lnTo>
                  <a:pt x="3053614" y="2140354"/>
                </a:lnTo>
                <a:lnTo>
                  <a:pt x="0" y="2140354"/>
                </a:lnTo>
                <a:close/>
              </a:path>
            </a:pathLst>
          </a:custGeom>
          <a:pattFill prst="wdUpDiag">
            <a:fgClr>
              <a:schemeClr val="bg1">
                <a:lumMod val="95000"/>
              </a:schemeClr>
            </a:fgClr>
            <a:bgClr>
              <a:schemeClr val="bg1"/>
            </a:bgClr>
          </a:pattFill>
        </p:spPr>
        <p:txBody>
          <a:bodyPr wrap="square">
            <a:noAutofit/>
          </a:bodyPr>
          <a:lstStyle>
            <a:lvl1pPr>
              <a:defRPr/>
            </a:lvl1pPr>
          </a:lstStyle>
          <a:p>
            <a:r>
              <a:rPr lang="en-GB" dirty="0"/>
              <a:t>Insert image here</a:t>
            </a:r>
          </a:p>
        </p:txBody>
      </p:sp>
      <p:sp>
        <p:nvSpPr>
          <p:cNvPr id="16" name="Placeholder 3">
            <a:extLst>
              <a:ext uri="{FF2B5EF4-FFF2-40B4-BE49-F238E27FC236}">
                <a16:creationId xmlns:a16="http://schemas.microsoft.com/office/drawing/2014/main" id="{912710EB-D5BC-4555-8C11-D849D8A58199}"/>
              </a:ext>
            </a:extLst>
          </p:cNvPr>
          <p:cNvSpPr>
            <a:spLocks noGrp="1"/>
          </p:cNvSpPr>
          <p:nvPr>
            <p:ph idx="25" hasCustomPrompt="1"/>
          </p:nvPr>
        </p:nvSpPr>
        <p:spPr>
          <a:xfrm>
            <a:off x="8224838" y="4113075"/>
            <a:ext cx="3524400" cy="1835288"/>
          </a:xfrm>
        </p:spPr>
        <p:txBody>
          <a:bodyPr>
            <a:noAutofit/>
          </a:bodyPr>
          <a:lstStyle>
            <a:lvl1pPr>
              <a:spcBef>
                <a:spcPts val="400"/>
              </a:spcBef>
              <a:defRPr sz="2000">
                <a:solidFill>
                  <a:schemeClr val="bg1"/>
                </a:solidFill>
              </a:defRPr>
            </a:lvl1pPr>
            <a:lvl2pPr>
              <a:spcBef>
                <a:spcPts val="400"/>
              </a:spcBef>
              <a:defRPr sz="2000">
                <a:solidFill>
                  <a:schemeClr val="bg1"/>
                </a:solidFill>
              </a:defRPr>
            </a:lvl2pPr>
            <a:lvl3pPr>
              <a:spcBef>
                <a:spcPts val="400"/>
              </a:spcBef>
              <a:defRPr sz="2000">
                <a:solidFill>
                  <a:schemeClr val="bg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 name="Title 1">
            <a:extLst>
              <a:ext uri="{FF2B5EF4-FFF2-40B4-BE49-F238E27FC236}">
                <a16:creationId xmlns:a16="http://schemas.microsoft.com/office/drawing/2014/main" id="{B9379921-B222-AEF2-4C24-F79AEBA1BF84}"/>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a:p>
        </p:txBody>
      </p:sp>
      <p:sp>
        <p:nvSpPr>
          <p:cNvPr id="18" name="TextBox 17">
            <a:extLst>
              <a:ext uri="{FF2B5EF4-FFF2-40B4-BE49-F238E27FC236}">
                <a16:creationId xmlns:a16="http://schemas.microsoft.com/office/drawing/2014/main" id="{CDC93700-768F-F0BD-FFA2-5E2889AAB11B}"/>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Graphic 4">
            <a:extLst>
              <a:ext uri="{FF2B5EF4-FFF2-40B4-BE49-F238E27FC236}">
                <a16:creationId xmlns:a16="http://schemas.microsoft.com/office/drawing/2014/main" id="{C5D40D82-A955-EDFD-14F8-9814CC1A2FC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6" name="Classification">
            <a:extLst>
              <a:ext uri="{FF2B5EF4-FFF2-40B4-BE49-F238E27FC236}">
                <a16:creationId xmlns:a16="http://schemas.microsoft.com/office/drawing/2014/main" id="{7EEA55F0-A5F9-DE30-6497-95F97C00E709}"/>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2412192600"/>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bg1"/>
                </a:solidFill>
                <a:effectLst/>
              </a:rPr>
              <a:t>© Ipsos | Il ruolo di Fondazione LGH nel territorio lombardo</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41836115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col_4_images_with commentary">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55C23FA-A39C-47E2-B32E-D31B7F81F736}"/>
              </a:ext>
            </a:extLst>
          </p:cNvPr>
          <p:cNvSpPr>
            <a:spLocks noGrp="1"/>
          </p:cNvSpPr>
          <p:nvPr>
            <p:ph type="title"/>
          </p:nvPr>
        </p:nvSpPr>
        <p:spPr/>
        <p:txBody>
          <a:bodyPr/>
          <a:lstStyle>
            <a:lvl1pPr>
              <a:defRPr>
                <a:solidFill>
                  <a:schemeClr val="bg1"/>
                </a:solidFill>
              </a:defRPr>
            </a:lvl1pPr>
          </a:lstStyle>
          <a:p>
            <a:r>
              <a:rPr lang="it-IT"/>
              <a:t>Fare clic per modificare lo stile del titolo dello schema</a:t>
            </a:r>
            <a:endParaRPr lang="en-GB" dirty="0"/>
          </a:p>
        </p:txBody>
      </p:sp>
      <p:sp>
        <p:nvSpPr>
          <p:cNvPr id="20" name="Picture Placeholder 19">
            <a:extLst>
              <a:ext uri="{FF2B5EF4-FFF2-40B4-BE49-F238E27FC236}">
                <a16:creationId xmlns:a16="http://schemas.microsoft.com/office/drawing/2014/main" id="{BD5D8EA5-7317-FA5E-316E-1D3D71DF6AAB}"/>
              </a:ext>
              <a:ext uri="{C183D7F6-B498-43B3-948B-1728B52AA6E4}">
                <adec:decorative xmlns:adec="http://schemas.microsoft.com/office/drawing/2017/decorative" val="0"/>
              </a:ext>
            </a:extLst>
          </p:cNvPr>
          <p:cNvSpPr>
            <a:spLocks noGrp="1"/>
          </p:cNvSpPr>
          <p:nvPr>
            <p:ph type="pic" sz="quarter" idx="21" hasCustomPrompt="1"/>
          </p:nvPr>
        </p:nvSpPr>
        <p:spPr>
          <a:xfrm>
            <a:off x="457635"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8" name="Text Box 1">
            <a:extLst>
              <a:ext uri="{FF2B5EF4-FFF2-40B4-BE49-F238E27FC236}">
                <a16:creationId xmlns:a16="http://schemas.microsoft.com/office/drawing/2014/main" id="{A4FE8203-E4D0-7D71-9DAB-DCD79DF29458}"/>
              </a:ext>
            </a:extLst>
          </p:cNvPr>
          <p:cNvSpPr>
            <a:spLocks noGrp="1"/>
          </p:cNvSpPr>
          <p:nvPr>
            <p:ph type="body" sz="quarter" idx="26"/>
          </p:nvPr>
        </p:nvSpPr>
        <p:spPr>
          <a:xfrm>
            <a:off x="490148"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dirty="0"/>
              <a:t>Fare clic per modificare gli stili del testo dello schema</a:t>
            </a:r>
          </a:p>
        </p:txBody>
      </p:sp>
      <p:sp>
        <p:nvSpPr>
          <p:cNvPr id="29" name="Text Box 2">
            <a:extLst>
              <a:ext uri="{FF2B5EF4-FFF2-40B4-BE49-F238E27FC236}">
                <a16:creationId xmlns:a16="http://schemas.microsoft.com/office/drawing/2014/main" id="{3893695E-4514-8C5C-A541-ACC2C0140DD6}"/>
              </a:ext>
            </a:extLst>
          </p:cNvPr>
          <p:cNvSpPr>
            <a:spLocks noGrp="1"/>
          </p:cNvSpPr>
          <p:nvPr>
            <p:ph type="body" sz="quarter" idx="27"/>
          </p:nvPr>
        </p:nvSpPr>
        <p:spPr>
          <a:xfrm>
            <a:off x="3388265"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30" name="Text Box 3">
            <a:extLst>
              <a:ext uri="{FF2B5EF4-FFF2-40B4-BE49-F238E27FC236}">
                <a16:creationId xmlns:a16="http://schemas.microsoft.com/office/drawing/2014/main" id="{E6E126AC-28F0-4A7D-DC28-46188F46FAA7}"/>
              </a:ext>
            </a:extLst>
          </p:cNvPr>
          <p:cNvSpPr>
            <a:spLocks noGrp="1"/>
          </p:cNvSpPr>
          <p:nvPr>
            <p:ph type="body" sz="quarter" idx="28"/>
          </p:nvPr>
        </p:nvSpPr>
        <p:spPr>
          <a:xfrm>
            <a:off x="6284913" y="4165598"/>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31" name="Text Box 4">
            <a:extLst>
              <a:ext uri="{FF2B5EF4-FFF2-40B4-BE49-F238E27FC236}">
                <a16:creationId xmlns:a16="http://schemas.microsoft.com/office/drawing/2014/main" id="{9A2242AD-0A81-133A-985E-D1CF4585102C}"/>
              </a:ext>
            </a:extLst>
          </p:cNvPr>
          <p:cNvSpPr>
            <a:spLocks noGrp="1"/>
          </p:cNvSpPr>
          <p:nvPr>
            <p:ph type="body" sz="quarter" idx="29"/>
          </p:nvPr>
        </p:nvSpPr>
        <p:spPr>
          <a:xfrm>
            <a:off x="9170020" y="4151084"/>
            <a:ext cx="2563812" cy="1495427"/>
          </a:xfrm>
        </p:spPr>
        <p:txBody>
          <a:bodyPr/>
          <a:lstStyle>
            <a:lvl1pPr>
              <a:lnSpc>
                <a:spcPct val="100000"/>
              </a:lnSpc>
              <a:defRPr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a:t>Fare clic per modificare gli stili del testo dello schema</a:t>
            </a:r>
          </a:p>
        </p:txBody>
      </p:sp>
      <p:sp>
        <p:nvSpPr>
          <p:cNvPr id="16" name="TextBox 15">
            <a:extLst>
              <a:ext uri="{FF2B5EF4-FFF2-40B4-BE49-F238E27FC236}">
                <a16:creationId xmlns:a16="http://schemas.microsoft.com/office/drawing/2014/main" id="{0B10E05C-FACD-735A-D8B6-65B787A7C515}"/>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sp>
        <p:nvSpPr>
          <p:cNvPr id="21" name="Picture Placeholder 20">
            <a:extLst>
              <a:ext uri="{FF2B5EF4-FFF2-40B4-BE49-F238E27FC236}">
                <a16:creationId xmlns:a16="http://schemas.microsoft.com/office/drawing/2014/main" id="{4216BF9A-6BA6-35A3-FAD8-E4C7E65B2AA3}"/>
              </a:ext>
              <a:ext uri="{C183D7F6-B498-43B3-948B-1728B52AA6E4}">
                <adec:decorative xmlns:adec="http://schemas.microsoft.com/office/drawing/2017/decorative" val="0"/>
              </a:ext>
            </a:extLst>
          </p:cNvPr>
          <p:cNvSpPr>
            <a:spLocks noGrp="1"/>
          </p:cNvSpPr>
          <p:nvPr>
            <p:ph type="pic" sz="quarter" idx="30" hasCustomPrompt="1"/>
          </p:nvPr>
        </p:nvSpPr>
        <p:spPr>
          <a:xfrm>
            <a:off x="3361349"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2" name="Picture Placeholder 21">
            <a:extLst>
              <a:ext uri="{FF2B5EF4-FFF2-40B4-BE49-F238E27FC236}">
                <a16:creationId xmlns:a16="http://schemas.microsoft.com/office/drawing/2014/main" id="{FC92A1A9-8935-05F9-478C-509E31A7C350}"/>
              </a:ext>
              <a:ext uri="{C183D7F6-B498-43B3-948B-1728B52AA6E4}">
                <adec:decorative xmlns:adec="http://schemas.microsoft.com/office/drawing/2017/decorative" val="0"/>
              </a:ext>
            </a:extLst>
          </p:cNvPr>
          <p:cNvSpPr>
            <a:spLocks noGrp="1"/>
          </p:cNvSpPr>
          <p:nvPr>
            <p:ph type="pic" sz="quarter" idx="31" hasCustomPrompt="1"/>
          </p:nvPr>
        </p:nvSpPr>
        <p:spPr>
          <a:xfrm>
            <a:off x="6265063"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sp>
        <p:nvSpPr>
          <p:cNvPr id="23" name="Picture Placeholder 22">
            <a:extLst>
              <a:ext uri="{FF2B5EF4-FFF2-40B4-BE49-F238E27FC236}">
                <a16:creationId xmlns:a16="http://schemas.microsoft.com/office/drawing/2014/main" id="{C90786FC-B649-5DE3-D2C4-49F260FE2D9B}"/>
              </a:ext>
              <a:ext uri="{C183D7F6-B498-43B3-948B-1728B52AA6E4}">
                <adec:decorative xmlns:adec="http://schemas.microsoft.com/office/drawing/2017/decorative" val="0"/>
              </a:ext>
            </a:extLst>
          </p:cNvPr>
          <p:cNvSpPr>
            <a:spLocks noGrp="1"/>
          </p:cNvSpPr>
          <p:nvPr>
            <p:ph type="pic" sz="quarter" idx="32" hasCustomPrompt="1"/>
          </p:nvPr>
        </p:nvSpPr>
        <p:spPr>
          <a:xfrm>
            <a:off x="9168776" y="1827015"/>
            <a:ext cx="2563200" cy="2183266"/>
          </a:xfrm>
          <a:custGeom>
            <a:avLst/>
            <a:gdLst>
              <a:gd name="connsiteX0" fmla="*/ 0 w 2563200"/>
              <a:gd name="connsiteY0" fmla="*/ 0 h 2183266"/>
              <a:gd name="connsiteX1" fmla="*/ 2563200 w 2563200"/>
              <a:gd name="connsiteY1" fmla="*/ 0 h 2183266"/>
              <a:gd name="connsiteX2" fmla="*/ 2563200 w 2563200"/>
              <a:gd name="connsiteY2" fmla="*/ 1868011 h 2183266"/>
              <a:gd name="connsiteX3" fmla="*/ 2247945 w 2563200"/>
              <a:gd name="connsiteY3" fmla="*/ 2183266 h 2183266"/>
              <a:gd name="connsiteX4" fmla="*/ 0 w 2563200"/>
              <a:gd name="connsiteY4" fmla="*/ 2183266 h 218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183266">
                <a:moveTo>
                  <a:pt x="0" y="0"/>
                </a:moveTo>
                <a:lnTo>
                  <a:pt x="2563200" y="0"/>
                </a:lnTo>
                <a:lnTo>
                  <a:pt x="2563200" y="1868011"/>
                </a:lnTo>
                <a:lnTo>
                  <a:pt x="2247945" y="2183266"/>
                </a:lnTo>
                <a:lnTo>
                  <a:pt x="0" y="2183266"/>
                </a:lnTo>
                <a:close/>
              </a:path>
            </a:pathLst>
          </a:custGeom>
          <a:pattFill prst="wdUpDiag">
            <a:fgClr>
              <a:schemeClr val="bg1">
                <a:lumMod val="95000"/>
              </a:schemeClr>
            </a:fgClr>
            <a:bgClr>
              <a:schemeClr val="bg1"/>
            </a:bgClr>
          </a:pattFill>
        </p:spPr>
        <p:txBody>
          <a:bodyPr wrap="square">
            <a:noAutofit/>
          </a:bodyPr>
          <a:lstStyle>
            <a:lvl1pPr>
              <a:defRPr>
                <a:solidFill>
                  <a:schemeClr val="tx1"/>
                </a:solidFill>
                <a:latin typeface="+mn-lt"/>
              </a:defRPr>
            </a:lvl1pPr>
          </a:lstStyle>
          <a:p>
            <a:r>
              <a:rPr lang="en-GB" dirty="0"/>
              <a:t> </a:t>
            </a:r>
          </a:p>
        </p:txBody>
      </p:sp>
      <p:pic>
        <p:nvPicPr>
          <p:cNvPr id="3" name="Graphic 2">
            <a:extLst>
              <a:ext uri="{FF2B5EF4-FFF2-40B4-BE49-F238E27FC236}">
                <a16:creationId xmlns:a16="http://schemas.microsoft.com/office/drawing/2014/main" id="{A11A9D1F-C624-08F0-8621-28DDFA9E4C0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
        <p:nvSpPr>
          <p:cNvPr id="4" name="Classification">
            <a:extLst>
              <a:ext uri="{FF2B5EF4-FFF2-40B4-BE49-F238E27FC236}">
                <a16:creationId xmlns:a16="http://schemas.microsoft.com/office/drawing/2014/main" id="{AF8748B3-F1C0-D15C-272D-4DF3F3408D98}"/>
              </a:ext>
              <a:ext uri="{C183D7F6-B498-43B3-948B-1728B52AA6E4}">
                <adec:decorative xmlns:adec="http://schemas.microsoft.com/office/drawing/2017/decorative" val="1"/>
              </a:ext>
            </a:extLst>
          </p:cNvPr>
          <p:cNvSpPr txBox="1">
            <a:spLocks/>
          </p:cNvSpPr>
          <p:nvPr userDrawn="1"/>
        </p:nvSpPr>
        <p:spPr>
          <a:xfrm>
            <a:off x="440938" y="6374219"/>
            <a:ext cx="169577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Tree>
    <p:extLst>
      <p:ext uri="{BB962C8B-B14F-4D97-AF65-F5344CB8AC3E}">
        <p14:creationId xmlns:p14="http://schemas.microsoft.com/office/powerpoint/2010/main" val="277077796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Hanging Image Left">
    <p:spTree>
      <p:nvGrpSpPr>
        <p:cNvPr id="1" name=""/>
        <p:cNvGrpSpPr/>
        <p:nvPr/>
      </p:nvGrpSpPr>
      <p:grpSpPr>
        <a:xfrm>
          <a:off x="0" y="0"/>
          <a:ext cx="0" cy="0"/>
          <a:chOff x="0" y="0"/>
          <a:chExt cx="0" cy="0"/>
        </a:xfrm>
      </p:grpSpPr>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79300" y="2286000"/>
            <a:ext cx="5456880" cy="3662363"/>
          </a:xfrm>
        </p:spPr>
        <p:txBody>
          <a:bodyPr numCol="2" spcCol="288000">
            <a:noAutofit/>
          </a:bodyPr>
          <a:lstStyle>
            <a:lvl1pPr>
              <a:spcBef>
                <a:spcPts val="400"/>
              </a:spcBef>
              <a:defRPr sz="2400">
                <a:solidFill>
                  <a:schemeClr val="tx1"/>
                </a:solidFill>
              </a:defRPr>
            </a:lvl1pPr>
            <a:lvl2pPr>
              <a:spcBef>
                <a:spcPts val="400"/>
              </a:spcBef>
              <a:defRPr sz="2400">
                <a:solidFill>
                  <a:schemeClr val="tx1"/>
                </a:solidFill>
              </a:defRPr>
            </a:lvl2pPr>
            <a:lvl3pPr>
              <a:spcBef>
                <a:spcPts val="400"/>
              </a:spcBef>
              <a:defRPr sz="2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5" name="Title 4">
            <a:extLst>
              <a:ext uri="{FF2B5EF4-FFF2-40B4-BE49-F238E27FC236}">
                <a16:creationId xmlns:a16="http://schemas.microsoft.com/office/drawing/2014/main" id="{0E9919A9-E10C-40B2-4E9E-9822C6505A93}"/>
              </a:ext>
            </a:extLst>
          </p:cNvPr>
          <p:cNvSpPr>
            <a:spLocks noGrp="1"/>
          </p:cNvSpPr>
          <p:nvPr>
            <p:ph type="title"/>
          </p:nvPr>
        </p:nvSpPr>
        <p:spPr>
          <a:xfrm>
            <a:off x="6267452" y="701874"/>
            <a:ext cx="5481636" cy="1203126"/>
          </a:xfrm>
        </p:spPr>
        <p:txBody>
          <a:bodyPr/>
          <a:lstStyle/>
          <a:p>
            <a:r>
              <a:rPr lang="it-IT"/>
              <a:t>Fare clic per modificare lo stile del titolo dello schema</a:t>
            </a:r>
            <a:endParaRPr lang="en-GB" dirty="0"/>
          </a:p>
        </p:txBody>
      </p:sp>
      <p:sp>
        <p:nvSpPr>
          <p:cNvPr id="2" name="Picture Placeholder 1">
            <a:extLst>
              <a:ext uri="{FF2B5EF4-FFF2-40B4-BE49-F238E27FC236}">
                <a16:creationId xmlns:a16="http://schemas.microsoft.com/office/drawing/2014/main" id="{C6845480-75B4-4B86-F67E-4E72A366232F}"/>
              </a:ext>
              <a:ext uri="{C183D7F6-B498-43B3-948B-1728B52AA6E4}">
                <adec:decorative xmlns:adec="http://schemas.microsoft.com/office/drawing/2017/decorative" val="0"/>
              </a:ext>
            </a:extLst>
          </p:cNvPr>
          <p:cNvSpPr>
            <a:spLocks noGrp="1"/>
          </p:cNvSpPr>
          <p:nvPr>
            <p:ph type="pic" sz="quarter" idx="21"/>
          </p:nvPr>
        </p:nvSpPr>
        <p:spPr>
          <a:xfrm>
            <a:off x="465203" y="0"/>
            <a:ext cx="5479313" cy="5948363"/>
          </a:xfrm>
          <a:custGeom>
            <a:avLst/>
            <a:gdLst>
              <a:gd name="connsiteX0" fmla="*/ 0 w 5479313"/>
              <a:gd name="connsiteY0" fmla="*/ 0 h 5948363"/>
              <a:gd name="connsiteX1" fmla="*/ 5479313 w 5479313"/>
              <a:gd name="connsiteY1" fmla="*/ 0 h 5948363"/>
              <a:gd name="connsiteX2" fmla="*/ 5479313 w 5479313"/>
              <a:gd name="connsiteY2" fmla="*/ 5233658 h 5948363"/>
              <a:gd name="connsiteX3" fmla="*/ 4764608 w 5479313"/>
              <a:gd name="connsiteY3" fmla="*/ 5948363 h 5948363"/>
              <a:gd name="connsiteX4" fmla="*/ 0 w 547931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9313" h="5948363">
                <a:moveTo>
                  <a:pt x="0" y="0"/>
                </a:moveTo>
                <a:lnTo>
                  <a:pt x="5479313" y="0"/>
                </a:lnTo>
                <a:lnTo>
                  <a:pt x="5479313" y="5233658"/>
                </a:lnTo>
                <a:lnTo>
                  <a:pt x="4764608"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314205750"/>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Hanging Image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9D3931C-344A-A16B-9670-84E2DE4A2AED}"/>
              </a:ext>
              <a:ext uri="{C183D7F6-B498-43B3-948B-1728B52AA6E4}">
                <adec:decorative xmlns:adec="http://schemas.microsoft.com/office/drawing/2017/decorative" val="0"/>
              </a:ext>
            </a:extLst>
          </p:cNvPr>
          <p:cNvSpPr>
            <a:spLocks noGrp="1"/>
          </p:cNvSpPr>
          <p:nvPr>
            <p:ph type="pic" sz="quarter" idx="21"/>
          </p:nvPr>
        </p:nvSpPr>
        <p:spPr>
          <a:xfrm>
            <a:off x="6262687" y="0"/>
            <a:ext cx="5479313" cy="5948363"/>
          </a:xfrm>
          <a:custGeom>
            <a:avLst/>
            <a:gdLst>
              <a:gd name="connsiteX0" fmla="*/ 0 w 5479313"/>
              <a:gd name="connsiteY0" fmla="*/ 0 h 5948363"/>
              <a:gd name="connsiteX1" fmla="*/ 5479313 w 5479313"/>
              <a:gd name="connsiteY1" fmla="*/ 0 h 5948363"/>
              <a:gd name="connsiteX2" fmla="*/ 5479313 w 5479313"/>
              <a:gd name="connsiteY2" fmla="*/ 5233658 h 5948363"/>
              <a:gd name="connsiteX3" fmla="*/ 4764608 w 5479313"/>
              <a:gd name="connsiteY3" fmla="*/ 5948363 h 5948363"/>
              <a:gd name="connsiteX4" fmla="*/ 0 w 547931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9313" h="5948363">
                <a:moveTo>
                  <a:pt x="0" y="0"/>
                </a:moveTo>
                <a:lnTo>
                  <a:pt x="5479313" y="0"/>
                </a:lnTo>
                <a:lnTo>
                  <a:pt x="5479313" y="5233658"/>
                </a:lnTo>
                <a:lnTo>
                  <a:pt x="4764608"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p:spPr>
        <p:txBody>
          <a:bodyPr numCol="1" spcCol="288000">
            <a:noAutofit/>
          </a:bodyPr>
          <a:lstStyle>
            <a:lvl1pPr>
              <a:spcBef>
                <a:spcPts val="400"/>
              </a:spcBef>
              <a:defRPr sz="2400">
                <a:solidFill>
                  <a:schemeClr val="tx1"/>
                </a:solidFill>
              </a:defRPr>
            </a:lvl1pPr>
            <a:lvl2pPr>
              <a:spcBef>
                <a:spcPts val="400"/>
              </a:spcBef>
              <a:defRPr sz="2400">
                <a:solidFill>
                  <a:schemeClr val="tx1"/>
                </a:solidFill>
              </a:defRPr>
            </a:lvl2pPr>
            <a:lvl3pPr>
              <a:spcBef>
                <a:spcPts val="400"/>
              </a:spcBef>
              <a:defRPr sz="2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2" name="Title 1">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4249174935"/>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eam Biographies">
    <p:spTree>
      <p:nvGrpSpPr>
        <p:cNvPr id="1" name=""/>
        <p:cNvGrpSpPr/>
        <p:nvPr/>
      </p:nvGrpSpPr>
      <p:grpSpPr>
        <a:xfrm>
          <a:off x="0" y="0"/>
          <a:ext cx="0" cy="0"/>
          <a:chOff x="0" y="0"/>
          <a:chExt cx="0" cy="0"/>
        </a:xfrm>
      </p:grpSpPr>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89282"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89282"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35651" y="1716405"/>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24491" y="4137438"/>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82020" y="1728407"/>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8930" y="4149440"/>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228389" y="1728407"/>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3369" y="4149440"/>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74757" y="1714892"/>
            <a:ext cx="1573660" cy="589072"/>
          </a:xfrm>
        </p:spPr>
        <p:txBody>
          <a:bodyPr wrap="square" anchor="t">
            <a:spAutoFit/>
          </a:bodyPr>
          <a:lstStyle>
            <a:lvl1pPr>
              <a:spcBef>
                <a:spcPts val="0"/>
              </a:spcBef>
              <a:spcAft>
                <a:spcPts val="0"/>
              </a:spcAft>
              <a:defRPr sz="1800" b="1" cap="none" baseline="0">
                <a:solidFill>
                  <a:schemeClr val="tx1"/>
                </a:solidFill>
              </a:defRPr>
            </a:lvl1pPr>
            <a:lvl2pPr marL="0" indent="0">
              <a:spcBef>
                <a:spcPts val="0"/>
              </a:spcBef>
              <a:spcAft>
                <a:spcPts val="0"/>
              </a:spcAft>
              <a:buFont typeface="Barlow" panose="020B0604020202020204" pitchFamily="34" charset="0"/>
              <a:buNone/>
              <a:defRPr sz="1800" b="1" cap="none" baseline="0">
                <a:solidFill>
                  <a:schemeClr val="tx1"/>
                </a:solidFill>
              </a:defRPr>
            </a:lvl2pPr>
          </a:lstStyle>
          <a:p>
            <a:pPr lvl="0"/>
            <a:r>
              <a:rPr lang="en-GB" dirty="0"/>
              <a:t>First name</a:t>
            </a:r>
          </a:p>
          <a:p>
            <a:pPr lvl="1"/>
            <a:r>
              <a:rPr lang="en-GB" dirty="0"/>
              <a:t>Last name</a:t>
            </a:r>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135925"/>
            <a:ext cx="1573660" cy="1615027"/>
          </a:xfrm>
        </p:spPr>
        <p:txBody>
          <a:bodyPr wrap="square" anchor="t">
            <a:noAutofit/>
          </a:bodyPr>
          <a:lstStyle>
            <a:lvl1pPr>
              <a:spcBef>
                <a:spcPts val="0"/>
              </a:spcBef>
              <a:spcAft>
                <a:spcPts val="0"/>
              </a:spcAft>
              <a:defRPr sz="1600">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 name="Title 1">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3" name="Picture Placeholder 2">
            <a:extLst>
              <a:ext uri="{FF2B5EF4-FFF2-40B4-BE49-F238E27FC236}">
                <a16:creationId xmlns:a16="http://schemas.microsoft.com/office/drawing/2014/main" id="{63AACEFD-B915-0A46-F0D5-18898F9C42EA}"/>
              </a:ext>
              <a:ext uri="{C183D7F6-B498-43B3-948B-1728B52AA6E4}">
                <adec:decorative xmlns:adec="http://schemas.microsoft.com/office/drawing/2017/decorative" val="0"/>
              </a:ext>
            </a:extLst>
          </p:cNvPr>
          <p:cNvSpPr>
            <a:spLocks noGrp="1"/>
          </p:cNvSpPr>
          <p:nvPr>
            <p:ph type="pic" sz="quarter" idx="19"/>
          </p:nvPr>
        </p:nvSpPr>
        <p:spPr>
          <a:xfrm>
            <a:off x="442913" y="24254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4" name="Picture Placeholder 3">
            <a:extLst>
              <a:ext uri="{FF2B5EF4-FFF2-40B4-BE49-F238E27FC236}">
                <a16:creationId xmlns:a16="http://schemas.microsoft.com/office/drawing/2014/main" id="{40929D50-022D-171B-E0D9-189219148AF4}"/>
              </a:ext>
              <a:ext uri="{C183D7F6-B498-43B3-948B-1728B52AA6E4}">
                <adec:decorative xmlns:adec="http://schemas.microsoft.com/office/drawing/2017/decorative" val="0"/>
              </a:ext>
            </a:extLst>
          </p:cNvPr>
          <p:cNvSpPr>
            <a:spLocks noGrp="1"/>
          </p:cNvSpPr>
          <p:nvPr>
            <p:ph type="pic" sz="quarter" idx="39"/>
          </p:nvPr>
        </p:nvSpPr>
        <p:spPr>
          <a:xfrm>
            <a:off x="2389282"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5" name="Picture Placeholder 4">
            <a:extLst>
              <a:ext uri="{FF2B5EF4-FFF2-40B4-BE49-F238E27FC236}">
                <a16:creationId xmlns:a16="http://schemas.microsoft.com/office/drawing/2014/main" id="{55252DD7-7237-AE6F-A768-127C2A883C8D}"/>
              </a:ext>
              <a:ext uri="{C183D7F6-B498-43B3-948B-1728B52AA6E4}">
                <adec:decorative xmlns:adec="http://schemas.microsoft.com/office/drawing/2017/decorative" val="0"/>
              </a:ext>
            </a:extLst>
          </p:cNvPr>
          <p:cNvSpPr>
            <a:spLocks noGrp="1"/>
          </p:cNvSpPr>
          <p:nvPr>
            <p:ph type="pic" sz="quarter" idx="40"/>
          </p:nvPr>
        </p:nvSpPr>
        <p:spPr>
          <a:xfrm>
            <a:off x="4324491"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6" name="Picture Placeholder 5">
            <a:extLst>
              <a:ext uri="{FF2B5EF4-FFF2-40B4-BE49-F238E27FC236}">
                <a16:creationId xmlns:a16="http://schemas.microsoft.com/office/drawing/2014/main" id="{254F9465-CEA1-9BEA-65BC-07DE517E4AC6}"/>
              </a:ext>
              <a:ext uri="{C183D7F6-B498-43B3-948B-1728B52AA6E4}">
                <adec:decorative xmlns:adec="http://schemas.microsoft.com/office/drawing/2017/decorative" val="0"/>
              </a:ext>
            </a:extLst>
          </p:cNvPr>
          <p:cNvSpPr>
            <a:spLocks noGrp="1"/>
          </p:cNvSpPr>
          <p:nvPr>
            <p:ph type="pic" sz="quarter" idx="41"/>
          </p:nvPr>
        </p:nvSpPr>
        <p:spPr>
          <a:xfrm>
            <a:off x="6258930"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7" name="Picture Placeholder 6">
            <a:extLst>
              <a:ext uri="{FF2B5EF4-FFF2-40B4-BE49-F238E27FC236}">
                <a16:creationId xmlns:a16="http://schemas.microsoft.com/office/drawing/2014/main" id="{BC1BCF32-98B4-EADC-44D5-5CEA9370945E}"/>
              </a:ext>
              <a:ext uri="{C183D7F6-B498-43B3-948B-1728B52AA6E4}">
                <adec:decorative xmlns:adec="http://schemas.microsoft.com/office/drawing/2017/decorative" val="0"/>
              </a:ext>
            </a:extLst>
          </p:cNvPr>
          <p:cNvSpPr>
            <a:spLocks noGrp="1"/>
          </p:cNvSpPr>
          <p:nvPr>
            <p:ph type="pic" sz="quarter" idx="42"/>
          </p:nvPr>
        </p:nvSpPr>
        <p:spPr>
          <a:xfrm>
            <a:off x="8193369"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
        <p:nvSpPr>
          <p:cNvPr id="8" name="Picture Placeholder 7">
            <a:extLst>
              <a:ext uri="{FF2B5EF4-FFF2-40B4-BE49-F238E27FC236}">
                <a16:creationId xmlns:a16="http://schemas.microsoft.com/office/drawing/2014/main" id="{29DEB166-4C7E-A020-1149-92ACB95FF7D1}"/>
              </a:ext>
              <a:ext uri="{C183D7F6-B498-43B3-948B-1728B52AA6E4}">
                <adec:decorative xmlns:adec="http://schemas.microsoft.com/office/drawing/2017/decorative" val="0"/>
              </a:ext>
            </a:extLst>
          </p:cNvPr>
          <p:cNvSpPr>
            <a:spLocks noGrp="1"/>
          </p:cNvSpPr>
          <p:nvPr>
            <p:ph type="pic" sz="quarter" idx="43"/>
          </p:nvPr>
        </p:nvSpPr>
        <p:spPr>
          <a:xfrm>
            <a:off x="10127809" y="24354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sz="1200" dirty="0"/>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2100220228"/>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Full bleed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BFBDEA92-538F-3B81-D73E-A3E28F80C016}"/>
              </a:ext>
            </a:extLst>
          </p:cNvPr>
          <p:cNvSpPr>
            <a:spLocks noGrp="1"/>
          </p:cNvSpPr>
          <p:nvPr>
            <p:ph type="media" sz="quarter" idx="11" hasCustomPrompt="1"/>
          </p:nvPr>
        </p:nvSpPr>
        <p:spPr>
          <a:xfrm>
            <a:off x="0" y="0"/>
            <a:ext cx="12192000" cy="6858000"/>
          </a:xfr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Full bleed video</a:t>
            </a:r>
          </a:p>
        </p:txBody>
      </p:sp>
    </p:spTree>
    <p:extLst>
      <p:ext uri="{BB962C8B-B14F-4D97-AF65-F5344CB8AC3E}">
        <p14:creationId xmlns:p14="http://schemas.microsoft.com/office/powerpoint/2010/main" val="29191395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rge_image_right">
    <p:spTree>
      <p:nvGrpSpPr>
        <p:cNvPr id="1" name=""/>
        <p:cNvGrpSpPr/>
        <p:nvPr/>
      </p:nvGrpSpPr>
      <p:grpSpPr>
        <a:xfrm>
          <a:off x="0" y="0"/>
          <a:ext cx="0" cy="0"/>
          <a:chOff x="0" y="0"/>
          <a:chExt cx="0" cy="0"/>
        </a:xfrm>
      </p:grpSpPr>
      <p:sp>
        <p:nvSpPr>
          <p:cNvPr id="7" name="Text Box">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249714"/>
            <a:ext cx="3527425" cy="3698649"/>
          </a:xfrm>
        </p:spPr>
        <p:txBody>
          <a:bodyPr/>
          <a:lstStyle/>
          <a:p>
            <a:pPr lvl="0"/>
            <a:r>
              <a:rPr lang="it-IT"/>
              <a:t>Fare clic per modificare gli stili del testo dello schema</a:t>
            </a:r>
          </a:p>
          <a:p>
            <a:pPr lvl="1"/>
            <a:r>
              <a:rPr lang="it-IT"/>
              <a:t>Secondo livello</a:t>
            </a:r>
          </a:p>
          <a:p>
            <a:pPr lvl="2"/>
            <a:r>
              <a:rPr lang="it-IT"/>
              <a:t>Terzo livello</a:t>
            </a:r>
          </a:p>
        </p:txBody>
      </p:sp>
      <p:sp>
        <p:nvSpPr>
          <p:cNvPr id="15" name="Picture Placeholder 14">
            <a:extLst>
              <a:ext uri="{FF2B5EF4-FFF2-40B4-BE49-F238E27FC236}">
                <a16:creationId xmlns:a16="http://schemas.microsoft.com/office/drawing/2014/main" id="{E15FE5BE-74FF-2205-1A8F-C1AA45D1D844}"/>
              </a:ext>
              <a:ext uri="{C183D7F6-B498-43B3-948B-1728B52AA6E4}">
                <adec:decorative xmlns:adec="http://schemas.microsoft.com/office/drawing/2017/decorative" val="0"/>
              </a:ext>
            </a:extLst>
          </p:cNvPr>
          <p:cNvSpPr>
            <a:spLocks noGrp="1"/>
          </p:cNvSpPr>
          <p:nvPr>
            <p:ph type="pic" sz="quarter" idx="11" hasCustomPrompt="1"/>
          </p:nvPr>
        </p:nvSpPr>
        <p:spPr>
          <a:xfrm>
            <a:off x="4332288" y="0"/>
            <a:ext cx="7410450" cy="5948363"/>
          </a:xfrm>
          <a:custGeom>
            <a:avLst/>
            <a:gdLst>
              <a:gd name="connsiteX0" fmla="*/ 0 w 7410450"/>
              <a:gd name="connsiteY0" fmla="*/ 0 h 5948363"/>
              <a:gd name="connsiteX1" fmla="*/ 7410450 w 7410450"/>
              <a:gd name="connsiteY1" fmla="*/ 0 h 5948363"/>
              <a:gd name="connsiteX2" fmla="*/ 7410450 w 7410450"/>
              <a:gd name="connsiteY2" fmla="*/ 4975605 h 5948363"/>
              <a:gd name="connsiteX3" fmla="*/ 6437692 w 7410450"/>
              <a:gd name="connsiteY3" fmla="*/ 5948363 h 5948363"/>
              <a:gd name="connsiteX4" fmla="*/ 0 w 74104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0450" h="5948363">
                <a:moveTo>
                  <a:pt x="0" y="0"/>
                </a:moveTo>
                <a:lnTo>
                  <a:pt x="7410450" y="0"/>
                </a:lnTo>
                <a:lnTo>
                  <a:pt x="7410450" y="4975605"/>
                </a:lnTo>
                <a:lnTo>
                  <a:pt x="6437692" y="5948363"/>
                </a:lnTo>
                <a:lnTo>
                  <a:pt x="0" y="5948363"/>
                </a:lnTo>
                <a:close/>
              </a:path>
            </a:pathLst>
          </a:custGeom>
          <a:pattFill prst="wdDnDiag">
            <a:fgClr>
              <a:schemeClr val="bg1">
                <a:lumMod val="85000"/>
              </a:schemeClr>
            </a:fgClr>
            <a:bgClr>
              <a:schemeClr val="bg1"/>
            </a:bgClr>
          </a:pattFill>
        </p:spPr>
        <p:txBody>
          <a:bodyPr wrap="square" anchor="ctr">
            <a:noAutofit/>
          </a:bodyPr>
          <a:lstStyle>
            <a:lvl1pPr algn="ctr">
              <a:defRPr b="1"/>
            </a:lvl1pPr>
          </a:lstStyle>
          <a:p>
            <a:br>
              <a:rPr lang="en-GB" dirty="0"/>
            </a:br>
            <a:br>
              <a:rPr lang="en-GB" dirty="0"/>
            </a:br>
            <a:br>
              <a:rPr lang="en-GB" dirty="0"/>
            </a:br>
            <a:r>
              <a:rPr lang="en-GB" dirty="0"/>
              <a:t>Click icon to </a:t>
            </a:r>
            <a:br>
              <a:rPr lang="en-GB" dirty="0"/>
            </a:br>
            <a:r>
              <a:rPr lang="en-GB" dirty="0"/>
              <a:t>insert image</a:t>
            </a:r>
          </a:p>
        </p:txBody>
      </p:sp>
      <p:sp>
        <p:nvSpPr>
          <p:cNvPr id="8" name="Title 7">
            <a:extLst>
              <a:ext uri="{FF2B5EF4-FFF2-40B4-BE49-F238E27FC236}">
                <a16:creationId xmlns:a16="http://schemas.microsoft.com/office/drawing/2014/main" id="{FEFA78C8-BF85-C18D-67D3-7D18DF4C9A08}"/>
              </a:ext>
            </a:extLst>
          </p:cNvPr>
          <p:cNvSpPr>
            <a:spLocks noGrp="1"/>
          </p:cNvSpPr>
          <p:nvPr>
            <p:ph type="title"/>
          </p:nvPr>
        </p:nvSpPr>
        <p:spPr>
          <a:xfrm>
            <a:off x="450000" y="701874"/>
            <a:ext cx="3520338" cy="715669"/>
          </a:xfrm>
        </p:spPr>
        <p:txBody>
          <a:bodyPr/>
          <a:lstStyle/>
          <a:p>
            <a:r>
              <a:rPr lang="it-IT"/>
              <a:t>Fare clic per modificare lo stile del titolo dello schema</a:t>
            </a:r>
            <a:endParaRPr lang="en-GB"/>
          </a:p>
        </p:txBody>
      </p:sp>
    </p:spTree>
    <p:extLst>
      <p:ext uri="{BB962C8B-B14F-4D97-AF65-F5344CB8AC3E}">
        <p14:creationId xmlns:p14="http://schemas.microsoft.com/office/powerpoint/2010/main" val="4119601615"/>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rge_image_lef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88DD43FA-3336-4415-A3A6-54EA3C9BB987}"/>
              </a:ext>
            </a:extLst>
          </p:cNvPr>
          <p:cNvSpPr>
            <a:spLocks noGrp="1"/>
          </p:cNvSpPr>
          <p:nvPr>
            <p:ph type="title"/>
          </p:nvPr>
        </p:nvSpPr>
        <p:spPr>
          <a:xfrm>
            <a:off x="8184232" y="450000"/>
            <a:ext cx="3526688" cy="1116250"/>
          </a:xfrm>
        </p:spPr>
        <p:txBody>
          <a:bodyPr/>
          <a:lstStyle/>
          <a:p>
            <a:r>
              <a:rPr lang="it-IT" dirty="0"/>
              <a:t>Fare clic per modificare lo stile del titolo dello schema</a:t>
            </a:r>
            <a:endParaRPr lang="en-GB" dirty="0"/>
          </a:p>
        </p:txBody>
      </p:sp>
      <p:sp>
        <p:nvSpPr>
          <p:cNvPr id="7" name="Text Box">
            <a:extLst>
              <a:ext uri="{FF2B5EF4-FFF2-40B4-BE49-F238E27FC236}">
                <a16:creationId xmlns:a16="http://schemas.microsoft.com/office/drawing/2014/main" id="{65919DFD-5216-47CC-A2D5-A0B970BE9632}"/>
              </a:ext>
            </a:extLst>
          </p:cNvPr>
          <p:cNvSpPr>
            <a:spLocks noGrp="1"/>
          </p:cNvSpPr>
          <p:nvPr>
            <p:ph type="body" sz="quarter" idx="12"/>
          </p:nvPr>
        </p:nvSpPr>
        <p:spPr>
          <a:xfrm>
            <a:off x="8223183" y="2293257"/>
            <a:ext cx="3526689" cy="3655106"/>
          </a:xfrm>
        </p:spPr>
        <p:txBody>
          <a:bodyPr/>
          <a:lstStyle/>
          <a:p>
            <a:pPr lvl="0"/>
            <a:r>
              <a:rPr lang="it-IT" dirty="0"/>
              <a:t>Fare clic per modificare gli stili del testo dello schema</a:t>
            </a:r>
          </a:p>
          <a:p>
            <a:pPr lvl="1"/>
            <a:r>
              <a:rPr lang="it-IT" dirty="0"/>
              <a:t>Secondo livello</a:t>
            </a:r>
          </a:p>
          <a:p>
            <a:pPr lvl="2"/>
            <a:r>
              <a:rPr lang="it-IT" dirty="0"/>
              <a:t>Terzo livello</a:t>
            </a:r>
          </a:p>
        </p:txBody>
      </p:sp>
      <p:sp>
        <p:nvSpPr>
          <p:cNvPr id="8" name="Picture Placeholder 7">
            <a:extLst>
              <a:ext uri="{FF2B5EF4-FFF2-40B4-BE49-F238E27FC236}">
                <a16:creationId xmlns:a16="http://schemas.microsoft.com/office/drawing/2014/main" id="{D01481FF-ECD9-985C-6949-42B804BF01D0}"/>
              </a:ext>
              <a:ext uri="{C183D7F6-B498-43B3-948B-1728B52AA6E4}">
                <adec:decorative xmlns:adec="http://schemas.microsoft.com/office/drawing/2017/decorative" val="1"/>
              </a:ext>
            </a:extLst>
          </p:cNvPr>
          <p:cNvSpPr>
            <a:spLocks noGrp="1"/>
          </p:cNvSpPr>
          <p:nvPr>
            <p:ph type="pic" sz="quarter" idx="11" hasCustomPrompt="1"/>
          </p:nvPr>
        </p:nvSpPr>
        <p:spPr>
          <a:xfrm>
            <a:off x="461476" y="0"/>
            <a:ext cx="7398237" cy="5948363"/>
          </a:xfrm>
          <a:custGeom>
            <a:avLst/>
            <a:gdLst>
              <a:gd name="connsiteX0" fmla="*/ 0 w 7398237"/>
              <a:gd name="connsiteY0" fmla="*/ 0 h 5948363"/>
              <a:gd name="connsiteX1" fmla="*/ 7398237 w 7398237"/>
              <a:gd name="connsiteY1" fmla="*/ 0 h 5948363"/>
              <a:gd name="connsiteX2" fmla="*/ 7398237 w 7398237"/>
              <a:gd name="connsiteY2" fmla="*/ 4958167 h 5948363"/>
              <a:gd name="connsiteX3" fmla="*/ 6408041 w 7398237"/>
              <a:gd name="connsiteY3" fmla="*/ 5948363 h 5948363"/>
              <a:gd name="connsiteX4" fmla="*/ 0 w 73982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237" h="5948363">
                <a:moveTo>
                  <a:pt x="0" y="0"/>
                </a:moveTo>
                <a:lnTo>
                  <a:pt x="7398237" y="0"/>
                </a:lnTo>
                <a:lnTo>
                  <a:pt x="7398237" y="4958167"/>
                </a:lnTo>
                <a:lnTo>
                  <a:pt x="6408041" y="5948363"/>
                </a:lnTo>
                <a:lnTo>
                  <a:pt x="0" y="5948363"/>
                </a:lnTo>
                <a:close/>
              </a:path>
            </a:pathLst>
          </a:custGeom>
          <a:pattFill prst="wdDnDiag">
            <a:fgClr>
              <a:schemeClr val="bg1">
                <a:lumMod val="85000"/>
              </a:schemeClr>
            </a:fgClr>
            <a:bgClr>
              <a:schemeClr val="bg1"/>
            </a:bgClr>
          </a:pattFill>
        </p:spPr>
        <p:txBody>
          <a:bodyPr wrap="square" anchor="ctr">
            <a:noAutofit/>
          </a:bodyPr>
          <a:lstStyle>
            <a:lvl1pPr algn="ctr">
              <a:defRPr b="1"/>
            </a:lvl1pPr>
          </a:lstStyle>
          <a:p>
            <a:br>
              <a:rPr lang="en-GB" dirty="0"/>
            </a:br>
            <a:br>
              <a:rPr lang="en-GB" dirty="0"/>
            </a:br>
            <a:br>
              <a:rPr lang="en-GB" dirty="0"/>
            </a:br>
            <a:r>
              <a:rPr lang="en-GB" dirty="0"/>
              <a:t>Click icon to </a:t>
            </a:r>
            <a:br>
              <a:rPr lang="en-GB" dirty="0"/>
            </a:br>
            <a:r>
              <a:rPr lang="en-GB" dirty="0"/>
              <a:t>insert image</a:t>
            </a:r>
          </a:p>
        </p:txBody>
      </p:sp>
    </p:spTree>
    <p:extLst>
      <p:ext uri="{BB962C8B-B14F-4D97-AF65-F5344CB8AC3E}">
        <p14:creationId xmlns:p14="http://schemas.microsoft.com/office/powerpoint/2010/main" val="1485236189"/>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Tree>
    <p:extLst>
      <p:ext uri="{BB962C8B-B14F-4D97-AF65-F5344CB8AC3E}">
        <p14:creationId xmlns:p14="http://schemas.microsoft.com/office/powerpoint/2010/main" val="320895440"/>
      </p:ext>
    </p:extLst>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spTree>
    <p:extLst>
      <p:ext uri="{BB962C8B-B14F-4D97-AF65-F5344CB8AC3E}">
        <p14:creationId xmlns:p14="http://schemas.microsoft.com/office/powerpoint/2010/main" val="4100264752"/>
      </p:ext>
    </p:extLst>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cSld name="Cover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4" name="Subtitle">
            <a:extLst>
              <a:ext uri="{FF2B5EF4-FFF2-40B4-BE49-F238E27FC236}">
                <a16:creationId xmlns:a16="http://schemas.microsoft.com/office/drawing/2014/main" id="{3C4CEC0F-4F4E-C628-E777-B49D1A8239A9}"/>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Parallelogram">
            <a:extLst>
              <a:ext uri="{FF2B5EF4-FFF2-40B4-BE49-F238E27FC236}">
                <a16:creationId xmlns:a16="http://schemas.microsoft.com/office/drawing/2014/main" id="{FC6D638B-3FB9-6E86-FCF3-E91BAFA35721}"/>
              </a:ext>
              <a:ext uri="{C183D7F6-B498-43B3-948B-1728B52AA6E4}">
                <adec:decorative xmlns:adec="http://schemas.microsoft.com/office/drawing/2017/decorative" val="1"/>
              </a:ext>
            </a:extLst>
          </p:cNvPr>
          <p:cNvSpPr/>
          <p:nvPr userDrawn="1"/>
        </p:nvSpPr>
        <p:spPr>
          <a:xfrm rot="8100000">
            <a:off x="4274993" y="2748846"/>
            <a:ext cx="10227496" cy="3345332"/>
          </a:xfrm>
          <a:custGeom>
            <a:avLst/>
            <a:gdLst>
              <a:gd name="connsiteX0" fmla="*/ 0 w 10227496"/>
              <a:gd name="connsiteY0" fmla="*/ 2822007 h 3345332"/>
              <a:gd name="connsiteX1" fmla="*/ 2822008 w 10227496"/>
              <a:gd name="connsiteY1" fmla="*/ 0 h 3345332"/>
              <a:gd name="connsiteX2" fmla="*/ 6882164 w 10227496"/>
              <a:gd name="connsiteY2" fmla="*/ 0 h 3345332"/>
              <a:gd name="connsiteX3" fmla="*/ 10227496 w 10227496"/>
              <a:gd name="connsiteY3" fmla="*/ 3345332 h 3345332"/>
              <a:gd name="connsiteX4" fmla="*/ 523325 w 10227496"/>
              <a:gd name="connsiteY4" fmla="*/ 3345332 h 334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7496" h="3345332">
                <a:moveTo>
                  <a:pt x="0" y="2822007"/>
                </a:moveTo>
                <a:lnTo>
                  <a:pt x="2822008" y="0"/>
                </a:lnTo>
                <a:lnTo>
                  <a:pt x="6882164" y="0"/>
                </a:lnTo>
                <a:lnTo>
                  <a:pt x="10227496" y="3345332"/>
                </a:lnTo>
                <a:lnTo>
                  <a:pt x="523325" y="3345332"/>
                </a:lnTo>
                <a:close/>
              </a:path>
            </a:pathLst>
          </a:cu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3" name="Classification">
            <a:extLst>
              <a:ext uri="{FF2B5EF4-FFF2-40B4-BE49-F238E27FC236}">
                <a16:creationId xmlns:a16="http://schemas.microsoft.com/office/drawing/2014/main" id="{6B269EC5-8F47-12C3-1099-D5DEFDEAED46}"/>
              </a:ext>
              <a:ext uri="{C183D7F6-B498-43B3-948B-1728B52AA6E4}">
                <adec:decorative xmlns:adec="http://schemas.microsoft.com/office/drawing/2017/decorative" val="1"/>
              </a:ext>
            </a:extLst>
          </p:cNvPr>
          <p:cNvSpPr txBox="1">
            <a:spLocks/>
          </p:cNvSpPr>
          <p:nvPr/>
        </p:nvSpPr>
        <p:spPr>
          <a:xfrm>
            <a:off x="440938" y="6497329"/>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7" name="Ipsos Logo">
            <a:extLst>
              <a:ext uri="{FF2B5EF4-FFF2-40B4-BE49-F238E27FC236}">
                <a16:creationId xmlns:a16="http://schemas.microsoft.com/office/drawing/2014/main" id="{7A2B175B-B946-04A7-B88B-99D86629758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73750815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948364584"/>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395945358"/>
      </p:ext>
    </p:extLst>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09100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4" name="Classification">
            <a:extLst>
              <a:ext uri="{FF2B5EF4-FFF2-40B4-BE49-F238E27FC236}">
                <a16:creationId xmlns:a16="http://schemas.microsoft.com/office/drawing/2014/main" id="{F24B9245-8C3F-D9F1-7FC8-4D3768017B0D}"/>
              </a:ext>
              <a:ext uri="{C183D7F6-B498-43B3-948B-1728B52AA6E4}">
                <adec:decorative xmlns:adec="http://schemas.microsoft.com/office/drawing/2017/decorative" val="1"/>
              </a:ext>
            </a:extLst>
          </p:cNvPr>
          <p:cNvSpPr txBox="1">
            <a:spLocks/>
          </p:cNvSpPr>
          <p:nvPr userDrawn="1"/>
        </p:nvSpPr>
        <p:spPr>
          <a:xfrm>
            <a:off x="440938" y="6374219"/>
            <a:ext cx="260071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014389090"/>
      </p:ext>
    </p:extLst>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810390602"/>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33791834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43826957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266942965"/>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3903826390"/>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307269905"/>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2850186117"/>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dirty="0"/>
              <a:t>Fare clic per modificare lo stile del titolo dello schema</a:t>
            </a:r>
            <a:endParaRPr lang="en-GB" dirty="0"/>
          </a:p>
        </p:txBody>
      </p:sp>
    </p:spTree>
    <p:extLst>
      <p:ext uri="{BB962C8B-B14F-4D97-AF65-F5344CB8AC3E}">
        <p14:creationId xmlns:p14="http://schemas.microsoft.com/office/powerpoint/2010/main" val="1196428569"/>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05822257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1210316855"/>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6920333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4257127704"/>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2535723088"/>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30995438"/>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37808827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Detailed layout tex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8000" y="701874"/>
            <a:ext cx="2451600" cy="715669"/>
          </a:xfrm>
        </p:spPr>
        <p:txBody>
          <a:bodyPr/>
          <a:lstStyle>
            <a:lvl1pPr>
              <a:defRPr>
                <a:solidFill>
                  <a:schemeClr val="bg1"/>
                </a:solidFill>
              </a:defRPr>
            </a:lvl1pPr>
          </a:lstStyle>
          <a:p>
            <a:r>
              <a:rPr lang="en-US" dirty="0"/>
              <a:t>Layout template for detailed charts</a:t>
            </a:r>
            <a:endParaRPr lang="en-GB" dirty="0"/>
          </a:p>
        </p:txBody>
      </p:sp>
      <p:sp>
        <p:nvSpPr>
          <p:cNvPr id="3" name="Placeholder">
            <a:extLst>
              <a:ext uri="{FF2B5EF4-FFF2-40B4-BE49-F238E27FC236}">
                <a16:creationId xmlns:a16="http://schemas.microsoft.com/office/drawing/2014/main" id="{98D0F1BA-16E4-EAD4-97CD-9005E8F027D2}"/>
              </a:ext>
            </a:extLst>
          </p:cNvPr>
          <p:cNvSpPr>
            <a:spLocks noGrp="1"/>
          </p:cNvSpPr>
          <p:nvPr>
            <p:ph type="body" sz="quarter" idx="10" hasCustomPrompt="1"/>
          </p:nvPr>
        </p:nvSpPr>
        <p:spPr>
          <a:xfrm>
            <a:off x="3355975" y="701675"/>
            <a:ext cx="8393113" cy="4959350"/>
          </a:xfrm>
          <a:prstGeom prst="rect">
            <a:avLst/>
          </a:prstGeom>
        </p:spPr>
        <p:txBody>
          <a:bodyPr numCol="3" spcCol="288000"/>
          <a:lstStyle>
            <a:lvl1pPr>
              <a:lnSpc>
                <a:spcPct val="120000"/>
              </a:lnSpc>
              <a:spcBef>
                <a:spcPts val="400"/>
              </a:spcBef>
              <a:spcAft>
                <a:spcPts val="400"/>
              </a:spcAft>
              <a:defRPr/>
            </a:lvl1pPr>
            <a:lvl2pPr marL="180975" indent="-180975">
              <a:lnSpc>
                <a:spcPct val="120000"/>
              </a:lnSpc>
              <a:spcBef>
                <a:spcPts val="400"/>
              </a:spcBef>
              <a:spcAft>
                <a:spcPts val="400"/>
              </a:spcAft>
              <a:defRPr lang="en-US" sz="1200" kern="1200" dirty="0">
                <a:solidFill>
                  <a:schemeClr val="tx1"/>
                </a:solidFill>
                <a:latin typeface="+mn-lt"/>
                <a:ea typeface="+mn-ea"/>
                <a:cs typeface="+mn-cs"/>
              </a:defRPr>
            </a:lvl2pPr>
            <a:lvl3pPr>
              <a:lnSpc>
                <a:spcPct val="120000"/>
              </a:lnSpc>
              <a:spcBef>
                <a:spcPts val="400"/>
              </a:spcBef>
              <a:spcAft>
                <a:spcPts val="400"/>
              </a:spcAft>
              <a:defRPr/>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en-US" dirty="0"/>
              <a:t>Three column continuous text box</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US" dirty="0"/>
              <a:t>Second level</a:t>
            </a:r>
          </a:p>
          <a:p>
            <a:pPr lvl="2"/>
            <a:r>
              <a:rPr lang="en-US" dirty="0"/>
              <a:t>Third level</a:t>
            </a:r>
          </a:p>
        </p:txBody>
      </p:sp>
    </p:spTree>
    <p:extLst>
      <p:ext uri="{BB962C8B-B14F-4D97-AF65-F5344CB8AC3E}">
        <p14:creationId xmlns:p14="http://schemas.microsoft.com/office/powerpoint/2010/main" val="12288415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Image strip with text">
    <p:bg>
      <p:bgPr>
        <a:solidFill>
          <a:schemeClr val="bg1"/>
        </a:solidFill>
        <a:effectLst/>
      </p:bgPr>
    </p:bg>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4C05822E-F8EF-0B26-EE8C-294CF585952F}"/>
              </a:ext>
            </a:extLst>
          </p:cNvPr>
          <p:cNvSpPr>
            <a:spLocks noGrp="1"/>
          </p:cNvSpPr>
          <p:nvPr>
            <p:ph type="title"/>
          </p:nvPr>
        </p:nvSpPr>
        <p:spPr>
          <a:xfrm>
            <a:off x="449263" y="701874"/>
            <a:ext cx="7051812" cy="715669"/>
          </a:xfrm>
        </p:spPr>
        <p:txBody>
          <a:bodyPr/>
          <a:lstStyle/>
          <a:p>
            <a:r>
              <a:rPr lang="it-IT"/>
              <a:t>Fare clic per modificare lo stile del titolo dello schema</a:t>
            </a:r>
            <a:endParaRPr lang="en-GB" dirty="0"/>
          </a:p>
        </p:txBody>
      </p:sp>
      <p:sp>
        <p:nvSpPr>
          <p:cNvPr id="5" name="Placeholder">
            <a:extLst>
              <a:ext uri="{FF2B5EF4-FFF2-40B4-BE49-F238E27FC236}">
                <a16:creationId xmlns:a16="http://schemas.microsoft.com/office/drawing/2014/main" id="{65EFF5B5-9A6C-6AFB-ABBA-564B4F8855CF}"/>
              </a:ext>
            </a:extLst>
          </p:cNvPr>
          <p:cNvSpPr>
            <a:spLocks noGrp="1"/>
          </p:cNvSpPr>
          <p:nvPr>
            <p:ph type="body" sz="quarter" idx="11"/>
          </p:nvPr>
        </p:nvSpPr>
        <p:spPr>
          <a:xfrm>
            <a:off x="449263" y="1809749"/>
            <a:ext cx="5499100" cy="4138613"/>
          </a:xfrm>
          <a:prstGeom prst="rect">
            <a:avLst/>
          </a:prstGeom>
        </p:spPr>
        <p:txBody>
          <a:bodyPr numCol="2" spcCol="288000"/>
          <a:lstStyle>
            <a:lvl1pPr marL="0" indent="0">
              <a:lnSpc>
                <a:spcPct val="115000"/>
              </a:lnSpc>
              <a:spcBef>
                <a:spcPts val="400"/>
              </a:spcBef>
              <a:spcAft>
                <a:spcPts val="400"/>
              </a:spcAft>
              <a:buFont typeface="Wingdings 2" panose="05020102010507070707" pitchFamily="18" charset="2"/>
              <a:buNone/>
              <a:defRPr sz="1200"/>
            </a:lvl1pPr>
            <a:lvl2pPr marL="180975" indent="-180975">
              <a:lnSpc>
                <a:spcPct val="115000"/>
              </a:lnSpc>
              <a:spcBef>
                <a:spcPts val="400"/>
              </a:spcBef>
              <a:spcAft>
                <a:spcPts val="400"/>
              </a:spcAft>
              <a:defRPr lang="en-US" sz="1200" kern="1200" dirty="0">
                <a:solidFill>
                  <a:schemeClr val="tx1"/>
                </a:solidFill>
                <a:latin typeface="+mn-lt"/>
                <a:ea typeface="+mn-ea"/>
                <a:cs typeface="+mn-cs"/>
              </a:defRPr>
            </a:lvl2pPr>
            <a:lvl3pPr>
              <a:lnSpc>
                <a:spcPct val="115000"/>
              </a:lnSpc>
              <a:spcBef>
                <a:spcPts val="400"/>
              </a:spcBef>
              <a:spcAft>
                <a:spcPts val="400"/>
              </a:spcAft>
              <a:defRPr sz="1200"/>
            </a:lvl3pPr>
            <a:lvl4pPr>
              <a:lnSpc>
                <a:spcPct val="120000"/>
              </a:lnSpc>
              <a:spcBef>
                <a:spcPts val="400"/>
              </a:spcBef>
              <a:spcAft>
                <a:spcPts val="400"/>
              </a:spcAft>
              <a:defRPr sz="1200"/>
            </a:lvl4pPr>
            <a:lvl5pPr>
              <a:lnSpc>
                <a:spcPct val="120000"/>
              </a:lnSpc>
              <a:spcBef>
                <a:spcPts val="400"/>
              </a:spcBef>
              <a:spcAft>
                <a:spcPts val="400"/>
              </a:spcAft>
              <a:defRPr sz="1200"/>
            </a:lvl5pPr>
          </a:lstStyle>
          <a:p>
            <a:pPr lvl="0"/>
            <a:r>
              <a:rPr lang="it-IT"/>
              <a:t>Fare clic per modificare gli stili del testo dello schema</a:t>
            </a:r>
          </a:p>
          <a:p>
            <a:pPr lvl="1"/>
            <a:r>
              <a:rPr lang="it-IT"/>
              <a:t>Secondo livello</a:t>
            </a:r>
          </a:p>
          <a:p>
            <a:pPr lvl="2"/>
            <a:r>
              <a:rPr lang="it-IT"/>
              <a:t>Terzo livello</a:t>
            </a:r>
          </a:p>
        </p:txBody>
      </p:sp>
      <p:sp>
        <p:nvSpPr>
          <p:cNvPr id="16" name="Picture Placeholder">
            <a:extLst>
              <a:ext uri="{FF2B5EF4-FFF2-40B4-BE49-F238E27FC236}">
                <a16:creationId xmlns:a16="http://schemas.microsoft.com/office/drawing/2014/main" id="{1F1C54D2-D2EE-04BE-5F32-CEBA48FF0D37}"/>
              </a:ext>
              <a:ext uri="{C183D7F6-B498-43B3-948B-1728B52AA6E4}">
                <adec:decorative xmlns:adec="http://schemas.microsoft.com/office/drawing/2017/decorative" val="1"/>
              </a:ext>
            </a:extLst>
          </p:cNvPr>
          <p:cNvSpPr>
            <a:spLocks noGrp="1"/>
          </p:cNvSpPr>
          <p:nvPr>
            <p:ph type="pic" sz="quarter" idx="10"/>
          </p:nvPr>
        </p:nvSpPr>
        <p:spPr>
          <a:xfrm>
            <a:off x="3600450" y="1"/>
            <a:ext cx="8591550"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a:pattFill prst="dkVert">
            <a:fgClr>
              <a:schemeClr val="bg1">
                <a:lumMod val="85000"/>
              </a:schemeClr>
            </a:fgClr>
            <a:bgClr>
              <a:schemeClr val="bg1"/>
            </a:bgClr>
          </a:pattFill>
        </p:spPr>
        <p:txBody>
          <a:bodyPr vert="horz" wrap="square" lIns="0" tIns="0" rIns="0" bIns="2520000" rtlCol="0" anchor="b">
            <a:noAutofit/>
          </a:bodyPr>
          <a:lstStyle>
            <a:lvl1pPr algn="ctr">
              <a:defRPr lang="en-GB"/>
            </a:lvl1pPr>
          </a:lstStyle>
          <a:p>
            <a:pPr lvl="0"/>
            <a:r>
              <a:rPr lang="it-IT"/>
              <a:t>Fare clic sull'icona per inserire un'immagine</a:t>
            </a:r>
            <a:endParaRPr lang="en-GB" dirty="0"/>
          </a:p>
        </p:txBody>
      </p:sp>
      <p:sp>
        <p:nvSpPr>
          <p:cNvPr id="4" name="Classification">
            <a:extLst>
              <a:ext uri="{FF2B5EF4-FFF2-40B4-BE49-F238E27FC236}">
                <a16:creationId xmlns:a16="http://schemas.microsoft.com/office/drawing/2014/main" id="{2A357368-6911-F108-4C72-BC6BCD6C22E2}"/>
              </a:ext>
              <a:ext uri="{C183D7F6-B498-43B3-948B-1728B52AA6E4}">
                <adec:decorative xmlns:adec="http://schemas.microsoft.com/office/drawing/2017/decorative" val="1"/>
              </a:ext>
            </a:extLst>
          </p:cNvPr>
          <p:cNvSpPr txBox="1">
            <a:spLocks/>
          </p:cNvSpPr>
          <p:nvPr/>
        </p:nvSpPr>
        <p:spPr>
          <a:xfrm>
            <a:off x="440938" y="6497329"/>
            <a:ext cx="3159511"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pic>
        <p:nvPicPr>
          <p:cNvPr id="2" name="Ipsos Logo">
            <a:extLst>
              <a:ext uri="{FF2B5EF4-FFF2-40B4-BE49-F238E27FC236}">
                <a16:creationId xmlns:a16="http://schemas.microsoft.com/office/drawing/2014/main" id="{5736C387-1E30-3967-00C5-67A2D4B1A6F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84293104"/>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am Biographi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4ADF9F4-0984-90BB-D24E-468E60FF06E5}"/>
              </a:ext>
            </a:extLst>
          </p:cNvPr>
          <p:cNvSpPr>
            <a:spLocks noGrp="1"/>
          </p:cNvSpPr>
          <p:nvPr>
            <p:ph type="title" hasCustomPrompt="1"/>
          </p:nvPr>
        </p:nvSpPr>
        <p:spPr/>
        <p:txBody>
          <a:bodyPr/>
          <a:lstStyle>
            <a:lvl1pPr>
              <a:defRPr/>
            </a:lvl1pPr>
          </a:lstStyle>
          <a:p>
            <a:r>
              <a:rPr lang="en-US" dirty="0"/>
              <a:t>Biographies / Team Slide</a:t>
            </a:r>
            <a:endParaRPr lang="en-GB" dirty="0"/>
          </a:p>
        </p:txBody>
      </p:sp>
      <p:sp>
        <p:nvSpPr>
          <p:cNvPr id="16" name="Name 1">
            <a:extLst>
              <a:ext uri="{FF2B5EF4-FFF2-40B4-BE49-F238E27FC236}">
                <a16:creationId xmlns:a16="http://schemas.microsoft.com/office/drawing/2014/main" id="{41154020-330A-4307-8B18-1E1750724F82}"/>
              </a:ext>
            </a:extLst>
          </p:cNvPr>
          <p:cNvSpPr>
            <a:spLocks noGrp="1"/>
          </p:cNvSpPr>
          <p:nvPr>
            <p:ph type="body" sz="quarter" idx="22" hasCustomPrompt="1"/>
          </p:nvPr>
        </p:nvSpPr>
        <p:spPr>
          <a:xfrm>
            <a:off x="442913"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6" name="Picture Placeholder 1">
            <a:extLst>
              <a:ext uri="{FF2B5EF4-FFF2-40B4-BE49-F238E27FC236}">
                <a16:creationId xmlns:a16="http://schemas.microsoft.com/office/drawing/2014/main" id="{1D022528-6EBA-C4A0-BEB6-F9204610C897}"/>
              </a:ext>
              <a:ext uri="{C183D7F6-B498-43B3-948B-1728B52AA6E4}">
                <adec:decorative xmlns:adec="http://schemas.microsoft.com/office/drawing/2017/decorative" val="1"/>
              </a:ext>
            </a:extLst>
          </p:cNvPr>
          <p:cNvSpPr>
            <a:spLocks noGrp="1"/>
          </p:cNvSpPr>
          <p:nvPr>
            <p:ph type="pic" sz="quarter" idx="19"/>
          </p:nvPr>
        </p:nvSpPr>
        <p:spPr>
          <a:xfrm>
            <a:off x="455613" y="232385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15" name="Placeholder 1">
            <a:extLst>
              <a:ext uri="{FF2B5EF4-FFF2-40B4-BE49-F238E27FC236}">
                <a16:creationId xmlns:a16="http://schemas.microsoft.com/office/drawing/2014/main" id="{A81DA3D4-EF88-48E1-A722-44D4D0FA10B6}"/>
              </a:ext>
            </a:extLst>
          </p:cNvPr>
          <p:cNvSpPr>
            <a:spLocks noGrp="1"/>
          </p:cNvSpPr>
          <p:nvPr>
            <p:ph type="body" sz="quarter" idx="23" hasCustomPrompt="1"/>
          </p:nvPr>
        </p:nvSpPr>
        <p:spPr>
          <a:xfrm>
            <a:off x="442913"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0" name="Name 2">
            <a:extLst>
              <a:ext uri="{FF2B5EF4-FFF2-40B4-BE49-F238E27FC236}">
                <a16:creationId xmlns:a16="http://schemas.microsoft.com/office/drawing/2014/main" id="{71613F17-97E2-4491-9EF3-F01FFDE6E863}"/>
              </a:ext>
            </a:extLst>
          </p:cNvPr>
          <p:cNvSpPr>
            <a:spLocks noGrp="1"/>
          </p:cNvSpPr>
          <p:nvPr>
            <p:ph type="body" sz="quarter" idx="25" hasCustomPrompt="1"/>
          </p:nvPr>
        </p:nvSpPr>
        <p:spPr>
          <a:xfrm>
            <a:off x="2379122"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7" name="Picture Placeholder 2">
            <a:extLst>
              <a:ext uri="{FF2B5EF4-FFF2-40B4-BE49-F238E27FC236}">
                <a16:creationId xmlns:a16="http://schemas.microsoft.com/office/drawing/2014/main" id="{BCAD9EA5-E736-4B69-C6BA-B70AA49A3DC7}"/>
              </a:ext>
              <a:ext uri="{C183D7F6-B498-43B3-948B-1728B52AA6E4}">
                <adec:decorative xmlns:adec="http://schemas.microsoft.com/office/drawing/2017/decorative" val="1"/>
              </a:ext>
            </a:extLst>
          </p:cNvPr>
          <p:cNvSpPr>
            <a:spLocks noGrp="1"/>
          </p:cNvSpPr>
          <p:nvPr>
            <p:ph type="pic" sz="quarter" idx="39"/>
          </p:nvPr>
        </p:nvSpPr>
        <p:spPr>
          <a:xfrm>
            <a:off x="2390052"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1" name="Placeholder 2">
            <a:extLst>
              <a:ext uri="{FF2B5EF4-FFF2-40B4-BE49-F238E27FC236}">
                <a16:creationId xmlns:a16="http://schemas.microsoft.com/office/drawing/2014/main" id="{6F22912B-7D36-4077-8BFB-FDA6B7BA0EA9}"/>
              </a:ext>
            </a:extLst>
          </p:cNvPr>
          <p:cNvSpPr>
            <a:spLocks noGrp="1"/>
          </p:cNvSpPr>
          <p:nvPr>
            <p:ph type="body" sz="quarter" idx="26" hasCustomPrompt="1"/>
          </p:nvPr>
        </p:nvSpPr>
        <p:spPr>
          <a:xfrm>
            <a:off x="2379892"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4" name="Name 3">
            <a:extLst>
              <a:ext uri="{FF2B5EF4-FFF2-40B4-BE49-F238E27FC236}">
                <a16:creationId xmlns:a16="http://schemas.microsoft.com/office/drawing/2014/main" id="{4ACD92D7-D8E5-4F1B-8FF3-A92BC817BD5B}"/>
              </a:ext>
            </a:extLst>
          </p:cNvPr>
          <p:cNvSpPr>
            <a:spLocks noGrp="1"/>
          </p:cNvSpPr>
          <p:nvPr>
            <p:ph type="body" sz="quarter" idx="28" hasCustomPrompt="1"/>
          </p:nvPr>
        </p:nvSpPr>
        <p:spPr>
          <a:xfrm>
            <a:off x="4315331" y="1736725"/>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8" name="Picture Placeholder 3">
            <a:extLst>
              <a:ext uri="{FF2B5EF4-FFF2-40B4-BE49-F238E27FC236}">
                <a16:creationId xmlns:a16="http://schemas.microsoft.com/office/drawing/2014/main" id="{357D52C6-2870-E30F-D4E4-6FE20FD88ED3}"/>
              </a:ext>
              <a:ext uri="{C183D7F6-B498-43B3-948B-1728B52AA6E4}">
                <adec:decorative xmlns:adec="http://schemas.microsoft.com/office/drawing/2017/decorative" val="1"/>
              </a:ext>
            </a:extLst>
          </p:cNvPr>
          <p:cNvSpPr>
            <a:spLocks noGrp="1"/>
          </p:cNvSpPr>
          <p:nvPr>
            <p:ph type="pic" sz="quarter" idx="40"/>
          </p:nvPr>
        </p:nvSpPr>
        <p:spPr>
          <a:xfrm>
            <a:off x="4324491"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5" name="Placeholder 3">
            <a:extLst>
              <a:ext uri="{FF2B5EF4-FFF2-40B4-BE49-F238E27FC236}">
                <a16:creationId xmlns:a16="http://schemas.microsoft.com/office/drawing/2014/main" id="{459EAA34-4CBD-4836-8FB9-E4972A4D4702}"/>
              </a:ext>
            </a:extLst>
          </p:cNvPr>
          <p:cNvSpPr>
            <a:spLocks noGrp="1"/>
          </p:cNvSpPr>
          <p:nvPr>
            <p:ph type="body" sz="quarter" idx="29" hasCustomPrompt="1"/>
          </p:nvPr>
        </p:nvSpPr>
        <p:spPr>
          <a:xfrm>
            <a:off x="4316871" y="4045998"/>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27" name="Name 4">
            <a:extLst>
              <a:ext uri="{FF2B5EF4-FFF2-40B4-BE49-F238E27FC236}">
                <a16:creationId xmlns:a16="http://schemas.microsoft.com/office/drawing/2014/main" id="{95119930-DF3D-4F95-9821-DD803BEC06B8}"/>
              </a:ext>
            </a:extLst>
          </p:cNvPr>
          <p:cNvSpPr>
            <a:spLocks noGrp="1"/>
          </p:cNvSpPr>
          <p:nvPr>
            <p:ph type="body" sz="quarter" idx="31" hasCustomPrompt="1"/>
          </p:nvPr>
        </p:nvSpPr>
        <p:spPr>
          <a:xfrm>
            <a:off x="6251540"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9" name="Picture Placeholder 4">
            <a:extLst>
              <a:ext uri="{FF2B5EF4-FFF2-40B4-BE49-F238E27FC236}">
                <a16:creationId xmlns:a16="http://schemas.microsoft.com/office/drawing/2014/main" id="{074A36C6-E21E-40D7-90B6-E4EE4ED33126}"/>
              </a:ext>
              <a:ext uri="{C183D7F6-B498-43B3-948B-1728B52AA6E4}">
                <adec:decorative xmlns:adec="http://schemas.microsoft.com/office/drawing/2017/decorative" val="1"/>
              </a:ext>
            </a:extLst>
          </p:cNvPr>
          <p:cNvSpPr>
            <a:spLocks noGrp="1"/>
          </p:cNvSpPr>
          <p:nvPr>
            <p:ph type="pic" sz="quarter" idx="41"/>
          </p:nvPr>
        </p:nvSpPr>
        <p:spPr>
          <a:xfrm>
            <a:off x="6258930"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28" name="Placeholder 4">
            <a:extLst>
              <a:ext uri="{FF2B5EF4-FFF2-40B4-BE49-F238E27FC236}">
                <a16:creationId xmlns:a16="http://schemas.microsoft.com/office/drawing/2014/main" id="{F1EC47F3-3364-4097-9549-A48AAC2F5219}"/>
              </a:ext>
            </a:extLst>
          </p:cNvPr>
          <p:cNvSpPr>
            <a:spLocks noGrp="1"/>
          </p:cNvSpPr>
          <p:nvPr>
            <p:ph type="body" sz="quarter" idx="32" hasCustomPrompt="1"/>
          </p:nvPr>
        </p:nvSpPr>
        <p:spPr>
          <a:xfrm>
            <a:off x="6253850"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0" name="Name 5">
            <a:extLst>
              <a:ext uri="{FF2B5EF4-FFF2-40B4-BE49-F238E27FC236}">
                <a16:creationId xmlns:a16="http://schemas.microsoft.com/office/drawing/2014/main" id="{8BC3BB59-8297-4139-8EEB-7AA6A362059C}"/>
              </a:ext>
            </a:extLst>
          </p:cNvPr>
          <p:cNvSpPr>
            <a:spLocks noGrp="1"/>
          </p:cNvSpPr>
          <p:nvPr>
            <p:ph type="body" sz="quarter" idx="34" hasCustomPrompt="1"/>
          </p:nvPr>
        </p:nvSpPr>
        <p:spPr>
          <a:xfrm>
            <a:off x="8187749" y="1748727"/>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19" name="Picture Placeholder 5">
            <a:extLst>
              <a:ext uri="{FF2B5EF4-FFF2-40B4-BE49-F238E27FC236}">
                <a16:creationId xmlns:a16="http://schemas.microsoft.com/office/drawing/2014/main" id="{F63214CF-5EA4-B6FC-063D-D3496667EF2D}"/>
              </a:ext>
              <a:ext uri="{C183D7F6-B498-43B3-948B-1728B52AA6E4}">
                <adec:decorative xmlns:adec="http://schemas.microsoft.com/office/drawing/2017/decorative" val="1"/>
              </a:ext>
            </a:extLst>
          </p:cNvPr>
          <p:cNvSpPr>
            <a:spLocks noGrp="1"/>
          </p:cNvSpPr>
          <p:nvPr>
            <p:ph type="pic" sz="quarter" idx="42"/>
          </p:nvPr>
        </p:nvSpPr>
        <p:spPr>
          <a:xfrm>
            <a:off x="819336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1" name="Placeholder 5">
            <a:extLst>
              <a:ext uri="{FF2B5EF4-FFF2-40B4-BE49-F238E27FC236}">
                <a16:creationId xmlns:a16="http://schemas.microsoft.com/office/drawing/2014/main" id="{3539E75B-AA24-4E49-B21A-8AAB8E62C410}"/>
              </a:ext>
            </a:extLst>
          </p:cNvPr>
          <p:cNvSpPr>
            <a:spLocks noGrp="1"/>
          </p:cNvSpPr>
          <p:nvPr>
            <p:ph type="body" sz="quarter" idx="35" hasCustomPrompt="1"/>
          </p:nvPr>
        </p:nvSpPr>
        <p:spPr>
          <a:xfrm>
            <a:off x="8190829" y="4058000"/>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
        <p:nvSpPr>
          <p:cNvPr id="33" name="Name 6">
            <a:extLst>
              <a:ext uri="{FF2B5EF4-FFF2-40B4-BE49-F238E27FC236}">
                <a16:creationId xmlns:a16="http://schemas.microsoft.com/office/drawing/2014/main" id="{3F21806D-0731-464D-A660-3F50C5CAF670}"/>
              </a:ext>
            </a:extLst>
          </p:cNvPr>
          <p:cNvSpPr>
            <a:spLocks noGrp="1"/>
          </p:cNvSpPr>
          <p:nvPr>
            <p:ph type="body" sz="quarter" idx="37" hasCustomPrompt="1"/>
          </p:nvPr>
        </p:nvSpPr>
        <p:spPr>
          <a:xfrm>
            <a:off x="10123957" y="1735212"/>
            <a:ext cx="1573660" cy="458202"/>
          </a:xfrm>
          <a:prstGeom prst="rect">
            <a:avLst/>
          </a:prstGeom>
        </p:spPr>
        <p:txBody>
          <a:bodyPr wrap="square" anchor="t">
            <a:spAutoFit/>
          </a:bodyPr>
          <a:lstStyle>
            <a:lvl1pPr>
              <a:spcBef>
                <a:spcPts val="0"/>
              </a:spcBef>
              <a:spcAft>
                <a:spcPts val="0"/>
              </a:spcAft>
              <a:defRPr sz="1400" b="1" cap="none" baseline="0">
                <a:solidFill>
                  <a:schemeClr val="tx1"/>
                </a:solidFill>
              </a:defRPr>
            </a:lvl1pPr>
            <a:lvl2pPr marL="0" indent="0">
              <a:spcBef>
                <a:spcPts val="0"/>
              </a:spcBef>
              <a:spcAft>
                <a:spcPts val="0"/>
              </a:spcAft>
              <a:buFont typeface="Barlow" panose="020B0604020202020204" pitchFamily="34" charset="0"/>
              <a:buNone/>
              <a:defRPr sz="1400" b="1" cap="none" baseline="0">
                <a:solidFill>
                  <a:schemeClr val="tx1"/>
                </a:solidFill>
              </a:defRPr>
            </a:lvl2pPr>
          </a:lstStyle>
          <a:p>
            <a:pPr lvl="0"/>
            <a:r>
              <a:rPr lang="en-GB" dirty="0"/>
              <a:t>First name</a:t>
            </a:r>
          </a:p>
          <a:p>
            <a:pPr lvl="1"/>
            <a:r>
              <a:rPr lang="en-GB" dirty="0"/>
              <a:t>Last name</a:t>
            </a:r>
          </a:p>
        </p:txBody>
      </p:sp>
      <p:sp>
        <p:nvSpPr>
          <p:cNvPr id="23" name="Picture Placeholder 6">
            <a:extLst>
              <a:ext uri="{FF2B5EF4-FFF2-40B4-BE49-F238E27FC236}">
                <a16:creationId xmlns:a16="http://schemas.microsoft.com/office/drawing/2014/main" id="{95C42D8A-99F6-7643-7FD4-13CD14652A53}"/>
              </a:ext>
              <a:ext uri="{C183D7F6-B498-43B3-948B-1728B52AA6E4}">
                <adec:decorative xmlns:adec="http://schemas.microsoft.com/office/drawing/2017/decorative" val="1"/>
              </a:ext>
            </a:extLst>
          </p:cNvPr>
          <p:cNvSpPr>
            <a:spLocks noGrp="1"/>
          </p:cNvSpPr>
          <p:nvPr>
            <p:ph type="pic" sz="quarter" idx="43"/>
          </p:nvPr>
        </p:nvSpPr>
        <p:spPr>
          <a:xfrm>
            <a:off x="10127809" y="2333862"/>
            <a:ext cx="1573660" cy="1573200"/>
          </a:xfrm>
          <a:custGeom>
            <a:avLst/>
            <a:gdLst>
              <a:gd name="connsiteX0" fmla="*/ 0 w 1573660"/>
              <a:gd name="connsiteY0" fmla="*/ 0 h 1573200"/>
              <a:gd name="connsiteX1" fmla="*/ 1573660 w 1573660"/>
              <a:gd name="connsiteY1" fmla="*/ 0 h 1573200"/>
              <a:gd name="connsiteX2" fmla="*/ 1573660 w 1573660"/>
              <a:gd name="connsiteY2" fmla="*/ 1349792 h 1573200"/>
              <a:gd name="connsiteX3" fmla="*/ 1350252 w 1573660"/>
              <a:gd name="connsiteY3" fmla="*/ 1573200 h 1573200"/>
              <a:gd name="connsiteX4" fmla="*/ 0 w 1573660"/>
              <a:gd name="connsiteY4" fmla="*/ 1573200 h 157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660" h="1573200">
                <a:moveTo>
                  <a:pt x="0" y="0"/>
                </a:moveTo>
                <a:lnTo>
                  <a:pt x="1573660" y="0"/>
                </a:lnTo>
                <a:lnTo>
                  <a:pt x="1573660" y="1349792"/>
                </a:lnTo>
                <a:lnTo>
                  <a:pt x="1350252" y="1573200"/>
                </a:lnTo>
                <a:lnTo>
                  <a:pt x="0" y="1573200"/>
                </a:lnTo>
                <a:close/>
              </a:path>
            </a:pathLst>
          </a:custGeom>
          <a:pattFill prst="dkUpDiag">
            <a:fgClr>
              <a:schemeClr val="bg1">
                <a:lumMod val="85000"/>
              </a:schemeClr>
            </a:fgClr>
            <a:bgClr>
              <a:schemeClr val="bg1"/>
            </a:bgClr>
          </a:pattFill>
        </p:spPr>
        <p:txBody>
          <a:bodyPr vert="horz" wrap="square" lIns="0" tIns="0" rIns="0" bIns="0" rtlCol="0" anchor="b">
            <a:noAutofit/>
          </a:bodyPr>
          <a:lstStyle>
            <a:lvl1pPr>
              <a:defRPr lang="en-GB" dirty="0"/>
            </a:lvl1pPr>
          </a:lstStyle>
          <a:p>
            <a:pPr lvl="0" algn="ctr"/>
            <a:r>
              <a:rPr lang="it-IT"/>
              <a:t>Fare clic sull'icona per inserire un'immagine</a:t>
            </a:r>
            <a:endParaRPr lang="en-GB" dirty="0"/>
          </a:p>
        </p:txBody>
      </p:sp>
      <p:sp>
        <p:nvSpPr>
          <p:cNvPr id="34" name="Placeholder 6">
            <a:extLst>
              <a:ext uri="{FF2B5EF4-FFF2-40B4-BE49-F238E27FC236}">
                <a16:creationId xmlns:a16="http://schemas.microsoft.com/office/drawing/2014/main" id="{E534BACD-3BA5-4149-ABE3-6C66E16EC23C}"/>
              </a:ext>
            </a:extLst>
          </p:cNvPr>
          <p:cNvSpPr>
            <a:spLocks noGrp="1"/>
          </p:cNvSpPr>
          <p:nvPr>
            <p:ph type="body" sz="quarter" idx="38" hasCustomPrompt="1"/>
          </p:nvPr>
        </p:nvSpPr>
        <p:spPr>
          <a:xfrm>
            <a:off x="10127809" y="4044485"/>
            <a:ext cx="1573660" cy="1903877"/>
          </a:xfrm>
          <a:prstGeom prst="rect">
            <a:avLst/>
          </a:prstGeom>
        </p:spPr>
        <p:txBody>
          <a:bodyPr wrap="square" anchor="t">
            <a:noAutofit/>
          </a:bodyPr>
          <a:lstStyle>
            <a:lvl1pPr>
              <a:spcBef>
                <a:spcPts val="0"/>
              </a:spcBef>
              <a:spcAft>
                <a:spcPts val="0"/>
              </a:spcAft>
              <a:defRPr>
                <a:solidFill>
                  <a:schemeClr val="tx1"/>
                </a:solidFill>
              </a:defRPr>
            </a:lvl1pPr>
            <a:lvl2pPr marL="0" indent="0">
              <a:spcBef>
                <a:spcPts val="0"/>
              </a:spcBef>
              <a:spcAft>
                <a:spcPts val="0"/>
              </a:spcAft>
              <a:buFont typeface="Barlow" panose="020B0604020202020204" pitchFamily="34" charset="0"/>
              <a:buNone/>
              <a:defRPr>
                <a:solidFill>
                  <a:schemeClr val="bg1"/>
                </a:solidFill>
              </a:defRPr>
            </a:lvl2pPr>
          </a:lstStyle>
          <a:p>
            <a:pPr lvl="0"/>
            <a:r>
              <a:rPr lang="en-GB" dirty="0"/>
              <a:t>Title and brief role description here</a:t>
            </a:r>
          </a:p>
        </p:txBody>
      </p:sp>
    </p:spTree>
    <p:extLst>
      <p:ext uri="{BB962C8B-B14F-4D97-AF65-F5344CB8AC3E}">
        <p14:creationId xmlns:p14="http://schemas.microsoft.com/office/powerpoint/2010/main" val="309649750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371838602"/>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Quote/Statement slide">
    <p:bg>
      <p:bgPr>
        <a:solidFill>
          <a:schemeClr val="tx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hasCustomPrompt="1"/>
          </p:nvPr>
        </p:nvSpPr>
        <p:spPr>
          <a:xfrm>
            <a:off x="431999" y="1898850"/>
            <a:ext cx="7010201" cy="715669"/>
          </a:xfrm>
        </p:spPr>
        <p:txBody>
          <a:bodyPr/>
          <a:lstStyle>
            <a:lvl1pPr>
              <a:lnSpc>
                <a:spcPct val="100000"/>
              </a:lnSpc>
              <a:defRPr sz="3200" b="1" cap="none" baseline="0">
                <a:solidFill>
                  <a:schemeClr val="tx1"/>
                </a:solidFill>
                <a:latin typeface="+mn-lt"/>
              </a:defRPr>
            </a:lvl1pPr>
          </a:lstStyle>
          <a:p>
            <a:r>
              <a:rPr lang="en-US" dirty="0"/>
              <a:t>Quote or statement here – </a:t>
            </a:r>
            <a:br>
              <a:rPr lang="en-US" dirty="0"/>
            </a:br>
            <a:r>
              <a:rPr lang="en-US" dirty="0"/>
              <a:t>only black text is fully accessible on teal, green or orange</a:t>
            </a:r>
            <a:endParaRPr lang="en-GB" dirty="0"/>
          </a:p>
        </p:txBody>
      </p:sp>
      <p:sp>
        <p:nvSpPr>
          <p:cNvPr id="4" name="Triangle">
            <a:extLst>
              <a:ext uri="{FF2B5EF4-FFF2-40B4-BE49-F238E27FC236}">
                <a16:creationId xmlns:a16="http://schemas.microsoft.com/office/drawing/2014/main" id="{AE7DDF0E-41B4-9738-7FF8-6113726879FE}"/>
              </a:ext>
              <a:ext uri="{C183D7F6-B498-43B3-948B-1728B52AA6E4}">
                <adec:decorative xmlns:adec="http://schemas.microsoft.com/office/drawing/2017/decorative" val="1"/>
              </a:ext>
            </a:extLst>
          </p:cNvPr>
          <p:cNvSpPr/>
          <p:nvPr userDrawn="1"/>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2" name="Classification">
            <a:extLst>
              <a:ext uri="{FF2B5EF4-FFF2-40B4-BE49-F238E27FC236}">
                <a16:creationId xmlns:a16="http://schemas.microsoft.com/office/drawing/2014/main" id="{1C5B0F71-0889-8AA3-1424-358FEF2E8AF4}"/>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1" name="Slide Number">
            <a:extLst>
              <a:ext uri="{FF2B5EF4-FFF2-40B4-BE49-F238E27FC236}">
                <a16:creationId xmlns:a16="http://schemas.microsoft.com/office/drawing/2014/main" id="{BE4B9BBA-B9E4-5FF2-9CD0-5259512082F0}"/>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C8313A58-2212-9452-4CBE-3D4E7E92AA4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4167109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B80FCDC1-4ADD-40AF-8A4F-44573B1258DA}"/>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buSzPct val="110000"/>
              <a:buFont typeface="Arial" panose="020B0604020202020204" pitchFamily="34" charset="0"/>
              <a:buChar char="•"/>
              <a:defRPr sz="1400">
                <a:solidFill>
                  <a:schemeClr val="tx1"/>
                </a:solidFill>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lvl="1"/>
            <a:r>
              <a:rPr lang="en-GB" dirty="0"/>
              <a:t>Text level 1</a:t>
            </a:r>
          </a:p>
          <a:p>
            <a:pPr lvl="2"/>
            <a:r>
              <a:rPr lang="en-GB" dirty="0"/>
              <a:t>Text level 2</a:t>
            </a:r>
          </a:p>
        </p:txBody>
      </p:sp>
      <p:sp>
        <p:nvSpPr>
          <p:cNvPr id="10" name="Placeholder 2">
            <a:extLst>
              <a:ext uri="{FF2B5EF4-FFF2-40B4-BE49-F238E27FC236}">
                <a16:creationId xmlns:a16="http://schemas.microsoft.com/office/drawing/2014/main" id="{58EBDB8A-A132-411F-B6B9-59DC085B79E1}"/>
              </a:ext>
            </a:extLst>
          </p:cNvPr>
          <p:cNvSpPr>
            <a:spLocks noGrp="1"/>
          </p:cNvSpPr>
          <p:nvPr>
            <p:ph idx="15" hasCustomPrompt="1"/>
          </p:nvPr>
        </p:nvSpPr>
        <p:spPr>
          <a:xfrm>
            <a:off x="6273992" y="1808163"/>
            <a:ext cx="5456880" cy="3861312"/>
          </a:xfrm>
          <a:prstGeom prst="rect">
            <a:avLst/>
          </a:prstGeom>
        </p:spPr>
        <p:txBody>
          <a:bodyPr>
            <a:noAutofit/>
          </a:bodyPr>
          <a:lstStyle>
            <a:lvl1pPr>
              <a:spcBef>
                <a:spcPts val="400"/>
              </a:spcBef>
              <a:defRPr sz="1400">
                <a:solidFill>
                  <a:schemeClr val="tx1"/>
                </a:solidFill>
              </a:defRPr>
            </a:lvl1pPr>
            <a:lvl2pPr marL="180975" indent="-180975">
              <a:spcBef>
                <a:spcPts val="400"/>
              </a:spcBef>
              <a:defRPr lang="en-GB" sz="1400" kern="1200" dirty="0">
                <a:solidFill>
                  <a:schemeClr val="tx1"/>
                </a:solidFill>
                <a:latin typeface="+mn-lt"/>
                <a:ea typeface="+mn-ea"/>
                <a:cs typeface="+mn-cs"/>
              </a:defRPr>
            </a:lvl2pPr>
            <a:lvl3pPr>
              <a:spcBef>
                <a:spcPts val="400"/>
              </a:spcBef>
              <a:defRPr sz="14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232566338"/>
      </p:ext>
    </p:extLst>
  </p:cSld>
  <p:clrMapOvr>
    <a:masterClrMapping/>
  </p:clrMapOvr>
  <p:extLst>
    <p:ext uri="{DCECCB84-F9BA-43D5-87BE-67443E8EF086}">
      <p15:sldGuideLst xmlns:p15="http://schemas.microsoft.com/office/powerpoint/2012/main">
        <p15:guide id="1" orient="horz" pos="4320">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Quote style 1">
    <p:bg>
      <p:bgPr>
        <a:gradFill>
          <a:gsLst>
            <a:gs pos="24000">
              <a:schemeClr val="accent1">
                <a:lumMod val="35000"/>
              </a:schemeClr>
            </a:gs>
            <a:gs pos="100000">
              <a:schemeClr val="accent1"/>
            </a:gs>
          </a:gsLst>
          <a:lin ang="13500000" scaled="0"/>
        </a:gra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3008550" y="2313873"/>
            <a:ext cx="7524198" cy="2636591"/>
          </a:xfrm>
          <a:prstGeom prst="rect">
            <a:avLst/>
          </a:prstGeom>
        </p:spPr>
        <p:txBody>
          <a:bodyPr anchor="t">
            <a:normAutofit/>
          </a:bodyPr>
          <a:lstStyle>
            <a:lvl1pPr marL="0" indent="0">
              <a:buNone/>
              <a:defRPr sz="32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92369341-2A1C-B6BE-3FEC-A2BEC04F6AA8}"/>
              </a:ext>
              <a:ext uri="{C183D7F6-B498-43B3-948B-1728B52AA6E4}">
                <adec:decorative xmlns:adec="http://schemas.microsoft.com/office/drawing/2017/decorative" val="1"/>
              </a:ext>
            </a:extLst>
          </p:cNvPr>
          <p:cNvSpPr/>
          <p:nvPr userDrawn="1"/>
        </p:nvSpPr>
        <p:spPr bwMode="auto">
          <a:xfrm rot="5400000">
            <a:off x="0" y="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87AAF9A5-97ED-3121-02DE-E041C61DC066}"/>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D37E2842-3D57-CC10-EC4F-9181EFE34C2A}"/>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2B071C74-0F19-EA2F-036E-1B05F328FC7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963977003"/>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cSld name="Quote Style 2">
    <p:bg>
      <p:bgPr>
        <a:solidFill>
          <a:schemeClr val="accent4"/>
        </a:solidFill>
        <a:effectLst/>
      </p:bgPr>
    </p:bg>
    <p:spTree>
      <p:nvGrpSpPr>
        <p:cNvPr id="1" name=""/>
        <p:cNvGrpSpPr/>
        <p:nvPr/>
      </p:nvGrpSpPr>
      <p:grpSpPr>
        <a:xfrm>
          <a:off x="0" y="0"/>
          <a:ext cx="0" cy="0"/>
          <a:chOff x="0" y="0"/>
          <a:chExt cx="0" cy="0"/>
        </a:xfrm>
      </p:grpSpPr>
      <p:sp>
        <p:nvSpPr>
          <p:cNvPr id="21" name="Quote">
            <a:extLst>
              <a:ext uri="{FF2B5EF4-FFF2-40B4-BE49-F238E27FC236}">
                <a16:creationId xmlns:a16="http://schemas.microsoft.com/office/drawing/2014/main" id="{04EB49EF-74A2-4A31-99CF-80E2BAF35EC6}"/>
              </a:ext>
            </a:extLst>
          </p:cNvPr>
          <p:cNvSpPr>
            <a:spLocks noGrp="1"/>
          </p:cNvSpPr>
          <p:nvPr>
            <p:ph type="body" sz="quarter" idx="15" hasCustomPrompt="1"/>
          </p:nvPr>
        </p:nvSpPr>
        <p:spPr>
          <a:xfrm>
            <a:off x="1117571" y="2110704"/>
            <a:ext cx="7731153" cy="2636591"/>
          </a:xfrm>
          <a:prstGeom prst="rect">
            <a:avLst/>
          </a:prstGeom>
        </p:spPr>
        <p:txBody>
          <a:bodyPr anchor="t">
            <a:normAutofit/>
          </a:bodyPr>
          <a:lstStyle>
            <a:lvl1pPr marL="0" indent="0">
              <a:buNone/>
              <a:defRPr sz="2800">
                <a:solidFill>
                  <a:schemeClr val="bg1"/>
                </a:solidFill>
              </a:defRPr>
            </a:lvl1pPr>
          </a:lstStyle>
          <a:p>
            <a:pPr lvl="0"/>
            <a:r>
              <a:rPr lang="en-GB" dirty="0"/>
              <a:t>Insert your quote here</a:t>
            </a:r>
          </a:p>
        </p:txBody>
      </p:sp>
      <p:sp>
        <p:nvSpPr>
          <p:cNvPr id="5" name="Triangle">
            <a:extLst>
              <a:ext uri="{FF2B5EF4-FFF2-40B4-BE49-F238E27FC236}">
                <a16:creationId xmlns:a16="http://schemas.microsoft.com/office/drawing/2014/main" id="{5E6CCB16-8027-823A-186E-7DACFA70762B}"/>
              </a:ext>
              <a:ext uri="{C183D7F6-B498-43B3-948B-1728B52AA6E4}">
                <adec:decorative xmlns:adec="http://schemas.microsoft.com/office/drawing/2017/decorative" val="1"/>
              </a:ext>
            </a:extLst>
          </p:cNvPr>
          <p:cNvSpPr/>
          <p:nvPr userDrawn="1"/>
        </p:nvSpPr>
        <p:spPr>
          <a:xfrm rot="16200000">
            <a:off x="9086850" y="3733800"/>
            <a:ext cx="3124200" cy="31242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9" name="Classification">
            <a:extLst>
              <a:ext uri="{FF2B5EF4-FFF2-40B4-BE49-F238E27FC236}">
                <a16:creationId xmlns:a16="http://schemas.microsoft.com/office/drawing/2014/main" id="{9A7F0732-5FE1-1906-422A-09BFADEA9DDC}"/>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8" name="Slide Number">
            <a:extLst>
              <a:ext uri="{FF2B5EF4-FFF2-40B4-BE49-F238E27FC236}">
                <a16:creationId xmlns:a16="http://schemas.microsoft.com/office/drawing/2014/main" id="{92A9A7B3-31B0-9E04-B931-0D35E84DED68}"/>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3" name="Ipsos Logo">
            <a:extLst>
              <a:ext uri="{FF2B5EF4-FFF2-40B4-BE49-F238E27FC236}">
                <a16:creationId xmlns:a16="http://schemas.microsoft.com/office/drawing/2014/main" id="{3E29EF74-455B-BB39-180E-E2AFABF3D4B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169476403"/>
      </p:ext>
    </p:extLst>
  </p:cSld>
  <p:clrMapOvr>
    <a:masterClrMapping/>
  </p:clrMapOvr>
  <p:extLst>
    <p:ext uri="{DCECCB84-F9BA-43D5-87BE-67443E8EF086}">
      <p15:sldGuideLst xmlns:p15="http://schemas.microsoft.com/office/powerpoint/2012/main">
        <p15:guide id="4" orient="horz" pos="600">
          <p15:clr>
            <a:srgbClr val="F26B43"/>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Quote style 3">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6838E746-8C0D-4144-AC8E-FA9CF117C223}"/>
              </a:ext>
            </a:extLst>
          </p:cNvPr>
          <p:cNvSpPr>
            <a:spLocks noGrp="1"/>
          </p:cNvSpPr>
          <p:nvPr>
            <p:ph type="title" hasCustomPrompt="1"/>
          </p:nvPr>
        </p:nvSpPr>
        <p:spPr bwMode="white">
          <a:xfrm>
            <a:off x="450000" y="811950"/>
            <a:ext cx="5407103" cy="3742438"/>
          </a:xfrm>
        </p:spPr>
        <p:txBody>
          <a:bodyPr anchor="t"/>
          <a:lstStyle>
            <a:lvl1pPr>
              <a:defRPr sz="3600" cap="none" spc="0" baseline="0">
                <a:solidFill>
                  <a:schemeClr val="bg1"/>
                </a:solidFill>
                <a:latin typeface="+mn-lt"/>
              </a:defRPr>
            </a:lvl1pPr>
          </a:lstStyle>
          <a:p>
            <a:r>
              <a:rPr lang="en-GB" dirty="0"/>
              <a:t>Summary text background image (text can be recoloured depending on image colour)</a:t>
            </a:r>
            <a:endParaRPr lang="fr-FR" dirty="0"/>
          </a:p>
        </p:txBody>
      </p:sp>
      <p:sp>
        <p:nvSpPr>
          <p:cNvPr id="4" name="Picture Placeholder">
            <a:extLst>
              <a:ext uri="{FF2B5EF4-FFF2-40B4-BE49-F238E27FC236}">
                <a16:creationId xmlns:a16="http://schemas.microsoft.com/office/drawing/2014/main" id="{A8B69072-8F91-57EB-1C5E-B1807F844055}"/>
              </a:ext>
              <a:ext uri="{C183D7F6-B498-43B3-948B-1728B52AA6E4}">
                <adec:decorative xmlns:adec="http://schemas.microsoft.com/office/drawing/2017/decorative" val="1"/>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733800 h 6858000"/>
              <a:gd name="connsiteX3" fmla="*/ 90678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733800"/>
                </a:lnTo>
                <a:lnTo>
                  <a:pt x="90678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icon in centre to add image</a:t>
            </a:r>
            <a:br>
              <a:rPr lang="en-GB" dirty="0"/>
            </a:br>
            <a:r>
              <a:rPr lang="en-GB" dirty="0"/>
              <a:t>Send image to back so elements show on the page</a:t>
            </a:r>
          </a:p>
          <a:p>
            <a:pPr lvl="0" algn="ctr"/>
            <a:endParaRPr lang="en-GB" dirty="0"/>
          </a:p>
          <a:p>
            <a:pPr lvl="0" algn="ctr"/>
            <a:endParaRPr lang="en-GB" dirty="0"/>
          </a:p>
          <a:p>
            <a:pPr lvl="0" algn="ctr"/>
            <a:endParaRPr lang="en-GB" dirty="0"/>
          </a:p>
        </p:txBody>
      </p:sp>
      <p:pic>
        <p:nvPicPr>
          <p:cNvPr id="6" name="Ipsos Logo">
            <a:extLst>
              <a:ext uri="{FF2B5EF4-FFF2-40B4-BE49-F238E27FC236}">
                <a16:creationId xmlns:a16="http://schemas.microsoft.com/office/drawing/2014/main" id="{52B28BDF-4159-E6C3-47E8-C045FBADA50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319056674"/>
      </p:ext>
    </p:extLst>
  </p:cSld>
  <p:clrMapOvr>
    <a:masterClrMapping/>
  </p:clrMapOvr>
  <p:hf hdr="0" ftr="0" dt="0"/>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Full bleed image layout">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A0EF3274-3DAF-E90F-9AC0-22CB0B64614D}"/>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lgn="ctr">
              <a:defRPr lang="en-GB"/>
            </a:lvl1pPr>
          </a:lstStyle>
          <a:p>
            <a:pPr lvl="0"/>
            <a:br>
              <a:rPr lang="en-US" dirty="0"/>
            </a:br>
            <a:br>
              <a:rPr lang="en-US" dirty="0"/>
            </a:br>
            <a:br>
              <a:rPr lang="en-US" dirty="0"/>
            </a:br>
            <a:br>
              <a:rPr lang="en-US" dirty="0"/>
            </a:br>
            <a:br>
              <a:rPr lang="en-US" dirty="0"/>
            </a:br>
            <a:r>
              <a:rPr lang="en-US" dirty="0"/>
              <a:t>Click icon to add picture</a:t>
            </a:r>
            <a:endParaRPr lang="en-GB" dirty="0"/>
          </a:p>
        </p:txBody>
      </p:sp>
    </p:spTree>
    <p:extLst>
      <p:ext uri="{BB962C8B-B14F-4D97-AF65-F5344CB8AC3E}">
        <p14:creationId xmlns:p14="http://schemas.microsoft.com/office/powerpoint/2010/main" val="22599072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ull bleed video layout">
    <p:spTree>
      <p:nvGrpSpPr>
        <p:cNvPr id="1" name=""/>
        <p:cNvGrpSpPr/>
        <p:nvPr/>
      </p:nvGrpSpPr>
      <p:grpSpPr>
        <a:xfrm>
          <a:off x="0" y="0"/>
          <a:ext cx="0" cy="0"/>
          <a:chOff x="0" y="0"/>
          <a:chExt cx="0" cy="0"/>
        </a:xfrm>
      </p:grpSpPr>
      <p:sp>
        <p:nvSpPr>
          <p:cNvPr id="4" name="Media Placeholder">
            <a:extLst>
              <a:ext uri="{FF2B5EF4-FFF2-40B4-BE49-F238E27FC236}">
                <a16:creationId xmlns:a16="http://schemas.microsoft.com/office/drawing/2014/main" id="{F33785E0-DBDC-A691-50F6-D30517E18DC3}"/>
              </a:ext>
              <a:ext uri="{C183D7F6-B498-43B3-948B-1728B52AA6E4}">
                <adec:decorative xmlns:adec="http://schemas.microsoft.com/office/drawing/2017/decorative" val="1"/>
              </a:ext>
            </a:extLst>
          </p:cNvPr>
          <p:cNvSpPr>
            <a:spLocks noGrp="1"/>
          </p:cNvSpPr>
          <p:nvPr>
            <p:ph type="media" sz="quarter" idx="10" hasCustomPrompt="1"/>
          </p:nvPr>
        </p:nvSpPr>
        <p:spPr>
          <a:xfrm>
            <a:off x="0" y="0"/>
            <a:ext cx="12192000" cy="6858000"/>
          </a:xfrm>
          <a:prstGeom prst="rect">
            <a:avLst/>
          </a:prstGeom>
          <a:pattFill prst="wdUpDiag">
            <a:fgClr>
              <a:schemeClr val="bg1">
                <a:lumMod val="95000"/>
              </a:schemeClr>
            </a:fgClr>
            <a:bgClr>
              <a:schemeClr val="bg1"/>
            </a:bgClr>
          </a:pattFill>
        </p:spPr>
        <p:txBody>
          <a:bodyPr vert="horz" lIns="0" tIns="0" rIns="0" bIns="0" rtlCol="0" anchor="ctr">
            <a:noAutofit/>
          </a:bodyPr>
          <a:lstStyle>
            <a:lvl1pPr>
              <a:defRPr lang="en-GB"/>
            </a:lvl1pPr>
          </a:lstStyle>
          <a:p>
            <a:pPr lvl="0" algn="ctr"/>
            <a:br>
              <a:rPr lang="en-GB" dirty="0"/>
            </a:br>
            <a:br>
              <a:rPr lang="en-GB" dirty="0"/>
            </a:br>
            <a:br>
              <a:rPr lang="en-GB" dirty="0"/>
            </a:br>
            <a:br>
              <a:rPr lang="en-GB" dirty="0"/>
            </a:br>
            <a:br>
              <a:rPr lang="en-GB" dirty="0"/>
            </a:br>
            <a:br>
              <a:rPr lang="en-GB" dirty="0"/>
            </a:br>
            <a:r>
              <a:rPr lang="en-GB" dirty="0"/>
              <a:t>Full bleed video layout</a:t>
            </a:r>
          </a:p>
        </p:txBody>
      </p:sp>
    </p:spTree>
    <p:extLst>
      <p:ext uri="{BB962C8B-B14F-4D97-AF65-F5344CB8AC3E}">
        <p14:creationId xmlns:p14="http://schemas.microsoft.com/office/powerpoint/2010/main" val="30816015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ext and diagram">
    <p:spTree>
      <p:nvGrpSpPr>
        <p:cNvPr id="1" name=""/>
        <p:cNvGrpSpPr/>
        <p:nvPr/>
      </p:nvGrpSpPr>
      <p:grpSpPr>
        <a:xfrm>
          <a:off x="0" y="0"/>
          <a:ext cx="0" cy="0"/>
          <a:chOff x="0" y="0"/>
          <a:chExt cx="0" cy="0"/>
        </a:xfrm>
      </p:grpSpPr>
      <p:sp>
        <p:nvSpPr>
          <p:cNvPr id="5" name="Title" descr="Header">
            <a:extLst>
              <a:ext uri="{FF2B5EF4-FFF2-40B4-BE49-F238E27FC236}">
                <a16:creationId xmlns:a16="http://schemas.microsoft.com/office/drawing/2014/main" id="{4E7DB10B-B766-4A3C-BABF-17B2D91DB2CE}"/>
              </a:ext>
              <a:ext uri="{C183D7F6-B498-43B3-948B-1728B52AA6E4}">
                <adec:decorative xmlns:adec="http://schemas.microsoft.com/office/drawing/2017/decorative" val="0"/>
              </a:ext>
            </a:extLst>
          </p:cNvPr>
          <p:cNvSpPr>
            <a:spLocks noGrp="1"/>
          </p:cNvSpPr>
          <p:nvPr>
            <p:ph type="title"/>
          </p:nvPr>
        </p:nvSpPr>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 uri="{C183D7F6-B498-43B3-948B-1728B52AA6E4}">
                <adec:decorative xmlns:adec="http://schemas.microsoft.com/office/drawing/2017/decorative" val="0"/>
              </a:ext>
            </a:extLst>
          </p:cNvPr>
          <p:cNvSpPr>
            <a:spLocks noGrp="1"/>
          </p:cNvSpPr>
          <p:nvPr>
            <p:ph idx="1" hasCustomPrompt="1"/>
          </p:nvPr>
        </p:nvSpPr>
        <p:spPr>
          <a:xfrm>
            <a:off x="450001" y="1792800"/>
            <a:ext cx="2591650" cy="3876675"/>
          </a:xfrm>
          <a:prstGeom prst="rect">
            <a:avLst/>
          </a:prstGeom>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8" name="Chart / Diagram">
            <a:extLst>
              <a:ext uri="{FF2B5EF4-FFF2-40B4-BE49-F238E27FC236}">
                <a16:creationId xmlns:a16="http://schemas.microsoft.com/office/drawing/2014/main" id="{08D894DB-FF91-4B8E-8C44-72A8DC9940DE}"/>
              </a:ext>
              <a:ext uri="{C183D7F6-B498-43B3-948B-1728B52AA6E4}">
                <adec:decorative xmlns:adec="http://schemas.microsoft.com/office/drawing/2017/decorative" val="0"/>
              </a:ext>
            </a:extLst>
          </p:cNvPr>
          <p:cNvSpPr>
            <a:spLocks noGrp="1"/>
          </p:cNvSpPr>
          <p:nvPr>
            <p:ph sz="quarter" idx="19" hasCustomPrompt="1"/>
          </p:nvPr>
        </p:nvSpPr>
        <p:spPr>
          <a:xfrm>
            <a:off x="3355975" y="1792800"/>
            <a:ext cx="8410071" cy="3877200"/>
          </a:xfrm>
          <a:prstGeom prst="rect">
            <a:avLst/>
          </a:prstGeom>
          <a:solidFill>
            <a:schemeClr val="bg1">
              <a:lumMod val="95000"/>
            </a:schemeClr>
          </a:solidFill>
        </p:spPr>
        <p:txBody>
          <a:bodyPr/>
          <a:lstStyle>
            <a:lvl1pPr>
              <a:defRPr sz="1400"/>
            </a:lvl1pPr>
            <a:lvl2pPr>
              <a:defRPr sz="1200"/>
            </a:lvl2pPr>
            <a:lvl3pPr>
              <a:defRPr sz="1200"/>
            </a:lvl3pPr>
            <a:lvl4pPr>
              <a:defRPr sz="1200"/>
            </a:lvl4pPr>
            <a:lvl5pPr>
              <a:defRPr sz="1200"/>
            </a:lvl5pPr>
          </a:lstStyle>
          <a:p>
            <a:pPr lvl="0"/>
            <a:r>
              <a:rPr lang="en-US" dirty="0"/>
              <a:t>Insert diagram or visual content here</a:t>
            </a:r>
          </a:p>
        </p:txBody>
      </p:sp>
      <p:sp>
        <p:nvSpPr>
          <p:cNvPr id="11" name="Base &amp; Source">
            <a:extLst>
              <a:ext uri="{FF2B5EF4-FFF2-40B4-BE49-F238E27FC236}">
                <a16:creationId xmlns:a16="http://schemas.microsoft.com/office/drawing/2014/main" id="{C52F8B06-1F56-44E1-9BCB-34E6B0549078}"/>
              </a:ext>
            </a:extLst>
          </p:cNvPr>
          <p:cNvSpPr>
            <a:spLocks noGrp="1"/>
          </p:cNvSpPr>
          <p:nvPr>
            <p:ph type="body" sz="quarter" idx="18" hasCustomPrompt="1"/>
          </p:nvPr>
        </p:nvSpPr>
        <p:spPr>
          <a:xfrm>
            <a:off x="452897" y="5823783"/>
            <a:ext cx="11277975" cy="124906"/>
          </a:xfrm>
          <a:prstGeom prst="rect">
            <a:avLst/>
          </a:prstGeom>
        </p:spPr>
        <p:txBody>
          <a:bodyPr wrap="square" lIns="0" anchor="b">
            <a:spAutoFit/>
          </a:bodyPr>
          <a:lstStyle>
            <a:lvl1pPr marL="0" indent="0" algn="r">
              <a:buNone/>
              <a:defRPr sz="800" b="0" i="1">
                <a:solidFill>
                  <a:schemeClr val="tx1">
                    <a:lumMod val="75000"/>
                    <a:lumOff val="25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Base and source info (delete if not necessary)</a:t>
            </a:r>
          </a:p>
        </p:txBody>
      </p:sp>
    </p:spTree>
    <p:extLst>
      <p:ext uri="{BB962C8B-B14F-4D97-AF65-F5344CB8AC3E}">
        <p14:creationId xmlns:p14="http://schemas.microsoft.com/office/powerpoint/2010/main" val="1009706765"/>
      </p:ext>
    </p:extLst>
  </p:cSld>
  <p:clrMapOvr>
    <a:masterClrMapping/>
  </p:clrMapOvr>
  <p:hf hdr="0" ftr="0" dt="0"/>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THANK YOU SLIDE">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4" y="1092494"/>
            <a:ext cx="5391605"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D0EB7A7D-8D5E-F9FC-C8D3-285DE34876F7}"/>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3" name="Classification">
            <a:extLst>
              <a:ext uri="{FF2B5EF4-FFF2-40B4-BE49-F238E27FC236}">
                <a16:creationId xmlns:a16="http://schemas.microsoft.com/office/drawing/2014/main" id="{17D0DCBF-ACFF-8F0D-8623-B163A6852A26}"/>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7" name="Parallelogram">
            <a:extLst>
              <a:ext uri="{FF2B5EF4-FFF2-40B4-BE49-F238E27FC236}">
                <a16:creationId xmlns:a16="http://schemas.microsoft.com/office/drawing/2014/main" id="{C86459C7-F324-154A-1F62-11C161E6B251}"/>
              </a:ext>
              <a:ext uri="{C183D7F6-B498-43B3-948B-1728B52AA6E4}">
                <adec:decorative xmlns:adec="http://schemas.microsoft.com/office/drawing/2017/decorative" val="1"/>
              </a:ext>
            </a:extLst>
          </p:cNvPr>
          <p:cNvSpPr/>
          <p:nvPr userDrawn="1"/>
        </p:nvSpPr>
        <p:spPr>
          <a:xfrm rot="16200000">
            <a:off x="3619500" y="-1714500"/>
            <a:ext cx="6858000" cy="10287000"/>
          </a:xfrm>
          <a:custGeom>
            <a:avLst/>
            <a:gdLst>
              <a:gd name="connsiteX0" fmla="*/ 6858000 w 6858000"/>
              <a:gd name="connsiteY0" fmla="*/ 6858000 h 10287000"/>
              <a:gd name="connsiteX1" fmla="*/ 6858000 w 6858000"/>
              <a:gd name="connsiteY1" fmla="*/ 10287000 h 10287000"/>
              <a:gd name="connsiteX2" fmla="*/ 3370139 w 6858000"/>
              <a:gd name="connsiteY2" fmla="*/ 10287000 h 10287000"/>
              <a:gd name="connsiteX3" fmla="*/ 0 w 6858000"/>
              <a:gd name="connsiteY3" fmla="*/ 6916861 h 10287000"/>
              <a:gd name="connsiteX4" fmla="*/ 0 w 68580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10287000">
                <a:moveTo>
                  <a:pt x="6858000" y="6858000"/>
                </a:moveTo>
                <a:lnTo>
                  <a:pt x="6858000" y="10287000"/>
                </a:lnTo>
                <a:lnTo>
                  <a:pt x="3370139" y="10287000"/>
                </a:lnTo>
                <a:lnTo>
                  <a:pt x="0" y="6916861"/>
                </a:lnTo>
                <a:lnTo>
                  <a:pt x="0" y="0"/>
                </a:lnTo>
                <a:close/>
              </a:path>
            </a:pathLst>
          </a:custGeom>
          <a:solidFill>
            <a:srgbClr val="000000">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2000"/>
              </a:lnSpc>
              <a:spcBef>
                <a:spcPts val="400"/>
              </a:spcBef>
              <a:spcAft>
                <a:spcPts val="400"/>
              </a:spcAft>
            </a:pPr>
            <a:endParaRPr lang="en-GB" sz="2400" dirty="0">
              <a:solidFill>
                <a:schemeClr val="tx1"/>
              </a:solidFill>
            </a:endParaRPr>
          </a:p>
        </p:txBody>
      </p:sp>
      <p:pic>
        <p:nvPicPr>
          <p:cNvPr id="9" name="Ipsos Logo">
            <a:extLst>
              <a:ext uri="{FF2B5EF4-FFF2-40B4-BE49-F238E27FC236}">
                <a16:creationId xmlns:a16="http://schemas.microsoft.com/office/drawing/2014/main" id="{E6892621-D909-ED6B-C812-2829C2183A8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205401567"/>
      </p:ext>
    </p:extLst>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cSld name="Display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p:nvPr>
        </p:nvSpPr>
        <p:spPr>
          <a:xfrm>
            <a:off x="428624" y="1092494"/>
            <a:ext cx="5391605" cy="715669"/>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6" name="Subtitle">
            <a:extLst>
              <a:ext uri="{FF2B5EF4-FFF2-40B4-BE49-F238E27FC236}">
                <a16:creationId xmlns:a16="http://schemas.microsoft.com/office/drawing/2014/main" id="{433BB7AA-54DD-4BAB-0FD5-D287A85CE469}"/>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287001" cy="68580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7001" h="6858000">
                <a:moveTo>
                  <a:pt x="6858000" y="0"/>
                </a:moveTo>
                <a:lnTo>
                  <a:pt x="10287001" y="0"/>
                </a:lnTo>
                <a:lnTo>
                  <a:pt x="10287001" y="3467099"/>
                </a:lnTo>
                <a:lnTo>
                  <a:pt x="6896100" y="6858000"/>
                </a:lnTo>
                <a:lnTo>
                  <a:pt x="0" y="6858000"/>
                </a:lnTo>
                <a:close/>
              </a:path>
            </a:pathLst>
          </a:custGeom>
          <a:pattFill prst="dkVert">
            <a:fgClr>
              <a:schemeClr val="bg1">
                <a:lumMod val="85000"/>
              </a:schemeClr>
            </a:fgClr>
            <a:bgClr>
              <a:schemeClr val="bg1"/>
            </a:bgClr>
          </a:pattFill>
        </p:spPr>
        <p:txBody>
          <a:bodyPr vert="horz" wrap="square" lIns="0" tIns="0" rIns="0" bIns="0" rtlCol="0" anchor="ctr">
            <a:noAutofit/>
          </a:bodyPr>
          <a:lstStyle>
            <a:lvl1pPr algn="ct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5588E510-0F0D-A23C-EE3A-1E228E499C75}"/>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9" name="Ipsos Logo">
            <a:extLst>
              <a:ext uri="{FF2B5EF4-FFF2-40B4-BE49-F238E27FC236}">
                <a16:creationId xmlns:a16="http://schemas.microsoft.com/office/drawing/2014/main" id="{E803B6AF-24EF-018B-AE83-F9D716A42D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33260613"/>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963124711"/>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cSld name="Cover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6" cy="715669"/>
          </a:xfrm>
        </p:spPr>
        <p:txBody>
          <a:bodyPr/>
          <a:lstStyle>
            <a:lvl1pPr>
              <a:defRPr sz="4800" cap="all" baseline="0">
                <a:solidFill>
                  <a:schemeClr val="bg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6C551072-26BC-6754-FFC3-623433564F20}"/>
              </a:ext>
            </a:extLst>
          </p:cNvPr>
          <p:cNvSpPr>
            <a:spLocks noGrp="1"/>
          </p:cNvSpPr>
          <p:nvPr>
            <p:ph type="body" sz="quarter" idx="12" hasCustomPrompt="1"/>
          </p:nvPr>
        </p:nvSpPr>
        <p:spPr>
          <a:xfrm>
            <a:off x="431800" y="3494989"/>
            <a:ext cx="3851275"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6A957CF6-0DF2-748E-CBF0-17B6B8878BA1}"/>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Tree>
    <p:extLst>
      <p:ext uri="{BB962C8B-B14F-4D97-AF65-F5344CB8AC3E}">
        <p14:creationId xmlns:p14="http://schemas.microsoft.com/office/powerpoint/2010/main" val="3490519607"/>
      </p:ext>
    </p:extLst>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Cover 1 (White)">
    <p:bg>
      <p:bgPr>
        <a:solidFill>
          <a:schemeClr val="bg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1999" y="1350000"/>
            <a:ext cx="5825925" cy="715669"/>
          </a:xfrm>
        </p:spPr>
        <p:txBody>
          <a:bodyPr/>
          <a:lstStyle>
            <a:lvl1pPr>
              <a:defRPr sz="4800" cap="all" baseline="0">
                <a:solidFill>
                  <a:schemeClr val="tx1"/>
                </a:solidFill>
                <a:latin typeface="+mj-lt"/>
              </a:defRPr>
            </a:lvl1pPr>
          </a:lstStyle>
          <a:p>
            <a:r>
              <a:rPr lang="en-US" dirty="0"/>
              <a:t>CLICK TO EDIT MASTER TITLE STYLE</a:t>
            </a:r>
            <a:endParaRPr lang="en-GB" dirty="0"/>
          </a:p>
        </p:txBody>
      </p:sp>
      <p:sp>
        <p:nvSpPr>
          <p:cNvPr id="5" name="Subtitle">
            <a:extLst>
              <a:ext uri="{FF2B5EF4-FFF2-40B4-BE49-F238E27FC236}">
                <a16:creationId xmlns:a16="http://schemas.microsoft.com/office/drawing/2014/main" id="{8CDCDA0A-C736-B40F-7E80-2D0FC7024AC3}"/>
              </a:ext>
            </a:extLst>
          </p:cNvPr>
          <p:cNvSpPr>
            <a:spLocks noGrp="1"/>
          </p:cNvSpPr>
          <p:nvPr>
            <p:ph type="body" sz="quarter" idx="12" hasCustomPrompt="1"/>
          </p:nvPr>
        </p:nvSpPr>
        <p:spPr>
          <a:xfrm>
            <a:off x="431799" y="3494989"/>
            <a:ext cx="3851275" cy="1274763"/>
          </a:xfrm>
          <a:prstGeom prst="rect">
            <a:avLst/>
          </a:prstGeom>
        </p:spPr>
        <p:txBody>
          <a:bodyPr/>
          <a:lstStyle>
            <a:lvl1pPr>
              <a:defRPr sz="2000">
                <a:solidFill>
                  <a:schemeClr val="tx1"/>
                </a:solidFill>
              </a:defRPr>
            </a:lvl1pPr>
            <a:lvl2pPr marL="0" indent="0">
              <a:buNone/>
              <a:defRPr/>
            </a:lvl2pPr>
          </a:lstStyle>
          <a:p>
            <a:pPr lvl="0"/>
            <a:r>
              <a:rPr lang="en-US" dirty="0"/>
              <a:t>Optional additional information</a:t>
            </a:r>
          </a:p>
        </p:txBody>
      </p:sp>
      <p:sp>
        <p:nvSpPr>
          <p:cNvPr id="7" name="Picture Placeholder">
            <a:extLst>
              <a:ext uri="{FF2B5EF4-FFF2-40B4-BE49-F238E27FC236}">
                <a16:creationId xmlns:a16="http://schemas.microsoft.com/office/drawing/2014/main" id="{67F8163F-D370-5C4C-500A-7D576C590BB1}"/>
              </a:ext>
              <a:ext uri="{C183D7F6-B498-43B3-948B-1728B52AA6E4}">
                <adec:decorative xmlns:adec="http://schemas.microsoft.com/office/drawing/2017/decorative" val="1"/>
              </a:ext>
            </a:extLst>
          </p:cNvPr>
          <p:cNvSpPr>
            <a:spLocks noGrp="1"/>
          </p:cNvSpPr>
          <p:nvPr>
            <p:ph type="pic" sz="quarter" idx="11"/>
          </p:nvPr>
        </p:nvSpPr>
        <p:spPr>
          <a:xfrm>
            <a:off x="1905000" y="0"/>
            <a:ext cx="10300263" cy="6870700"/>
          </a:xfrm>
          <a:custGeom>
            <a:avLst/>
            <a:gdLst>
              <a:gd name="connsiteX0" fmla="*/ 6858000 w 10287001"/>
              <a:gd name="connsiteY0" fmla="*/ 0 h 6858000"/>
              <a:gd name="connsiteX1" fmla="*/ 10287001 w 10287001"/>
              <a:gd name="connsiteY1" fmla="*/ 0 h 6858000"/>
              <a:gd name="connsiteX2" fmla="*/ 10287001 w 10287001"/>
              <a:gd name="connsiteY2" fmla="*/ 3467099 h 6858000"/>
              <a:gd name="connsiteX3" fmla="*/ 6896100 w 10287001"/>
              <a:gd name="connsiteY3" fmla="*/ 6858000 h 6858000"/>
              <a:gd name="connsiteX4" fmla="*/ 0 w 10287001"/>
              <a:gd name="connsiteY4" fmla="*/ 6858000 h 6858000"/>
              <a:gd name="connsiteX0" fmla="*/ 6858000 w 10287001"/>
              <a:gd name="connsiteY0" fmla="*/ 0 h 6858000"/>
              <a:gd name="connsiteX1" fmla="*/ 10287001 w 10287001"/>
              <a:gd name="connsiteY1" fmla="*/ 0 h 6858000"/>
              <a:gd name="connsiteX2" fmla="*/ 10287001 w 10287001"/>
              <a:gd name="connsiteY2" fmla="*/ 3467099 h 6858000"/>
              <a:gd name="connsiteX3" fmla="*/ 8636000 w 10287001"/>
              <a:gd name="connsiteY3" fmla="*/ 5080000 h 6858000"/>
              <a:gd name="connsiteX4" fmla="*/ 6896100 w 10287001"/>
              <a:gd name="connsiteY4" fmla="*/ 6858000 h 6858000"/>
              <a:gd name="connsiteX5" fmla="*/ 0 w 10287001"/>
              <a:gd name="connsiteY5" fmla="*/ 6858000 h 6858000"/>
              <a:gd name="connsiteX6" fmla="*/ 6858000 w 10287001"/>
              <a:gd name="connsiteY6" fmla="*/ 0 h 6858000"/>
              <a:gd name="connsiteX0" fmla="*/ 6858000 w 10287001"/>
              <a:gd name="connsiteY0" fmla="*/ 0 h 6870700"/>
              <a:gd name="connsiteX1" fmla="*/ 10287001 w 10287001"/>
              <a:gd name="connsiteY1" fmla="*/ 0 h 6870700"/>
              <a:gd name="connsiteX2" fmla="*/ 10287001 w 10287001"/>
              <a:gd name="connsiteY2" fmla="*/ 3467099 h 6870700"/>
              <a:gd name="connsiteX3" fmla="*/ 10274300 w 10287001"/>
              <a:gd name="connsiteY3" fmla="*/ 6870700 h 6870700"/>
              <a:gd name="connsiteX4" fmla="*/ 6896100 w 10287001"/>
              <a:gd name="connsiteY4" fmla="*/ 6858000 h 6870700"/>
              <a:gd name="connsiteX5" fmla="*/ 0 w 10287001"/>
              <a:gd name="connsiteY5" fmla="*/ 6858000 h 6870700"/>
              <a:gd name="connsiteX6" fmla="*/ 6858000 w 10287001"/>
              <a:gd name="connsiteY6" fmla="*/ 0 h 6870700"/>
              <a:gd name="connsiteX0" fmla="*/ 6858000 w 10300263"/>
              <a:gd name="connsiteY0" fmla="*/ 0 h 6870700"/>
              <a:gd name="connsiteX1" fmla="*/ 10287001 w 10300263"/>
              <a:gd name="connsiteY1" fmla="*/ 0 h 6870700"/>
              <a:gd name="connsiteX2" fmla="*/ 10287001 w 10300263"/>
              <a:gd name="connsiteY2" fmla="*/ 3467099 h 6870700"/>
              <a:gd name="connsiteX3" fmla="*/ 10299700 w 10300263"/>
              <a:gd name="connsiteY3" fmla="*/ 6870700 h 6870700"/>
              <a:gd name="connsiteX4" fmla="*/ 6896100 w 10300263"/>
              <a:gd name="connsiteY4" fmla="*/ 6858000 h 6870700"/>
              <a:gd name="connsiteX5" fmla="*/ 0 w 10300263"/>
              <a:gd name="connsiteY5" fmla="*/ 6858000 h 6870700"/>
              <a:gd name="connsiteX6" fmla="*/ 6858000 w 10300263"/>
              <a:gd name="connsiteY6" fmla="*/ 0 h 687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263" h="6870700">
                <a:moveTo>
                  <a:pt x="6858000" y="0"/>
                </a:moveTo>
                <a:lnTo>
                  <a:pt x="10287001" y="0"/>
                </a:lnTo>
                <a:lnTo>
                  <a:pt x="10287001" y="3467099"/>
                </a:lnTo>
                <a:cubicBezTo>
                  <a:pt x="10282767" y="4601633"/>
                  <a:pt x="10303934" y="5736166"/>
                  <a:pt x="10299700" y="6870700"/>
                </a:cubicBezTo>
                <a:lnTo>
                  <a:pt x="6896100" y="6858000"/>
                </a:lnTo>
                <a:lnTo>
                  <a:pt x="0" y="6858000"/>
                </a:lnTo>
                <a:lnTo>
                  <a:pt x="6858000" y="0"/>
                </a:lnTo>
                <a:close/>
              </a:path>
            </a:pathLst>
          </a:custGeom>
          <a:pattFill prst="dkUpDiag">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dirty="0"/>
          </a:p>
        </p:txBody>
      </p:sp>
      <p:sp>
        <p:nvSpPr>
          <p:cNvPr id="3" name="Classification">
            <a:extLst>
              <a:ext uri="{FF2B5EF4-FFF2-40B4-BE49-F238E27FC236}">
                <a16:creationId xmlns:a16="http://schemas.microsoft.com/office/drawing/2014/main" id="{268034F8-D9C2-8C58-D3F0-75FD7B94D914}"/>
              </a:ext>
              <a:ext uri="{C183D7F6-B498-43B3-948B-1728B52AA6E4}">
                <adec:decorative xmlns:adec="http://schemas.microsoft.com/office/drawing/2017/decorative" val="1"/>
              </a:ext>
            </a:extLst>
          </p:cNvPr>
          <p:cNvSpPr txBox="1">
            <a:spLocks/>
          </p:cNvSpPr>
          <p:nvPr/>
        </p:nvSpPr>
        <p:spPr>
          <a:xfrm>
            <a:off x="440938" y="6251108"/>
            <a:ext cx="154026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tx1"/>
                </a:solidFill>
                <a:effectLst/>
              </a:rPr>
              <a:t>© Ipsos | Doc Name | Month Year | Version # | Public | Internal/Client Use Only | Strictly Confidential</a:t>
            </a:r>
          </a:p>
        </p:txBody>
      </p:sp>
    </p:spTree>
    <p:extLst>
      <p:ext uri="{BB962C8B-B14F-4D97-AF65-F5344CB8AC3E}">
        <p14:creationId xmlns:p14="http://schemas.microsoft.com/office/powerpoint/2010/main" val="2972056271"/>
      </p:ext>
    </p:extLst>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cSld name="Cover2">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4" name="Subtitle">
            <a:extLst>
              <a:ext uri="{FF2B5EF4-FFF2-40B4-BE49-F238E27FC236}">
                <a16:creationId xmlns:a16="http://schemas.microsoft.com/office/drawing/2014/main" id="{3C4CEC0F-4F4E-C628-E777-B49D1A8239A9}"/>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5" name="Parallelogram">
            <a:extLst>
              <a:ext uri="{FF2B5EF4-FFF2-40B4-BE49-F238E27FC236}">
                <a16:creationId xmlns:a16="http://schemas.microsoft.com/office/drawing/2014/main" id="{FC6D638B-3FB9-6E86-FCF3-E91BAFA35721}"/>
              </a:ext>
              <a:ext uri="{C183D7F6-B498-43B3-948B-1728B52AA6E4}">
                <adec:decorative xmlns:adec="http://schemas.microsoft.com/office/drawing/2017/decorative" val="1"/>
              </a:ext>
            </a:extLst>
          </p:cNvPr>
          <p:cNvSpPr/>
          <p:nvPr userDrawn="1"/>
        </p:nvSpPr>
        <p:spPr>
          <a:xfrm rot="8100000">
            <a:off x="4274993" y="2748846"/>
            <a:ext cx="10227496" cy="3345332"/>
          </a:xfrm>
          <a:custGeom>
            <a:avLst/>
            <a:gdLst>
              <a:gd name="connsiteX0" fmla="*/ 0 w 10227496"/>
              <a:gd name="connsiteY0" fmla="*/ 2822007 h 3345332"/>
              <a:gd name="connsiteX1" fmla="*/ 2822008 w 10227496"/>
              <a:gd name="connsiteY1" fmla="*/ 0 h 3345332"/>
              <a:gd name="connsiteX2" fmla="*/ 6882164 w 10227496"/>
              <a:gd name="connsiteY2" fmla="*/ 0 h 3345332"/>
              <a:gd name="connsiteX3" fmla="*/ 10227496 w 10227496"/>
              <a:gd name="connsiteY3" fmla="*/ 3345332 h 3345332"/>
              <a:gd name="connsiteX4" fmla="*/ 523325 w 10227496"/>
              <a:gd name="connsiteY4" fmla="*/ 3345332 h 334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7496" h="3345332">
                <a:moveTo>
                  <a:pt x="0" y="2822007"/>
                </a:moveTo>
                <a:lnTo>
                  <a:pt x="2822008" y="0"/>
                </a:lnTo>
                <a:lnTo>
                  <a:pt x="6882164" y="0"/>
                </a:lnTo>
                <a:lnTo>
                  <a:pt x="10227496" y="3345332"/>
                </a:lnTo>
                <a:lnTo>
                  <a:pt x="523325" y="3345332"/>
                </a:lnTo>
                <a:close/>
              </a:path>
            </a:pathLst>
          </a:cu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3" name="Classification">
            <a:extLst>
              <a:ext uri="{FF2B5EF4-FFF2-40B4-BE49-F238E27FC236}">
                <a16:creationId xmlns:a16="http://schemas.microsoft.com/office/drawing/2014/main" id="{6B269EC5-8F47-12C3-1099-D5DEFDEAED46}"/>
              </a:ext>
              <a:ext uri="{C183D7F6-B498-43B3-948B-1728B52AA6E4}">
                <adec:decorative xmlns:adec="http://schemas.microsoft.com/office/drawing/2017/decorative" val="1"/>
              </a:ext>
            </a:extLst>
          </p:cNvPr>
          <p:cNvSpPr txBox="1">
            <a:spLocks/>
          </p:cNvSpPr>
          <p:nvPr/>
        </p:nvSpPr>
        <p:spPr>
          <a:xfrm>
            <a:off x="440938" y="6497329"/>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7" name="Ipsos Logo">
            <a:extLst>
              <a:ext uri="{FF2B5EF4-FFF2-40B4-BE49-F238E27FC236}">
                <a16:creationId xmlns:a16="http://schemas.microsoft.com/office/drawing/2014/main" id="{7A2B175B-B946-04A7-B88B-99D86629758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238924874"/>
      </p:ext>
    </p:extLst>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Divider 1">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28623" y="1350000"/>
            <a:ext cx="5536747" cy="715669"/>
          </a:xfrm>
        </p:spPr>
        <p:txBody>
          <a:bodyPr/>
          <a:lstStyle>
            <a:lvl1pPr>
              <a:defRPr sz="4800">
                <a:solidFill>
                  <a:schemeClr val="bg1"/>
                </a:solidFill>
                <a:latin typeface="+mj-lt"/>
              </a:defRPr>
            </a:lvl1pPr>
          </a:lstStyle>
          <a:p>
            <a:r>
              <a:rPr lang="en-US" dirty="0"/>
              <a:t>CLICK TO EDIT MASTER TITLE STYLE</a:t>
            </a:r>
            <a:endParaRPr lang="en-GB" dirty="0"/>
          </a:p>
        </p:txBody>
      </p:sp>
      <p:sp>
        <p:nvSpPr>
          <p:cNvPr id="6" name="Subtitle">
            <a:extLst>
              <a:ext uri="{FF2B5EF4-FFF2-40B4-BE49-F238E27FC236}">
                <a16:creationId xmlns:a16="http://schemas.microsoft.com/office/drawing/2014/main" id="{A1A0E186-5FCC-AF1B-9AB2-F4AB588ABD30}"/>
              </a:ext>
            </a:extLst>
          </p:cNvPr>
          <p:cNvSpPr>
            <a:spLocks noGrp="1"/>
          </p:cNvSpPr>
          <p:nvPr>
            <p:ph type="body" sz="quarter" idx="12" hasCustomPrompt="1"/>
          </p:nvPr>
        </p:nvSpPr>
        <p:spPr>
          <a:xfrm>
            <a:off x="431800" y="3494989"/>
            <a:ext cx="3551238"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9" name="Picture Placeholder">
            <a:extLst>
              <a:ext uri="{FF2B5EF4-FFF2-40B4-BE49-F238E27FC236}">
                <a16:creationId xmlns:a16="http://schemas.microsoft.com/office/drawing/2014/main" id="{8ED5220B-285D-EC14-D33F-B34A17FD9E27}"/>
              </a:ext>
              <a:ext uri="{C183D7F6-B498-43B3-948B-1728B52AA6E4}">
                <adec:decorative xmlns:adec="http://schemas.microsoft.com/office/drawing/2017/decorative" val="1"/>
              </a:ext>
            </a:extLst>
          </p:cNvPr>
          <p:cNvSpPr>
            <a:spLocks noGrp="1"/>
          </p:cNvSpPr>
          <p:nvPr>
            <p:ph type="pic" sz="quarter" idx="11"/>
          </p:nvPr>
        </p:nvSpPr>
        <p:spPr>
          <a:xfrm>
            <a:off x="1918724" y="0"/>
            <a:ext cx="10273277" cy="6858000"/>
          </a:xfrm>
          <a:custGeom>
            <a:avLst/>
            <a:gdLst>
              <a:gd name="connsiteX0" fmla="*/ 6858000 w 10273277"/>
              <a:gd name="connsiteY0" fmla="*/ 0 h 6858000"/>
              <a:gd name="connsiteX1" fmla="*/ 10273277 w 10273277"/>
              <a:gd name="connsiteY1" fmla="*/ 0 h 6858000"/>
              <a:gd name="connsiteX2" fmla="*/ 10273277 w 10273277"/>
              <a:gd name="connsiteY2" fmla="*/ 6858000 h 6858000"/>
              <a:gd name="connsiteX3" fmla="*/ 10273276 w 10273277"/>
              <a:gd name="connsiteY3" fmla="*/ 6858000 h 6858000"/>
              <a:gd name="connsiteX4" fmla="*/ 10273276 w 10273277"/>
              <a:gd name="connsiteY4" fmla="*/ 3947601 h 6858000"/>
              <a:gd name="connsiteX5" fmla="*/ 7362877 w 10273277"/>
              <a:gd name="connsiteY5" fmla="*/ 6858000 h 6858000"/>
              <a:gd name="connsiteX6" fmla="*/ 0 w 102732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73277" h="6858000">
                <a:moveTo>
                  <a:pt x="6858000" y="0"/>
                </a:moveTo>
                <a:lnTo>
                  <a:pt x="10273277" y="0"/>
                </a:lnTo>
                <a:lnTo>
                  <a:pt x="10273277" y="6858000"/>
                </a:lnTo>
                <a:lnTo>
                  <a:pt x="10273276" y="6858000"/>
                </a:lnTo>
                <a:lnTo>
                  <a:pt x="10273276" y="3947601"/>
                </a:lnTo>
                <a:lnTo>
                  <a:pt x="7362877" y="6858000"/>
                </a:lnTo>
                <a:lnTo>
                  <a:pt x="0" y="6858000"/>
                </a:lnTo>
                <a:close/>
              </a:path>
            </a:pathLst>
          </a:custGeom>
          <a:pattFill prst="dkVert">
            <a:fgClr>
              <a:schemeClr val="bg1">
                <a:lumMod val="85000"/>
              </a:schemeClr>
            </a:fgClr>
            <a:bgClr>
              <a:schemeClr val="bg1"/>
            </a:bgClr>
          </a:pattFill>
        </p:spPr>
        <p:txBody>
          <a:bodyPr vert="horz" wrap="square" lIns="0" tIns="0" rIns="0" bIns="0" rtlCol="0">
            <a:noAutofit/>
          </a:bodyPr>
          <a:lstStyle>
            <a:lvl1pPr>
              <a:defRPr lang="en-GB"/>
            </a:lvl1pPr>
          </a:lstStyle>
          <a:p>
            <a:pPr lvl="0"/>
            <a:r>
              <a:rPr lang="it-IT"/>
              <a:t>Fare clic sull'icona per inserire un'immagine</a:t>
            </a:r>
            <a:endParaRPr lang="en-GB"/>
          </a:p>
        </p:txBody>
      </p:sp>
      <p:sp>
        <p:nvSpPr>
          <p:cNvPr id="5" name="Classification">
            <a:extLst>
              <a:ext uri="{FF2B5EF4-FFF2-40B4-BE49-F238E27FC236}">
                <a16:creationId xmlns:a16="http://schemas.microsoft.com/office/drawing/2014/main" id="{A2DBDE31-A0D1-C0E0-CFCE-D83929DAC7B6}"/>
              </a:ext>
              <a:ext uri="{C183D7F6-B498-43B3-948B-1728B52AA6E4}">
                <adec:decorative xmlns:adec="http://schemas.microsoft.com/office/drawing/2017/decorative" val="1"/>
              </a:ext>
            </a:extLst>
          </p:cNvPr>
          <p:cNvSpPr txBox="1">
            <a:spLocks/>
          </p:cNvSpPr>
          <p:nvPr/>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pic>
        <p:nvPicPr>
          <p:cNvPr id="3" name="Ipsos Logo">
            <a:extLst>
              <a:ext uri="{FF2B5EF4-FFF2-40B4-BE49-F238E27FC236}">
                <a16:creationId xmlns:a16="http://schemas.microsoft.com/office/drawing/2014/main" id="{C738F64B-9716-3D49-6390-B27B601A90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736206582"/>
      </p:ext>
    </p:extLst>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Divider 3">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024DFEA-2014-1751-E480-8A66CDCDA552}"/>
              </a:ext>
            </a:extLst>
          </p:cNvPr>
          <p:cNvSpPr>
            <a:spLocks noGrp="1"/>
          </p:cNvSpPr>
          <p:nvPr>
            <p:ph type="title"/>
          </p:nvPr>
        </p:nvSpPr>
        <p:spPr>
          <a:xfrm>
            <a:off x="432000" y="1350000"/>
            <a:ext cx="6095800" cy="1610016"/>
          </a:xfrm>
        </p:spPr>
        <p:txBody>
          <a:bodyPr/>
          <a:lstStyle>
            <a:lvl1pPr>
              <a:defRPr sz="4800" cap="all" baseline="0">
                <a:solidFill>
                  <a:schemeClr val="bg1"/>
                </a:solidFill>
                <a:latin typeface="+mj-lt"/>
              </a:defRPr>
            </a:lvl1pPr>
          </a:lstStyle>
          <a:p>
            <a:r>
              <a:rPr lang="it-IT"/>
              <a:t>Fare clic per modificare lo stile del titolo dello schema</a:t>
            </a:r>
            <a:endParaRPr lang="en-GB" dirty="0"/>
          </a:p>
        </p:txBody>
      </p:sp>
      <p:sp>
        <p:nvSpPr>
          <p:cNvPr id="17" name="Subtitle">
            <a:extLst>
              <a:ext uri="{FF2B5EF4-FFF2-40B4-BE49-F238E27FC236}">
                <a16:creationId xmlns:a16="http://schemas.microsoft.com/office/drawing/2014/main" id="{1C3EC48E-82FF-AD78-A375-4569D055911C}"/>
              </a:ext>
            </a:extLst>
          </p:cNvPr>
          <p:cNvSpPr>
            <a:spLocks noGrp="1"/>
          </p:cNvSpPr>
          <p:nvPr>
            <p:ph type="body" sz="quarter" idx="11" hasCustomPrompt="1"/>
          </p:nvPr>
        </p:nvSpPr>
        <p:spPr>
          <a:xfrm>
            <a:off x="4318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1" name="Chapter Number">
            <a:extLst>
              <a:ext uri="{FF2B5EF4-FFF2-40B4-BE49-F238E27FC236}">
                <a16:creationId xmlns:a16="http://schemas.microsoft.com/office/drawing/2014/main" id="{7066FE41-55CD-1D44-7ED7-B1E742AF1832}"/>
              </a:ext>
              <a:ext uri="{C183D7F6-B498-43B3-948B-1728B52AA6E4}">
                <adec:decorative xmlns:adec="http://schemas.microsoft.com/office/drawing/2017/decorative" val="1"/>
              </a:ext>
            </a:extLst>
          </p:cNvPr>
          <p:cNvSpPr>
            <a:spLocks noGrp="1"/>
          </p:cNvSpPr>
          <p:nvPr>
            <p:ph type="body" sz="quarter" idx="10" hasCustomPrompt="1"/>
          </p:nvPr>
        </p:nvSpPr>
        <p:spPr>
          <a:xfrm>
            <a:off x="9148762" y="1032463"/>
            <a:ext cx="2600325" cy="1820863"/>
          </a:xfrm>
          <a:prstGeom prst="rect">
            <a:avLst/>
          </a:prstGeom>
        </p:spPr>
        <p:txBody>
          <a:bodyPr/>
          <a:lstStyle>
            <a:lvl1pPr algn="ctr">
              <a:lnSpc>
                <a:spcPct val="100000"/>
              </a:lnSpc>
              <a:spcBef>
                <a:spcPts val="0"/>
              </a:spcBef>
              <a:spcAft>
                <a:spcPts val="0"/>
              </a:spcAft>
              <a:defRPr sz="11700" b="1">
                <a:solidFill>
                  <a:schemeClr val="bg1"/>
                </a:solidFill>
              </a:defRPr>
            </a:lvl1pPr>
          </a:lstStyle>
          <a:p>
            <a:pPr lvl="0"/>
            <a:r>
              <a:rPr lang="en-US" dirty="0"/>
              <a:t>##</a:t>
            </a:r>
          </a:p>
        </p:txBody>
      </p:sp>
      <p:sp>
        <p:nvSpPr>
          <p:cNvPr id="3" name="Triangle">
            <a:extLst>
              <a:ext uri="{FF2B5EF4-FFF2-40B4-BE49-F238E27FC236}">
                <a16:creationId xmlns:a16="http://schemas.microsoft.com/office/drawing/2014/main" id="{A47BBA45-30B2-1AE1-4D29-166B974CDEE5}"/>
              </a:ext>
              <a:ext uri="{C183D7F6-B498-43B3-948B-1728B52AA6E4}">
                <adec:decorative xmlns:adec="http://schemas.microsoft.com/office/drawing/2017/decorative" val="1"/>
              </a:ext>
            </a:extLst>
          </p:cNvPr>
          <p:cNvSpPr/>
          <p:nvPr/>
        </p:nvSpPr>
        <p:spPr>
          <a:xfrm rot="16200000">
            <a:off x="9281601" y="3947601"/>
            <a:ext cx="2910399" cy="2910399"/>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sp>
        <p:nvSpPr>
          <p:cNvPr id="16" name="Classification">
            <a:extLst>
              <a:ext uri="{FF2B5EF4-FFF2-40B4-BE49-F238E27FC236}">
                <a16:creationId xmlns:a16="http://schemas.microsoft.com/office/drawing/2014/main" id="{FDD80340-4635-16C0-216B-A823C681F101}"/>
              </a:ext>
              <a:ext uri="{C183D7F6-B498-43B3-948B-1728B52AA6E4}">
                <adec:decorative xmlns:adec="http://schemas.microsoft.com/office/drawing/2017/decorative" val="1"/>
              </a:ext>
            </a:extLst>
          </p:cNvPr>
          <p:cNvSpPr txBox="1">
            <a:spLocks/>
          </p:cNvSpPr>
          <p:nvPr userDrawn="1"/>
        </p:nvSpPr>
        <p:spPr>
          <a:xfrm>
            <a:off x="440938" y="6251108"/>
            <a:ext cx="1695772"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14" name="Slide Number">
            <a:extLst>
              <a:ext uri="{FF2B5EF4-FFF2-40B4-BE49-F238E27FC236}">
                <a16:creationId xmlns:a16="http://schemas.microsoft.com/office/drawing/2014/main" id="{72396438-1F17-18D4-E6ED-2C81438578DE}"/>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solidFill>
              </a:rPr>
              <a:pPr algn="ctr" rtl="0">
                <a:lnSpc>
                  <a:spcPct val="110000"/>
                </a:lnSpc>
                <a:spcBef>
                  <a:spcPts val="400"/>
                </a:spcBef>
                <a:spcAft>
                  <a:spcPts val="400"/>
                </a:spcAft>
              </a:pPr>
              <a:t>‹N›</a:t>
            </a:fld>
            <a:endParaRPr lang="en-GB" sz="900" dirty="0">
              <a:solidFill>
                <a:schemeClr val="bg1"/>
              </a:solidFill>
            </a:endParaRPr>
          </a:p>
        </p:txBody>
      </p:sp>
      <p:pic>
        <p:nvPicPr>
          <p:cNvPr id="5" name="Ipsos Logo">
            <a:extLst>
              <a:ext uri="{FF2B5EF4-FFF2-40B4-BE49-F238E27FC236}">
                <a16:creationId xmlns:a16="http://schemas.microsoft.com/office/drawing/2014/main" id="{0B670EF9-49DC-A59C-6B97-BFCFA58E272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666170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Divider 4">
    <p:bg>
      <p:bgPr>
        <a:solidFill>
          <a:schemeClr val="accent1"/>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66D97C3-1B7F-5C9F-E63F-96F1A14B6253}"/>
              </a:ext>
            </a:extLst>
          </p:cNvPr>
          <p:cNvSpPr>
            <a:spLocks noGrp="1"/>
          </p:cNvSpPr>
          <p:nvPr>
            <p:ph type="title" hasCustomPrompt="1"/>
          </p:nvPr>
        </p:nvSpPr>
        <p:spPr>
          <a:xfrm>
            <a:off x="432000" y="1350000"/>
            <a:ext cx="6797676" cy="715669"/>
          </a:xfrm>
        </p:spPr>
        <p:txBody>
          <a:bodyPr vert="horz" wrap="square" lIns="0" tIns="0" rIns="0" bIns="0" rtlCol="0" anchor="t">
            <a:noAutofit/>
          </a:bodyPr>
          <a:lstStyle>
            <a:lvl1pPr>
              <a:defRPr lang="en-GB" sz="4800" b="0" cap="all" baseline="0" dirty="0">
                <a:solidFill>
                  <a:schemeClr val="bg1"/>
                </a:solidFill>
                <a:latin typeface="+mj-lt"/>
              </a:defRPr>
            </a:lvl1pPr>
          </a:lstStyle>
          <a:p>
            <a:pPr lvl="0"/>
            <a:r>
              <a:rPr lang="en-US" dirty="0"/>
              <a:t>CLICK TO EDIT MASTER TITLE STYLE</a:t>
            </a:r>
            <a:endParaRPr lang="en-GB" dirty="0"/>
          </a:p>
        </p:txBody>
      </p:sp>
      <p:sp>
        <p:nvSpPr>
          <p:cNvPr id="8" name="Subtitle">
            <a:extLst>
              <a:ext uri="{FF2B5EF4-FFF2-40B4-BE49-F238E27FC236}">
                <a16:creationId xmlns:a16="http://schemas.microsoft.com/office/drawing/2014/main" id="{29E5EE94-2CAC-A691-BCF2-845687798E3E}"/>
              </a:ext>
            </a:extLst>
          </p:cNvPr>
          <p:cNvSpPr>
            <a:spLocks noGrp="1"/>
          </p:cNvSpPr>
          <p:nvPr>
            <p:ph type="body" sz="quarter" idx="11" hasCustomPrompt="1"/>
          </p:nvPr>
        </p:nvSpPr>
        <p:spPr>
          <a:xfrm>
            <a:off x="432000" y="3494989"/>
            <a:ext cx="6096000" cy="1274763"/>
          </a:xfrm>
          <a:prstGeom prst="rect">
            <a:avLst/>
          </a:prstGeom>
        </p:spPr>
        <p:txBody>
          <a:bodyPr/>
          <a:lstStyle>
            <a:lvl1pPr>
              <a:defRPr sz="2000">
                <a:solidFill>
                  <a:schemeClr val="bg1"/>
                </a:solidFill>
              </a:defRPr>
            </a:lvl1pPr>
            <a:lvl2pPr marL="0" indent="0">
              <a:buNone/>
              <a:defRPr/>
            </a:lvl2pPr>
          </a:lstStyle>
          <a:p>
            <a:pPr lvl="0"/>
            <a:r>
              <a:rPr lang="en-US" dirty="0"/>
              <a:t>Optional additional information</a:t>
            </a:r>
          </a:p>
        </p:txBody>
      </p:sp>
      <p:sp>
        <p:nvSpPr>
          <p:cNvPr id="10" name="Picture Placeholder">
            <a:extLst>
              <a:ext uri="{FF2B5EF4-FFF2-40B4-BE49-F238E27FC236}">
                <a16:creationId xmlns:a16="http://schemas.microsoft.com/office/drawing/2014/main" id="{92B650A8-9C21-DC86-F471-38B40FC6D582}"/>
              </a:ext>
              <a:ext uri="{C183D7F6-B498-43B3-948B-1728B52AA6E4}">
                <adec:decorative xmlns:adec="http://schemas.microsoft.com/office/drawing/2017/decorative" val="1"/>
              </a:ext>
            </a:extLst>
          </p:cNvPr>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3975100 h 6858000"/>
              <a:gd name="connsiteX3" fmla="*/ 93091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3975100"/>
                </a:lnTo>
                <a:lnTo>
                  <a:pt x="9309100" y="6858000"/>
                </a:lnTo>
                <a:lnTo>
                  <a:pt x="0" y="6858000"/>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en-GB" dirty="0"/>
              <a:t>Click icon to insert image</a:t>
            </a:r>
          </a:p>
        </p:txBody>
      </p:sp>
      <p:sp>
        <p:nvSpPr>
          <p:cNvPr id="4" name="Classification">
            <a:extLst>
              <a:ext uri="{FF2B5EF4-FFF2-40B4-BE49-F238E27FC236}">
                <a16:creationId xmlns:a16="http://schemas.microsoft.com/office/drawing/2014/main" id="{F24B9245-8C3F-D9F1-7FC8-4D3768017B0D}"/>
              </a:ext>
              <a:ext uri="{C183D7F6-B498-43B3-948B-1728B52AA6E4}">
                <adec:decorative xmlns:adec="http://schemas.microsoft.com/office/drawing/2017/decorative" val="1"/>
              </a:ext>
            </a:extLst>
          </p:cNvPr>
          <p:cNvSpPr txBox="1">
            <a:spLocks/>
          </p:cNvSpPr>
          <p:nvPr userDrawn="1"/>
        </p:nvSpPr>
        <p:spPr>
          <a:xfrm>
            <a:off x="440938" y="6374219"/>
            <a:ext cx="2600712" cy="24622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Doc Name | Month Year | Version # | Public | Internal/Client Use Only | Strictly Confidential</a:t>
            </a:r>
          </a:p>
        </p:txBody>
      </p:sp>
      <p:sp>
        <p:nvSpPr>
          <p:cNvPr id="6" name="Slide Number">
            <a:extLst>
              <a:ext uri="{FF2B5EF4-FFF2-40B4-BE49-F238E27FC236}">
                <a16:creationId xmlns:a16="http://schemas.microsoft.com/office/drawing/2014/main" id="{202AE276-86A8-A521-58F1-3F84240A5B51}"/>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solidFill>
                  <a:schemeClr val="bg1">
                    <a:lumMod val="65000"/>
                  </a:schemeClr>
                </a:solidFill>
              </a:rPr>
              <a:pPr algn="ctr" rtl="0">
                <a:lnSpc>
                  <a:spcPct val="110000"/>
                </a:lnSpc>
                <a:spcBef>
                  <a:spcPts val="400"/>
                </a:spcBef>
                <a:spcAft>
                  <a:spcPts val="400"/>
                </a:spcAft>
              </a:pPr>
              <a:t>‹N›</a:t>
            </a:fld>
            <a:endParaRPr lang="en-GB" sz="900" dirty="0">
              <a:solidFill>
                <a:schemeClr val="bg1">
                  <a:lumMod val="65000"/>
                </a:schemeClr>
              </a:solidFill>
            </a:endParaRPr>
          </a:p>
        </p:txBody>
      </p:sp>
      <p:pic>
        <p:nvPicPr>
          <p:cNvPr id="12" name="Ipsos Logo">
            <a:extLst>
              <a:ext uri="{FF2B5EF4-FFF2-40B4-BE49-F238E27FC236}">
                <a16:creationId xmlns:a16="http://schemas.microsoft.com/office/drawing/2014/main" id="{BEC051CE-FCDB-2EBC-A53E-B4922F048E1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3854545190"/>
      </p:ext>
    </p:extLst>
  </p:cSld>
  <p:clrMapOvr>
    <a:masterClrMapping/>
  </p:clrMapOvr>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3011884-C2D5-14CD-9848-37C5CB013EB4}"/>
              </a:ext>
            </a:extLst>
          </p:cNvPr>
          <p:cNvSpPr>
            <a:spLocks noGrp="1"/>
          </p:cNvSpPr>
          <p:nvPr>
            <p:ph type="title"/>
          </p:nvPr>
        </p:nvSpPr>
        <p:spPr/>
        <p:txBody>
          <a:bodyPr/>
          <a:lstStyle/>
          <a:p>
            <a:r>
              <a:rPr lang="it-IT"/>
              <a:t>Fare clic per modificare lo stile del titolo dello schema</a:t>
            </a:r>
            <a:endParaRPr lang="en-GB" dirty="0"/>
          </a:p>
        </p:txBody>
      </p:sp>
    </p:spTree>
    <p:extLst>
      <p:ext uri="{BB962C8B-B14F-4D97-AF65-F5344CB8AC3E}">
        <p14:creationId xmlns:p14="http://schemas.microsoft.com/office/powerpoint/2010/main" val="797797500"/>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Double 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Double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2" spcCol="288000">
            <a:noAutofit/>
          </a:bodyPr>
          <a:lstStyle>
            <a:lvl1pPr>
              <a:lnSpc>
                <a:spcPct val="115000"/>
              </a:lnSpc>
              <a:spcBef>
                <a:spcPts val="400"/>
              </a:spcBef>
              <a:defRPr sz="1200">
                <a:solidFill>
                  <a:schemeClr val="tx1"/>
                </a:solidFill>
              </a:defRPr>
            </a:lvl1pPr>
            <a:lvl2pPr marL="180975" indent="-180975">
              <a:lnSpc>
                <a:spcPct val="115000"/>
              </a:lnSpc>
              <a:spcBef>
                <a:spcPts val="400"/>
              </a:spcBef>
              <a:buSzPct val="100000"/>
              <a:defRPr lang="en-GB" sz="1200" kern="1200" dirty="0">
                <a:solidFill>
                  <a:schemeClr val="tx1"/>
                </a:solidFill>
                <a:latin typeface="+mn-lt"/>
                <a:ea typeface="+mn-ea"/>
                <a:cs typeface="+mn-cs"/>
              </a:defRPr>
            </a:lvl2pPr>
            <a:lvl3pPr>
              <a:lnSpc>
                <a:spcPct val="115000"/>
              </a:lnSpc>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734924755"/>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4-column 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p:txBody>
          <a:bodyPr/>
          <a:lstStyle>
            <a:lvl1pPr>
              <a:defRPr/>
            </a:lvl1pPr>
          </a:lstStyle>
          <a:p>
            <a:r>
              <a:rPr lang="en-US" dirty="0"/>
              <a:t>Four column layout</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11299088" cy="3861312"/>
          </a:xfrm>
          <a:prstGeom prst="rect">
            <a:avLst/>
          </a:prstGeom>
        </p:spPr>
        <p:txBody>
          <a:bodyPr numCol="4" spcCol="288000">
            <a:noAutofit/>
          </a:bodyPr>
          <a:lstStyle>
            <a:lvl1pPr>
              <a:spcBef>
                <a:spcPts val="400"/>
              </a:spcBef>
              <a:defRPr sz="1200">
                <a:solidFill>
                  <a:schemeClr val="tx1"/>
                </a:solidFill>
              </a:defRPr>
            </a:lvl1pPr>
            <a:lvl2pPr marL="180975" indent="-180975">
              <a:spcBef>
                <a:spcPts val="400"/>
              </a:spcBef>
              <a:buSzPct val="100000"/>
              <a:buFont typeface="Arial" panose="020B0604020202020204" pitchFamily="34" charset="0"/>
              <a:buChar char="•"/>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3506402182"/>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404383402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column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450000"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4" name="Picture Placeholder">
            <a:extLst>
              <a:ext uri="{FF2B5EF4-FFF2-40B4-BE49-F238E27FC236}">
                <a16:creationId xmlns:a16="http://schemas.microsoft.com/office/drawing/2014/main" id="{556ABC33-C372-AF5C-2E2E-D41F4EF2DF98}"/>
              </a:ext>
              <a:ext uri="{C183D7F6-B498-43B3-948B-1728B52AA6E4}">
                <adec:decorative xmlns:adec="http://schemas.microsoft.com/office/drawing/2017/decorative" val="1"/>
              </a:ext>
            </a:extLst>
          </p:cNvPr>
          <p:cNvSpPr>
            <a:spLocks noGrp="1"/>
          </p:cNvSpPr>
          <p:nvPr>
            <p:ph type="pic" sz="quarter" idx="10"/>
          </p:nvPr>
        </p:nvSpPr>
        <p:spPr>
          <a:xfrm>
            <a:off x="9160365"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4066757629"/>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column image lef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31429DE-4D63-DCEA-0E6E-B1E263115B2B}"/>
              </a:ext>
            </a:extLst>
          </p:cNvPr>
          <p:cNvSpPr>
            <a:spLocks noGrp="1"/>
          </p:cNvSpPr>
          <p:nvPr>
            <p:ph type="title" hasCustomPrompt="1"/>
          </p:nvPr>
        </p:nvSpPr>
        <p:spPr>
          <a:xfrm>
            <a:off x="3370476" y="701874"/>
            <a:ext cx="8398725" cy="715669"/>
          </a:xfrm>
        </p:spPr>
        <p:txBody>
          <a:bodyPr/>
          <a:lstStyle>
            <a:lvl1pPr>
              <a:defRPr/>
            </a:lvl1pPr>
          </a:lstStyle>
          <a:p>
            <a:r>
              <a:rPr lang="en-US" dirty="0"/>
              <a:t>3 column textbox</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3370476" y="1808163"/>
            <a:ext cx="8398725" cy="4140200"/>
          </a:xfrm>
          <a:prstGeom prst="rect">
            <a:avLst/>
          </a:prstGeom>
        </p:spPr>
        <p:txBody>
          <a:bodyPr numCol="3"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2" name="Picture Placeholder">
            <a:extLst>
              <a:ext uri="{FF2B5EF4-FFF2-40B4-BE49-F238E27FC236}">
                <a16:creationId xmlns:a16="http://schemas.microsoft.com/office/drawing/2014/main" id="{F3960A8C-54BB-8626-EFC5-24884A3D9000}"/>
              </a:ext>
              <a:ext uri="{C183D7F6-B498-43B3-948B-1728B52AA6E4}">
                <adec:decorative xmlns:adec="http://schemas.microsoft.com/office/drawing/2017/decorative" val="1"/>
              </a:ext>
            </a:extLst>
          </p:cNvPr>
          <p:cNvSpPr>
            <a:spLocks noGrp="1"/>
          </p:cNvSpPr>
          <p:nvPr>
            <p:ph type="pic" sz="quarter" idx="10"/>
          </p:nvPr>
        </p:nvSpPr>
        <p:spPr>
          <a:xfrm>
            <a:off x="450001" y="0"/>
            <a:ext cx="2591650" cy="5948363"/>
          </a:xfrm>
          <a:custGeom>
            <a:avLst/>
            <a:gdLst>
              <a:gd name="connsiteX0" fmla="*/ 0 w 2591650"/>
              <a:gd name="connsiteY0" fmla="*/ 0 h 5948363"/>
              <a:gd name="connsiteX1" fmla="*/ 2591650 w 2591650"/>
              <a:gd name="connsiteY1" fmla="*/ 0 h 5948363"/>
              <a:gd name="connsiteX2" fmla="*/ 2591650 w 2591650"/>
              <a:gd name="connsiteY2" fmla="*/ 5583497 h 5948363"/>
              <a:gd name="connsiteX3" fmla="*/ 2226784 w 2591650"/>
              <a:gd name="connsiteY3" fmla="*/ 5948363 h 5948363"/>
              <a:gd name="connsiteX4" fmla="*/ 0 w 2591650"/>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650" h="5948363">
                <a:moveTo>
                  <a:pt x="0" y="0"/>
                </a:moveTo>
                <a:lnTo>
                  <a:pt x="2591650" y="0"/>
                </a:lnTo>
                <a:lnTo>
                  <a:pt x="2591650" y="5583497"/>
                </a:lnTo>
                <a:lnTo>
                  <a:pt x="2226784"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1254563871"/>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 images with text">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A87C81DC-5176-4847-8B6F-B68FF50589B8}"/>
              </a:ext>
            </a:extLst>
          </p:cNvPr>
          <p:cNvSpPr>
            <a:spLocks noGrp="1"/>
          </p:cNvSpPr>
          <p:nvPr>
            <p:ph type="title"/>
          </p:nvPr>
        </p:nvSpPr>
        <p:spPr/>
        <p:txBody>
          <a:bodyPr/>
          <a:lstStyle/>
          <a:p>
            <a:r>
              <a:rPr lang="it-IT"/>
              <a:t>Fare clic per modificare lo stile del titolo dello schema</a:t>
            </a:r>
            <a:endParaRPr lang="en-GB"/>
          </a:p>
        </p:txBody>
      </p:sp>
      <p:sp>
        <p:nvSpPr>
          <p:cNvPr id="23" name="Picture Placeholder 1">
            <a:extLst>
              <a:ext uri="{FF2B5EF4-FFF2-40B4-BE49-F238E27FC236}">
                <a16:creationId xmlns:a16="http://schemas.microsoft.com/office/drawing/2014/main" id="{D9563778-0759-A3C7-2077-55D205685E9A}"/>
              </a:ext>
              <a:ext uri="{C183D7F6-B498-43B3-948B-1728B52AA6E4}">
                <adec:decorative xmlns:adec="http://schemas.microsoft.com/office/drawing/2017/decorative" val="1"/>
              </a:ext>
            </a:extLst>
          </p:cNvPr>
          <p:cNvSpPr>
            <a:spLocks noGrp="1"/>
          </p:cNvSpPr>
          <p:nvPr>
            <p:ph type="pic" sz="quarter" idx="21" hasCustomPrompt="1"/>
          </p:nvPr>
        </p:nvSpPr>
        <p:spPr>
          <a:xfrm>
            <a:off x="450000"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8" name="Placeholder 1">
            <a:extLst>
              <a:ext uri="{FF2B5EF4-FFF2-40B4-BE49-F238E27FC236}">
                <a16:creationId xmlns:a16="http://schemas.microsoft.com/office/drawing/2014/main" id="{1F8BA170-026C-4B90-B5B2-B245369E3B17}"/>
              </a:ext>
            </a:extLst>
          </p:cNvPr>
          <p:cNvSpPr>
            <a:spLocks noGrp="1"/>
          </p:cNvSpPr>
          <p:nvPr>
            <p:ph idx="1" hasCustomPrompt="1"/>
          </p:nvPr>
        </p:nvSpPr>
        <p:spPr>
          <a:xfrm>
            <a:off x="450000"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4" name="Picture Placeholder 2">
            <a:extLst>
              <a:ext uri="{FF2B5EF4-FFF2-40B4-BE49-F238E27FC236}">
                <a16:creationId xmlns:a16="http://schemas.microsoft.com/office/drawing/2014/main" id="{FB1AC80C-DFEB-8A6B-FAF6-4387D370320D}"/>
              </a:ext>
              <a:ext uri="{C183D7F6-B498-43B3-948B-1728B52AA6E4}">
                <adec:decorative xmlns:adec="http://schemas.microsoft.com/office/drawing/2017/decorative" val="1"/>
              </a:ext>
            </a:extLst>
          </p:cNvPr>
          <p:cNvSpPr>
            <a:spLocks noGrp="1"/>
          </p:cNvSpPr>
          <p:nvPr>
            <p:ph type="pic" sz="quarter" idx="23" hasCustomPrompt="1"/>
          </p:nvPr>
        </p:nvSpPr>
        <p:spPr>
          <a:xfrm>
            <a:off x="335215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9" name="Placeholder 2">
            <a:extLst>
              <a:ext uri="{FF2B5EF4-FFF2-40B4-BE49-F238E27FC236}">
                <a16:creationId xmlns:a16="http://schemas.microsoft.com/office/drawing/2014/main" id="{3E6D404C-1B2B-4D62-A705-92420C5E0B10}"/>
              </a:ext>
            </a:extLst>
          </p:cNvPr>
          <p:cNvSpPr>
            <a:spLocks noGrp="1"/>
          </p:cNvSpPr>
          <p:nvPr>
            <p:ph idx="20" hasCustomPrompt="1"/>
          </p:nvPr>
        </p:nvSpPr>
        <p:spPr>
          <a:xfrm>
            <a:off x="3353284"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5" name="Picture Placeholder 3">
            <a:extLst>
              <a:ext uri="{FF2B5EF4-FFF2-40B4-BE49-F238E27FC236}">
                <a16:creationId xmlns:a16="http://schemas.microsoft.com/office/drawing/2014/main" id="{004EB87B-CDC2-8FD8-CC85-2C6F84F137A5}"/>
              </a:ext>
              <a:ext uri="{C183D7F6-B498-43B3-948B-1728B52AA6E4}">
                <adec:decorative xmlns:adec="http://schemas.microsoft.com/office/drawing/2017/decorative" val="1"/>
              </a:ext>
            </a:extLst>
          </p:cNvPr>
          <p:cNvSpPr>
            <a:spLocks noGrp="1"/>
          </p:cNvSpPr>
          <p:nvPr>
            <p:ph type="pic" sz="quarter" idx="24" hasCustomPrompt="1"/>
          </p:nvPr>
        </p:nvSpPr>
        <p:spPr>
          <a:xfrm>
            <a:off x="626139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0" name="Placeholder 3">
            <a:extLst>
              <a:ext uri="{FF2B5EF4-FFF2-40B4-BE49-F238E27FC236}">
                <a16:creationId xmlns:a16="http://schemas.microsoft.com/office/drawing/2014/main" id="{923258DA-B24D-4726-BEDE-A9FF5A9B32FF}"/>
              </a:ext>
            </a:extLst>
          </p:cNvPr>
          <p:cNvSpPr>
            <a:spLocks noGrp="1"/>
          </p:cNvSpPr>
          <p:nvPr>
            <p:ph idx="26" hasCustomPrompt="1"/>
          </p:nvPr>
        </p:nvSpPr>
        <p:spPr>
          <a:xfrm>
            <a:off x="6276263"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
        <p:nvSpPr>
          <p:cNvPr id="26" name="Picture Placeholder 4">
            <a:extLst>
              <a:ext uri="{FF2B5EF4-FFF2-40B4-BE49-F238E27FC236}">
                <a16:creationId xmlns:a16="http://schemas.microsoft.com/office/drawing/2014/main" id="{A79420B5-3D8F-CDB3-2EEE-E20638F61C99}"/>
              </a:ext>
              <a:ext uri="{C183D7F6-B498-43B3-948B-1728B52AA6E4}">
                <adec:decorative xmlns:adec="http://schemas.microsoft.com/office/drawing/2017/decorative" val="1"/>
              </a:ext>
            </a:extLst>
          </p:cNvPr>
          <p:cNvSpPr>
            <a:spLocks noGrp="1"/>
          </p:cNvSpPr>
          <p:nvPr>
            <p:ph type="pic" sz="quarter" idx="25" hasCustomPrompt="1"/>
          </p:nvPr>
        </p:nvSpPr>
        <p:spPr>
          <a:xfrm>
            <a:off x="9170632" y="1819723"/>
            <a:ext cx="2563200" cy="2060179"/>
          </a:xfrm>
          <a:custGeom>
            <a:avLst/>
            <a:gdLst>
              <a:gd name="connsiteX0" fmla="*/ 0 w 2563200"/>
              <a:gd name="connsiteY0" fmla="*/ 0 h 2060179"/>
              <a:gd name="connsiteX1" fmla="*/ 2563200 w 2563200"/>
              <a:gd name="connsiteY1" fmla="*/ 0 h 2060179"/>
              <a:gd name="connsiteX2" fmla="*/ 2563200 w 2563200"/>
              <a:gd name="connsiteY2" fmla="*/ 1693911 h 2060179"/>
              <a:gd name="connsiteX3" fmla="*/ 2196932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693911"/>
                </a:lnTo>
                <a:lnTo>
                  <a:pt x="2196932" y="2060179"/>
                </a:lnTo>
                <a:lnTo>
                  <a:pt x="0" y="2060179"/>
                </a:lnTo>
                <a:close/>
              </a:path>
            </a:pathLst>
          </a:custGeom>
          <a:pattFill prst="wdUpDiag">
            <a:fgClr>
              <a:schemeClr val="bg1">
                <a:lumMod val="95000"/>
              </a:schemeClr>
            </a:fgClr>
            <a:bgClr>
              <a:schemeClr val="bg1"/>
            </a:bgClr>
          </a:pattFill>
        </p:spPr>
        <p:txBody>
          <a:bodyPr wrap="square">
            <a:noAutofit/>
          </a:bodyPr>
          <a:lstStyle/>
          <a:p>
            <a:r>
              <a:rPr lang="en-GB" dirty="0"/>
              <a:t> </a:t>
            </a:r>
          </a:p>
        </p:txBody>
      </p:sp>
      <p:sp>
        <p:nvSpPr>
          <p:cNvPr id="11" name="Placeholder 4">
            <a:extLst>
              <a:ext uri="{FF2B5EF4-FFF2-40B4-BE49-F238E27FC236}">
                <a16:creationId xmlns:a16="http://schemas.microsoft.com/office/drawing/2014/main" id="{7729A41C-F3D0-4276-AF16-6EBB4FA68499}"/>
              </a:ext>
            </a:extLst>
          </p:cNvPr>
          <p:cNvSpPr>
            <a:spLocks noGrp="1"/>
          </p:cNvSpPr>
          <p:nvPr>
            <p:ph idx="22" hasCustomPrompt="1"/>
          </p:nvPr>
        </p:nvSpPr>
        <p:spPr>
          <a:xfrm>
            <a:off x="9174577" y="4149080"/>
            <a:ext cx="2562696" cy="1511945"/>
          </a:xfrm>
          <a:prstGeom prst="rect">
            <a:avLst/>
          </a:prstGeom>
        </p:spPr>
        <p:txBody>
          <a:bodyPr>
            <a:noAutofit/>
          </a:bodyPr>
          <a:lstStyle>
            <a:lvl1pPr>
              <a:spcBef>
                <a:spcPts val="400"/>
              </a:spcBef>
              <a:defRPr sz="1200">
                <a:solidFill>
                  <a:schemeClr val="tx1"/>
                </a:solidFill>
              </a:defRPr>
            </a:lvl1pPr>
            <a:lvl2pPr>
              <a:spcBef>
                <a:spcPts val="400"/>
              </a:spcBef>
              <a:defRPr sz="1200">
                <a:solidFill>
                  <a:schemeClr val="tx1"/>
                </a:solidFill>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Caption here</a:t>
            </a:r>
          </a:p>
        </p:txBody>
      </p:sp>
    </p:spTree>
    <p:extLst>
      <p:ext uri="{BB962C8B-B14F-4D97-AF65-F5344CB8AC3E}">
        <p14:creationId xmlns:p14="http://schemas.microsoft.com/office/powerpoint/2010/main" val="3177390351"/>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ntent x 4 boxes">
    <p:spTree>
      <p:nvGrpSpPr>
        <p:cNvPr id="1" name=""/>
        <p:cNvGrpSpPr/>
        <p:nvPr/>
      </p:nvGrpSpPr>
      <p:grpSpPr>
        <a:xfrm>
          <a:off x="0" y="0"/>
          <a:ext cx="0" cy="0"/>
          <a:chOff x="0" y="0"/>
          <a:chExt cx="0" cy="0"/>
        </a:xfrm>
      </p:grpSpPr>
      <p:sp>
        <p:nvSpPr>
          <p:cNvPr id="7" name="Title" descr="Header">
            <a:extLst>
              <a:ext uri="{FF2B5EF4-FFF2-40B4-BE49-F238E27FC236}">
                <a16:creationId xmlns:a16="http://schemas.microsoft.com/office/drawing/2014/main" id="{5245E30C-ACBC-4426-8962-C03D3DB3F088}"/>
              </a:ext>
            </a:extLst>
          </p:cNvPr>
          <p:cNvSpPr>
            <a:spLocks noGrp="1"/>
          </p:cNvSpPr>
          <p:nvPr>
            <p:ph type="title"/>
          </p:nvPr>
        </p:nvSpPr>
        <p:spPr/>
        <p:txBody>
          <a:bodyPr/>
          <a:lstStyle/>
          <a:p>
            <a:r>
              <a:rPr lang="it-IT"/>
              <a:t>Fare clic per modificare lo stile del titolo dello schema</a:t>
            </a:r>
            <a:endParaRPr lang="en-GB" dirty="0"/>
          </a:p>
        </p:txBody>
      </p:sp>
      <p:sp>
        <p:nvSpPr>
          <p:cNvPr id="3" name="Placeholder 1">
            <a:extLst>
              <a:ext uri="{FF2B5EF4-FFF2-40B4-BE49-F238E27FC236}">
                <a16:creationId xmlns:a16="http://schemas.microsoft.com/office/drawing/2014/main" id="{1703231E-4063-4D72-A4F3-5BF19050C303}"/>
              </a:ext>
            </a:extLst>
          </p:cNvPr>
          <p:cNvSpPr>
            <a:spLocks noGrp="1"/>
          </p:cNvSpPr>
          <p:nvPr>
            <p:ph idx="1" hasCustomPrompt="1"/>
          </p:nvPr>
        </p:nvSpPr>
        <p:spPr>
          <a:xfrm>
            <a:off x="450000"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5" name="Placeholder 2">
            <a:extLst>
              <a:ext uri="{FF2B5EF4-FFF2-40B4-BE49-F238E27FC236}">
                <a16:creationId xmlns:a16="http://schemas.microsoft.com/office/drawing/2014/main" id="{FED60B5C-31E2-4ABE-BB94-6CC89A3FD7F2}"/>
              </a:ext>
            </a:extLst>
          </p:cNvPr>
          <p:cNvSpPr>
            <a:spLocks noGrp="1"/>
          </p:cNvSpPr>
          <p:nvPr>
            <p:ph idx="20" hasCustomPrompt="1"/>
          </p:nvPr>
        </p:nvSpPr>
        <p:spPr>
          <a:xfrm>
            <a:off x="3353284"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7" name="Placeholder 3">
            <a:extLst>
              <a:ext uri="{FF2B5EF4-FFF2-40B4-BE49-F238E27FC236}">
                <a16:creationId xmlns:a16="http://schemas.microsoft.com/office/drawing/2014/main" id="{F0AC0C8B-24FF-433E-9C4D-B350C449B331}"/>
              </a:ext>
            </a:extLst>
          </p:cNvPr>
          <p:cNvSpPr>
            <a:spLocks noGrp="1"/>
          </p:cNvSpPr>
          <p:nvPr>
            <p:ph idx="21" hasCustomPrompt="1"/>
          </p:nvPr>
        </p:nvSpPr>
        <p:spPr>
          <a:xfrm>
            <a:off x="6276263"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18" name="Placeholder 4">
            <a:extLst>
              <a:ext uri="{FF2B5EF4-FFF2-40B4-BE49-F238E27FC236}">
                <a16:creationId xmlns:a16="http://schemas.microsoft.com/office/drawing/2014/main" id="{2293604D-A39C-4151-970A-A0EBEBFE9FBE}"/>
              </a:ext>
            </a:extLst>
          </p:cNvPr>
          <p:cNvSpPr>
            <a:spLocks noGrp="1"/>
          </p:cNvSpPr>
          <p:nvPr>
            <p:ph idx="22" hasCustomPrompt="1"/>
          </p:nvPr>
        </p:nvSpPr>
        <p:spPr>
          <a:xfrm>
            <a:off x="9174577" y="1810984"/>
            <a:ext cx="2562696" cy="3850041"/>
          </a:xfrm>
          <a:prstGeom prst="rect">
            <a:avLst/>
          </a:prstGeom>
          <a:noFill/>
        </p:spPr>
        <p:txBody>
          <a:bodyPr>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59711334"/>
      </p:ext>
    </p:extLst>
  </p:cSld>
  <p:clrMapOvr>
    <a:masterClrMapping/>
  </p:clrMapOvr>
  <p:hf hdr="0" ftr="0" dt="0"/>
  <p:extLst>
    <p:ext uri="{DCECCB84-F9BA-43D5-87BE-67443E8EF086}">
      <p15:sldGuideLst xmlns:p15="http://schemas.microsoft.com/office/powerpoint/2012/main">
        <p15:guide id="8" orient="horz" pos="4320">
          <p15:clr>
            <a:srgbClr val="F26B43"/>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Hanging Image Left">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0E9919A9-E10C-40B2-4E9E-9822C6505A93}"/>
              </a:ext>
            </a:extLst>
          </p:cNvPr>
          <p:cNvSpPr>
            <a:spLocks noGrp="1"/>
          </p:cNvSpPr>
          <p:nvPr>
            <p:ph type="title"/>
          </p:nvPr>
        </p:nvSpPr>
        <p:spPr>
          <a:xfrm>
            <a:off x="6264000" y="701874"/>
            <a:ext cx="5481636" cy="715669"/>
          </a:xfrm>
        </p:spPr>
        <p:txBody>
          <a:bodyPr/>
          <a:lstStyle/>
          <a:p>
            <a:r>
              <a:rPr lang="it-IT"/>
              <a:t>Fare clic per modificare lo stile del titolo dello schema</a:t>
            </a:r>
            <a:endParaRPr lang="en-GB"/>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56880"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9" name="Picture Placeholder">
            <a:extLst>
              <a:ext uri="{FF2B5EF4-FFF2-40B4-BE49-F238E27FC236}">
                <a16:creationId xmlns:a16="http://schemas.microsoft.com/office/drawing/2014/main" id="{B46C10D5-25FF-ADE9-303F-74E74487A02F}"/>
              </a:ext>
              <a:ext uri="{C183D7F6-B498-43B3-948B-1728B52AA6E4}">
                <adec:decorative xmlns:adec="http://schemas.microsoft.com/office/drawing/2017/decorative" val="1"/>
              </a:ext>
            </a:extLst>
          </p:cNvPr>
          <p:cNvSpPr>
            <a:spLocks noGrp="1"/>
          </p:cNvSpPr>
          <p:nvPr>
            <p:ph type="pic" sz="quarter" idx="21"/>
          </p:nvPr>
        </p:nvSpPr>
        <p:spPr>
          <a:xfrm>
            <a:off x="442912"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a:p>
        </p:txBody>
      </p:sp>
    </p:spTree>
    <p:extLst>
      <p:ext uri="{BB962C8B-B14F-4D97-AF65-F5344CB8AC3E}">
        <p14:creationId xmlns:p14="http://schemas.microsoft.com/office/powerpoint/2010/main" val="2594271559"/>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Hanging Image R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
        <p:nvSpPr>
          <p:cNvPr id="5" name="Picture Placeholder">
            <a:extLst>
              <a:ext uri="{FF2B5EF4-FFF2-40B4-BE49-F238E27FC236}">
                <a16:creationId xmlns:a16="http://schemas.microsoft.com/office/drawing/2014/main" id="{7DB11690-8C83-E885-3A76-8A5F9425F007}"/>
              </a:ext>
              <a:ext uri="{C183D7F6-B498-43B3-948B-1728B52AA6E4}">
                <adec:decorative xmlns:adec="http://schemas.microsoft.com/office/drawing/2017/decorative" val="1"/>
              </a:ext>
            </a:extLst>
          </p:cNvPr>
          <p:cNvSpPr>
            <a:spLocks noGrp="1"/>
          </p:cNvSpPr>
          <p:nvPr>
            <p:ph type="pic" sz="quarter" idx="21"/>
          </p:nvPr>
        </p:nvSpPr>
        <p:spPr>
          <a:xfrm>
            <a:off x="6262687" y="0"/>
            <a:ext cx="5481637" cy="5948363"/>
          </a:xfrm>
          <a:custGeom>
            <a:avLst/>
            <a:gdLst>
              <a:gd name="connsiteX0" fmla="*/ 0 w 5481637"/>
              <a:gd name="connsiteY0" fmla="*/ 0 h 5948363"/>
              <a:gd name="connsiteX1" fmla="*/ 5481637 w 5481637"/>
              <a:gd name="connsiteY1" fmla="*/ 0 h 5948363"/>
              <a:gd name="connsiteX2" fmla="*/ 5481637 w 5481637"/>
              <a:gd name="connsiteY2" fmla="*/ 5267325 h 5948363"/>
              <a:gd name="connsiteX3" fmla="*/ 4800599 w 5481637"/>
              <a:gd name="connsiteY3" fmla="*/ 5948363 h 5948363"/>
              <a:gd name="connsiteX4" fmla="*/ 0 w 5481637"/>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37" h="5948363">
                <a:moveTo>
                  <a:pt x="0" y="0"/>
                </a:moveTo>
                <a:lnTo>
                  <a:pt x="5481637" y="0"/>
                </a:lnTo>
                <a:lnTo>
                  <a:pt x="5481637" y="5267325"/>
                </a:lnTo>
                <a:lnTo>
                  <a:pt x="4800599"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a:lvl1pPr>
          </a:lstStyle>
          <a:p>
            <a:pPr lvl="0" algn="ctr"/>
            <a:r>
              <a:rPr lang="it-IT"/>
              <a:t>Fare clic sull'icona per inserire un'immagine</a:t>
            </a:r>
            <a:endParaRPr lang="en-GB" dirty="0"/>
          </a:p>
        </p:txBody>
      </p:sp>
    </p:spTree>
    <p:extLst>
      <p:ext uri="{BB962C8B-B14F-4D97-AF65-F5344CB8AC3E}">
        <p14:creationId xmlns:p14="http://schemas.microsoft.com/office/powerpoint/2010/main" val="356870628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Righ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450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449999"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buSzPct val="100000"/>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685164264"/>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Left half hanging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8B6D4E6-07B9-1C8D-69DD-712BC77D3CDE}"/>
              </a:ext>
            </a:extLst>
          </p:cNvPr>
          <p:cNvSpPr>
            <a:spLocks noGrp="1"/>
          </p:cNvSpPr>
          <p:nvPr>
            <p:ph type="title"/>
          </p:nvPr>
        </p:nvSpPr>
        <p:spPr>
          <a:xfrm>
            <a:off x="6264000" y="701874"/>
            <a:ext cx="5498363" cy="715669"/>
          </a:xfrm>
        </p:spPr>
        <p:txBody>
          <a:bodyPr/>
          <a:lstStyle/>
          <a:p>
            <a:r>
              <a:rPr lang="it-IT"/>
              <a:t>Fare clic per modificare lo stile del titolo dello schema</a:t>
            </a:r>
            <a:endParaRPr lang="en-GB" dirty="0"/>
          </a:p>
        </p:txBody>
      </p:sp>
      <p:sp>
        <p:nvSpPr>
          <p:cNvPr id="3" name="Placeholder">
            <a:extLst>
              <a:ext uri="{FF2B5EF4-FFF2-40B4-BE49-F238E27FC236}">
                <a16:creationId xmlns:a16="http://schemas.microsoft.com/office/drawing/2014/main" id="{1703231E-4063-4D72-A4F3-5BF19050C303}"/>
              </a:ext>
            </a:extLst>
          </p:cNvPr>
          <p:cNvSpPr>
            <a:spLocks noGrp="1"/>
          </p:cNvSpPr>
          <p:nvPr>
            <p:ph idx="1" hasCustomPrompt="1"/>
          </p:nvPr>
        </p:nvSpPr>
        <p:spPr>
          <a:xfrm>
            <a:off x="6264000" y="1792800"/>
            <a:ext cx="5498363" cy="4155563"/>
          </a:xfrm>
          <a:prstGeom prst="rect">
            <a:avLst/>
          </a:prstGeom>
        </p:spPr>
        <p:txBody>
          <a:bodyPr numCol="2" spcCol="288000">
            <a:noAutofit/>
          </a:bodyPr>
          <a:lstStyle>
            <a:lvl1pPr>
              <a:spcBef>
                <a:spcPts val="400"/>
              </a:spcBef>
              <a:defRPr sz="1200">
                <a:solidFill>
                  <a:schemeClr val="tx1"/>
                </a:solidFill>
              </a:defRPr>
            </a:lvl1pPr>
            <a:lvl2pPr marL="180975" indent="-180975">
              <a:spcBef>
                <a:spcPts val="400"/>
              </a:spcBef>
              <a:defRPr lang="en-GB" sz="1200" kern="1200" dirty="0">
                <a:solidFill>
                  <a:schemeClr val="tx1"/>
                </a:solidFill>
                <a:latin typeface="+mn-lt"/>
                <a:ea typeface="+mn-ea"/>
                <a:cs typeface="+mn-cs"/>
              </a:defRPr>
            </a:lvl2pPr>
            <a:lvl3pPr>
              <a:spcBef>
                <a:spcPts val="400"/>
              </a:spcBef>
              <a:defRPr sz="1200">
                <a:solidFill>
                  <a:schemeClr val="tx1"/>
                </a:solidFill>
              </a:defRPr>
            </a:lvl3pPr>
            <a:lvl4pPr>
              <a:defRPr>
                <a:solidFill>
                  <a:schemeClr val="bg2"/>
                </a:solidFill>
              </a:defRPr>
            </a:lvl4pPr>
            <a:lvl5pPr>
              <a:defRPr>
                <a:solidFill>
                  <a:schemeClr val="bg2"/>
                </a:solidFill>
              </a:defRPr>
            </a:lvl5pPr>
          </a:lstStyle>
          <a:p>
            <a:pPr lvl="0"/>
            <a:r>
              <a:rPr lang="en-GB" dirty="0"/>
              <a:t>Your text here</a:t>
            </a:r>
          </a:p>
          <a:p>
            <a:pPr marL="180975" lvl="1" indent="-180975" algn="l" defTabSz="914400" rtl="0" eaLnBrk="1" latinLnBrk="0" hangingPunct="1">
              <a:lnSpc>
                <a:spcPct val="115000"/>
              </a:lnSpc>
              <a:spcBef>
                <a:spcPts val="400"/>
              </a:spcBef>
              <a:spcAft>
                <a:spcPts val="400"/>
              </a:spcAft>
              <a:buSzPct val="110000"/>
              <a:buFont typeface="Arial" panose="020B0604020202020204" pitchFamily="34" charset="0"/>
              <a:buChar char="•"/>
            </a:pPr>
            <a:r>
              <a:rPr lang="en-GB" dirty="0"/>
              <a:t>Text level 1</a:t>
            </a:r>
          </a:p>
          <a:p>
            <a:pPr lvl="2"/>
            <a:r>
              <a:rPr lang="en-GB" dirty="0"/>
              <a:t>Text level 2</a:t>
            </a:r>
          </a:p>
        </p:txBody>
      </p:sp>
    </p:spTree>
    <p:extLst>
      <p:ext uri="{BB962C8B-B14F-4D97-AF65-F5344CB8AC3E}">
        <p14:creationId xmlns:p14="http://schemas.microsoft.com/office/powerpoint/2010/main" val="1735644676"/>
      </p:ext>
    </p:extLst>
  </p:cSld>
  <p:clrMapOvr>
    <a:masterClrMapping/>
  </p:clrMapOvr>
  <p:extLst>
    <p:ext uri="{DCECCB84-F9BA-43D5-87BE-67443E8EF086}">
      <p15:sldGuideLst xmlns:p15="http://schemas.microsoft.com/office/powerpoint/2012/main">
        <p15:guide id="8" orient="horz" pos="4320">
          <p15:clr>
            <a:srgbClr val="F26B43"/>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Large Image right minimal text">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54E27D68-304E-2851-A717-EC07EC07CA87}"/>
              </a:ext>
            </a:extLst>
          </p:cNvPr>
          <p:cNvSpPr>
            <a:spLocks noGrp="1"/>
          </p:cNvSpPr>
          <p:nvPr>
            <p:ph type="title"/>
          </p:nvPr>
        </p:nvSpPr>
        <p:spPr>
          <a:xfrm>
            <a:off x="450000" y="701874"/>
            <a:ext cx="2598737"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442913" y="2133600"/>
            <a:ext cx="2598737" cy="3814763"/>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B940E09C-FB56-2356-82CD-53290C1A10A0}"/>
              </a:ext>
              <a:ext uri="{C183D7F6-B498-43B3-948B-1728B52AA6E4}">
                <adec:decorative xmlns:adec="http://schemas.microsoft.com/office/drawing/2017/decorative" val="1"/>
              </a:ext>
            </a:extLst>
          </p:cNvPr>
          <p:cNvSpPr>
            <a:spLocks noGrp="1"/>
          </p:cNvSpPr>
          <p:nvPr>
            <p:ph type="pic" sz="quarter" idx="11" hasCustomPrompt="1"/>
          </p:nvPr>
        </p:nvSpPr>
        <p:spPr>
          <a:xfrm>
            <a:off x="3355975" y="0"/>
            <a:ext cx="8386763" cy="5948363"/>
          </a:xfrm>
          <a:custGeom>
            <a:avLst/>
            <a:gdLst>
              <a:gd name="connsiteX0" fmla="*/ 0 w 8386763"/>
              <a:gd name="connsiteY0" fmla="*/ 0 h 5948363"/>
              <a:gd name="connsiteX1" fmla="*/ 8386763 w 8386763"/>
              <a:gd name="connsiteY1" fmla="*/ 0 h 5948363"/>
              <a:gd name="connsiteX2" fmla="*/ 8386763 w 8386763"/>
              <a:gd name="connsiteY2" fmla="*/ 4779992 h 5948363"/>
              <a:gd name="connsiteX3" fmla="*/ 7218392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79992"/>
                </a:lnTo>
                <a:lnTo>
                  <a:pt x="7218392"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3748147822"/>
      </p:ext>
    </p:extLst>
  </p:cSld>
  <p:clrMapOvr>
    <a:masterClrMapping/>
  </p:clrMapOvr>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Large Image Left minimal Layout">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A647BE65-B969-B69D-209F-96B62E40F087}"/>
              </a:ext>
            </a:extLst>
          </p:cNvPr>
          <p:cNvSpPr>
            <a:spLocks noGrp="1"/>
          </p:cNvSpPr>
          <p:nvPr>
            <p:ph type="title"/>
          </p:nvPr>
        </p:nvSpPr>
        <p:spPr>
          <a:xfrm>
            <a:off x="9148762" y="701874"/>
            <a:ext cx="2600325" cy="715669"/>
          </a:xfrm>
        </p:spPr>
        <p:txBody>
          <a:bodyPr/>
          <a:lstStyle/>
          <a:p>
            <a:r>
              <a:rPr lang="it-IT"/>
              <a:t>Fare clic per modificare lo stile del titolo dello schema</a:t>
            </a:r>
            <a:endParaRPr lang="en-GB" dirty="0"/>
          </a:p>
        </p:txBody>
      </p:sp>
      <p:sp>
        <p:nvSpPr>
          <p:cNvPr id="7" name="Placeholder">
            <a:extLst>
              <a:ext uri="{FF2B5EF4-FFF2-40B4-BE49-F238E27FC236}">
                <a16:creationId xmlns:a16="http://schemas.microsoft.com/office/drawing/2014/main" id="{65919DFD-5216-47CC-A2D5-A0B970BE9632}"/>
              </a:ext>
            </a:extLst>
          </p:cNvPr>
          <p:cNvSpPr>
            <a:spLocks noGrp="1"/>
          </p:cNvSpPr>
          <p:nvPr>
            <p:ph type="body" sz="quarter" idx="12"/>
          </p:nvPr>
        </p:nvSpPr>
        <p:spPr>
          <a:xfrm>
            <a:off x="9148763" y="2162629"/>
            <a:ext cx="2562158" cy="3785734"/>
          </a:xfrm>
          <a:prstGeom prst="rect">
            <a:avLst/>
          </a:prstGeom>
        </p:spPr>
        <p:txBody>
          <a:bodyPr/>
          <a:lstStyle>
            <a:lvl2pPr marL="180975" indent="-180975">
              <a:defRPr lang="en-US" sz="1200" kern="1200" dirty="0">
                <a:solidFill>
                  <a:schemeClr val="tx1"/>
                </a:solidFill>
                <a:latin typeface="+mn-lt"/>
                <a:ea typeface="+mn-ea"/>
                <a:cs typeface="+mn-cs"/>
              </a:defRPr>
            </a:lvl2pPr>
          </a:lstStyle>
          <a:p>
            <a:pPr lvl="0"/>
            <a:r>
              <a:rPr lang="it-IT"/>
              <a:t>Fare clic per modificare gli stili del testo dello schema</a:t>
            </a:r>
          </a:p>
          <a:p>
            <a:pPr lvl="1"/>
            <a:r>
              <a:rPr lang="it-IT"/>
              <a:t>Secondo livello</a:t>
            </a:r>
          </a:p>
          <a:p>
            <a:pPr lvl="2"/>
            <a:r>
              <a:rPr lang="it-IT"/>
              <a:t>Terzo livello</a:t>
            </a:r>
          </a:p>
        </p:txBody>
      </p:sp>
      <p:sp>
        <p:nvSpPr>
          <p:cNvPr id="3" name="Picture Placeholder">
            <a:extLst>
              <a:ext uri="{FF2B5EF4-FFF2-40B4-BE49-F238E27FC236}">
                <a16:creationId xmlns:a16="http://schemas.microsoft.com/office/drawing/2014/main" id="{925894C0-F0A5-92C3-CA5E-CC0E9E19210A}"/>
              </a:ext>
              <a:ext uri="{C183D7F6-B498-43B3-948B-1728B52AA6E4}">
                <adec:decorative xmlns:adec="http://schemas.microsoft.com/office/drawing/2017/decorative" val="1"/>
              </a:ext>
            </a:extLst>
          </p:cNvPr>
          <p:cNvSpPr>
            <a:spLocks noGrp="1"/>
          </p:cNvSpPr>
          <p:nvPr>
            <p:ph type="pic" sz="quarter" idx="11" hasCustomPrompt="1"/>
          </p:nvPr>
        </p:nvSpPr>
        <p:spPr>
          <a:xfrm>
            <a:off x="454930" y="0"/>
            <a:ext cx="8386763" cy="5948363"/>
          </a:xfrm>
          <a:custGeom>
            <a:avLst/>
            <a:gdLst>
              <a:gd name="connsiteX0" fmla="*/ 0 w 8386763"/>
              <a:gd name="connsiteY0" fmla="*/ 0 h 5948363"/>
              <a:gd name="connsiteX1" fmla="*/ 8386763 w 8386763"/>
              <a:gd name="connsiteY1" fmla="*/ 0 h 5948363"/>
              <a:gd name="connsiteX2" fmla="*/ 8386763 w 8386763"/>
              <a:gd name="connsiteY2" fmla="*/ 4798847 h 5948363"/>
              <a:gd name="connsiteX3" fmla="*/ 7237247 w 8386763"/>
              <a:gd name="connsiteY3" fmla="*/ 5948363 h 5948363"/>
              <a:gd name="connsiteX4" fmla="*/ 0 w 8386763"/>
              <a:gd name="connsiteY4" fmla="*/ 5948363 h 594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6763" h="5948363">
                <a:moveTo>
                  <a:pt x="0" y="0"/>
                </a:moveTo>
                <a:lnTo>
                  <a:pt x="8386763" y="0"/>
                </a:lnTo>
                <a:lnTo>
                  <a:pt x="8386763" y="4798847"/>
                </a:lnTo>
                <a:lnTo>
                  <a:pt x="7237247" y="5948363"/>
                </a:lnTo>
                <a:lnTo>
                  <a:pt x="0" y="5948363"/>
                </a:lnTo>
                <a:close/>
              </a:path>
            </a:pathLst>
          </a:custGeom>
          <a:pattFill prst="dkUpDiag">
            <a:fgClr>
              <a:schemeClr val="bg1">
                <a:lumMod val="85000"/>
              </a:schemeClr>
            </a:fgClr>
            <a:bgClr>
              <a:schemeClr val="bg1"/>
            </a:bgClr>
          </a:pattFill>
        </p:spPr>
        <p:txBody>
          <a:bodyPr vert="horz" wrap="square" lIns="0" tIns="0" rIns="0" bIns="2520000" rtlCol="0" anchor="b">
            <a:noAutofit/>
          </a:bodyPr>
          <a:lstStyle>
            <a:lvl1pPr>
              <a:defRPr lang="en-GB" dirty="0"/>
            </a:lvl1pPr>
          </a:lstStyle>
          <a:p>
            <a:pPr lvl="0" algn="ctr"/>
            <a:r>
              <a:rPr lang="en-GB" dirty="0"/>
              <a:t>Click to insert image</a:t>
            </a:r>
          </a:p>
        </p:txBody>
      </p:sp>
    </p:spTree>
    <p:extLst>
      <p:ext uri="{BB962C8B-B14F-4D97-AF65-F5344CB8AC3E}">
        <p14:creationId xmlns:p14="http://schemas.microsoft.com/office/powerpoint/2010/main" val="4055471532"/>
      </p:ext>
    </p:extLst>
  </p:cSld>
  <p:clrMapOvr>
    <a:masterClrMapping/>
  </p:clrMapOvr>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Detailed Layout 1">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D2372C9-E215-1003-F25D-B5AE1F568920}"/>
              </a:ext>
            </a:extLst>
          </p:cNvPr>
          <p:cNvSpPr>
            <a:spLocks noGrp="1"/>
          </p:cNvSpPr>
          <p:nvPr>
            <p:ph type="title" hasCustomPrompt="1"/>
          </p:nvPr>
        </p:nvSpPr>
        <p:spPr>
          <a:xfrm>
            <a:off x="559292" y="701874"/>
            <a:ext cx="2450237" cy="715669"/>
          </a:xfrm>
        </p:spPr>
        <p:txBody>
          <a:bodyPr/>
          <a:lstStyle>
            <a:lvl1pPr>
              <a:defRPr>
                <a:solidFill>
                  <a:schemeClr val="bg1"/>
                </a:solidFill>
              </a:defRPr>
            </a:lvl1pPr>
          </a:lstStyle>
          <a:p>
            <a:r>
              <a:rPr lang="en-US" dirty="0"/>
              <a:t>Layout template for detailed charts</a:t>
            </a:r>
            <a:endParaRPr lang="en-GB" dirty="0"/>
          </a:p>
        </p:txBody>
      </p:sp>
    </p:spTree>
    <p:extLst>
      <p:ext uri="{BB962C8B-B14F-4D97-AF65-F5344CB8AC3E}">
        <p14:creationId xmlns:p14="http://schemas.microsoft.com/office/powerpoint/2010/main" val="86602010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image" Target="../media/image4.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image" Target="../media/image5.png"/><Relationship Id="rId21" Type="http://schemas.openxmlformats.org/officeDocument/2006/relationships/slideLayout" Target="../slideLayouts/slideLayout67.xml"/><Relationship Id="rId34" Type="http://schemas.openxmlformats.org/officeDocument/2006/relationships/theme" Target="../theme/theme2.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image" Target="../media/image4.png"/><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image" Target="../media/image3.png"/><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image" Target="../media/image2.svg"/><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image" Target="../media/image1.png"/><Relationship Id="rId8" Type="http://schemas.openxmlformats.org/officeDocument/2006/relationships/slideLayout" Target="../slideLayouts/slideLayout54.xml"/><Relationship Id="rId3"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39" Type="http://schemas.openxmlformats.org/officeDocument/2006/relationships/image" Target="../media/image5.png"/><Relationship Id="rId21" Type="http://schemas.openxmlformats.org/officeDocument/2006/relationships/slideLayout" Target="../slideLayouts/slideLayout100.xml"/><Relationship Id="rId34" Type="http://schemas.openxmlformats.org/officeDocument/2006/relationships/theme" Target="../theme/theme3.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33" Type="http://schemas.openxmlformats.org/officeDocument/2006/relationships/slideLayout" Target="../slideLayouts/slideLayout112.xml"/><Relationship Id="rId38" Type="http://schemas.openxmlformats.org/officeDocument/2006/relationships/image" Target="../media/image4.png"/><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slideLayout" Target="../slideLayouts/slideLayout108.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32" Type="http://schemas.openxmlformats.org/officeDocument/2006/relationships/slideLayout" Target="../slideLayouts/slideLayout111.xml"/><Relationship Id="rId37" Type="http://schemas.openxmlformats.org/officeDocument/2006/relationships/image" Target="../media/image3.png"/><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36" Type="http://schemas.openxmlformats.org/officeDocument/2006/relationships/image" Target="../media/image2.svg"/><Relationship Id="rId10" Type="http://schemas.openxmlformats.org/officeDocument/2006/relationships/slideLayout" Target="../slideLayouts/slideLayout89.xml"/><Relationship Id="rId19" Type="http://schemas.openxmlformats.org/officeDocument/2006/relationships/slideLayout" Target="../slideLayouts/slideLayout98.xml"/><Relationship Id="rId31" Type="http://schemas.openxmlformats.org/officeDocument/2006/relationships/slideLayout" Target="../slideLayouts/slideLayout110.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 Id="rId30" Type="http://schemas.openxmlformats.org/officeDocument/2006/relationships/slideLayout" Target="../slideLayouts/slideLayout109.xml"/><Relationship Id="rId35" Type="http://schemas.openxmlformats.org/officeDocument/2006/relationships/image" Target="../media/image1.png"/><Relationship Id="rId8" Type="http://schemas.openxmlformats.org/officeDocument/2006/relationships/slideLayout" Target="../slideLayouts/slideLayout87.xml"/><Relationship Id="rId3"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97328"/>
            <a:ext cx="5197862"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BF742BB7-FEBE-F2FE-4EF3-BF783CA0712F}"/>
              </a:ext>
            </a:extLst>
          </p:cNvPr>
          <p:cNvPicPr>
            <a:picLocks noChangeAspect="1"/>
          </p:cNvPicPr>
          <p:nvPr userDrawn="1"/>
        </p:nvPicPr>
        <p:blipFill>
          <a:blip r:embed="rId50"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4DC99B1F-0D4F-E87B-581C-D1621F9688EF}"/>
              </a:ext>
            </a:extLst>
          </p:cNvPr>
          <p:cNvPicPr>
            <a:picLocks noChangeAspect="1"/>
          </p:cNvPicPr>
          <p:nvPr userDrawn="1"/>
        </p:nvPicPr>
        <p:blipFill>
          <a:blip r:embed="rId51"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66A367A3-77E2-B38F-A867-4365ACA6A9DF}"/>
              </a:ext>
            </a:extLst>
          </p:cNvPr>
          <p:cNvPicPr>
            <a:picLocks noChangeAspect="1"/>
          </p:cNvPicPr>
          <p:nvPr userDrawn="1"/>
        </p:nvPicPr>
        <p:blipFill>
          <a:blip r:embed="rId52"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AABD70CA-C12B-E877-8903-71696319DFCC}"/>
              </a:ext>
            </a:extLst>
          </p:cNvPr>
          <p:cNvGraphicFramePr>
            <a:graphicFrameLocks noGrp="1"/>
          </p:cNvGraphicFramePr>
          <p:nvPr userDrawn="1">
            <p:extLst>
              <p:ext uri="{D42A27DB-BD31-4B8C-83A1-F6EECF244321}">
                <p14:modId xmlns:p14="http://schemas.microsoft.com/office/powerpoint/2010/main" val="343033777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Barlow" panose="00000500000000000000" pitchFamily="2"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Slide/Chart </a:t>
                      </a:r>
                      <a:r>
                        <a:rPr lang="en-US" sz="900" b="0" i="0" dirty="0">
                          <a:solidFill>
                            <a:srgbClr val="292929"/>
                          </a:solidFill>
                          <a:latin typeface="Barlow" panose="00000500000000000000" pitchFamily="2"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Barlow" panose="00000500000000000000" pitchFamily="2"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Barlow" panose="00000500000000000000" pitchFamily="2"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2071E64-6E4A-AD71-BBFC-47F6903FAD57}"/>
              </a:ext>
            </a:extLst>
          </p:cNvPr>
          <p:cNvGraphicFramePr>
            <a:graphicFrameLocks noGrp="1"/>
          </p:cNvGraphicFramePr>
          <p:nvPr userDrawn="1">
            <p:extLst>
              <p:ext uri="{D42A27DB-BD31-4B8C-83A1-F6EECF244321}">
                <p14:modId xmlns:p14="http://schemas.microsoft.com/office/powerpoint/2010/main" val="4184311669"/>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PROJECT TIMINGS &amp; BATCHES </a:t>
                      </a:r>
                      <a:r>
                        <a:rPr lang="en-GB" sz="900" dirty="0">
                          <a:solidFill>
                            <a:srgbClr val="292929"/>
                          </a:solidFill>
                          <a:latin typeface="Barlow" panose="00000500000000000000" pitchFamily="2" charset="0"/>
                          <a:cs typeface="Arial" panose="020B0604020202020204" pitchFamily="34" charset="0"/>
                        </a:rPr>
                        <a:t>(intermediate deadlines)</a:t>
                      </a:r>
                      <a:r>
                        <a:rPr lang="en-GB" sz="900" b="1" dirty="0">
                          <a:solidFill>
                            <a:srgbClr val="292929"/>
                          </a:solidFill>
                          <a:latin typeface="Barlow" panose="00000500000000000000" pitchFamily="2" charset="0"/>
                          <a:cs typeface="Arial" panose="020B0604020202020204" pitchFamily="34" charset="0"/>
                        </a:rPr>
                        <a:t>:</a:t>
                      </a:r>
                      <a:endParaRPr lang="en-GB" sz="1000" b="1" dirty="0">
                        <a:solidFill>
                          <a:srgbClr val="292929"/>
                        </a:solidFill>
                        <a:latin typeface="Barlow" panose="00000500000000000000" pitchFamily="2"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First review moment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Batch 1, 2, ...</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Deadline full report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Project title</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Client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Project leader</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Barlow" panose="00000500000000000000" pitchFamily="2"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Overall project instruction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Conclusion layout</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Report language</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Low base size indication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Barlow" panose="00000500000000000000" pitchFamily="2" charset="0"/>
                          <a:cs typeface="Arial" panose="020B0604020202020204" pitchFamily="34" charset="0"/>
                        </a:rPr>
                        <a:t>Extra instruction</a:t>
                      </a:r>
                      <a:endParaRPr lang="en-US" sz="900" b="1" dirty="0">
                        <a:solidFill>
                          <a:srgbClr val="292929"/>
                        </a:solidFill>
                        <a:latin typeface="Barlow" panose="00000500000000000000" pitchFamily="2"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Barlow" panose="00000500000000000000" pitchFamily="2"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2797839013"/>
      </p:ext>
    </p:extLst>
  </p:cSld>
  <p:clrMap bg1="lt1" tx1="dk1" bg2="lt2" tx2="dk2" accent1="accent1" accent2="accent2" accent3="accent3" accent4="accent4" accent5="accent5" accent6="accent6" hlink="hlink" folHlink="folHlink"/>
  <p:sldLayoutIdLst>
    <p:sldLayoutId id="2147484378" r:id="rId1"/>
    <p:sldLayoutId id="2147484379" r:id="rId2"/>
    <p:sldLayoutId id="2147484381" r:id="rId3"/>
    <p:sldLayoutId id="2147484383"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4" r:id="rId13"/>
    <p:sldLayoutId id="2147484395" r:id="rId14"/>
    <p:sldLayoutId id="2147484396" r:id="rId15"/>
    <p:sldLayoutId id="2147484397" r:id="rId16"/>
    <p:sldLayoutId id="2147484398" r:id="rId17"/>
    <p:sldLayoutId id="2147484399" r:id="rId18"/>
    <p:sldLayoutId id="2147484400" r:id="rId19"/>
    <p:sldLayoutId id="2147484401" r:id="rId20"/>
    <p:sldLayoutId id="2147484403" r:id="rId21"/>
    <p:sldLayoutId id="2147484404" r:id="rId22"/>
    <p:sldLayoutId id="2147484405" r:id="rId23"/>
    <p:sldLayoutId id="2147484406" r:id="rId24"/>
    <p:sldLayoutId id="2147484407" r:id="rId25"/>
    <p:sldLayoutId id="2147484409" r:id="rId26"/>
    <p:sldLayoutId id="2147484410" r:id="rId27"/>
    <p:sldLayoutId id="2147484414" r:id="rId28"/>
    <p:sldLayoutId id="2147484411" r:id="rId29"/>
    <p:sldLayoutId id="2147484412" r:id="rId30"/>
    <p:sldLayoutId id="2147484451" r:id="rId31"/>
    <p:sldLayoutId id="2147484452" r:id="rId32"/>
    <p:sldLayoutId id="2147484454" r:id="rId33"/>
    <p:sldLayoutId id="2147484455" r:id="rId34"/>
    <p:sldLayoutId id="2147484456" r:id="rId35"/>
    <p:sldLayoutId id="2147484502" r:id="rId36"/>
    <p:sldLayoutId id="2147484468" r:id="rId37"/>
    <p:sldLayoutId id="2147484472" r:id="rId38"/>
    <p:sldLayoutId id="2147484473" r:id="rId39"/>
    <p:sldLayoutId id="2147484474" r:id="rId40"/>
    <p:sldLayoutId id="2147484478" r:id="rId41"/>
    <p:sldLayoutId id="2147484479" r:id="rId42"/>
    <p:sldLayoutId id="2147484480" r:id="rId43"/>
    <p:sldLayoutId id="2147484483" r:id="rId44"/>
    <p:sldLayoutId id="2147484493" r:id="rId45"/>
    <p:sldLayoutId id="2147484494" r:id="rId46"/>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userDrawn="1">
          <p15:clr>
            <a:srgbClr val="5ACBF0"/>
          </p15:clr>
        </p15:guide>
        <p15:guide id="42" pos="2109" userDrawn="1">
          <p15:clr>
            <a:srgbClr val="5ACBF0"/>
          </p15:clr>
        </p15:guide>
        <p15:guide id="43" pos="3942">
          <p15:clr>
            <a:srgbClr val="5ACBF0"/>
          </p15:clr>
        </p15:guide>
        <p15:guide id="45" pos="3741" userDrawn="1">
          <p15:clr>
            <a:srgbClr val="5ACBF0"/>
          </p15:clr>
        </p15:guide>
        <p15:guide id="46" pos="5568" userDrawn="1">
          <p15:clr>
            <a:srgbClr val="5ACBF0"/>
          </p15:clr>
        </p15:guide>
        <p15:guide id="47" pos="5770" userDrawn="1">
          <p15:clr>
            <a:srgbClr val="5ACBF0"/>
          </p15:clr>
        </p15:guide>
        <p15:guide id="53" orient="horz" pos="436" userDrawn="1">
          <p15:clr>
            <a:srgbClr val="9FCC3B"/>
          </p15:clr>
        </p15:guide>
        <p15:guide id="54" pos="279" userDrawn="1">
          <p15:clr>
            <a:srgbClr val="9FCC3B"/>
          </p15:clr>
        </p15:guide>
        <p15:guide id="55" pos="7401" userDrawn="1">
          <p15:clr>
            <a:srgbClr val="9FCC3B"/>
          </p15:clr>
        </p15:guide>
        <p15:guide id="56" orient="horz" pos="3747" userDrawn="1">
          <p15:clr>
            <a:srgbClr val="9FCC3B"/>
          </p15:clr>
        </p15:guide>
        <p15:guide id="57" orient="horz" pos="3884" userDrawn="1">
          <p15:clr>
            <a:srgbClr val="000000"/>
          </p15:clr>
        </p15:guide>
        <p15:guide id="58" orient="horz" pos="913" userDrawn="1">
          <p15:clr>
            <a:srgbClr val="C35EA4"/>
          </p15:clr>
        </p15:guide>
        <p15:guide id="59" orient="horz" pos="132" userDrawn="1">
          <p15:clr>
            <a:srgbClr val="000000"/>
          </p15:clr>
        </p15:guide>
        <p15:guide id="60" orient="horz" pos="3571" userDrawn="1">
          <p15:clr>
            <a:srgbClr val="5ACBF0"/>
          </p15:clr>
        </p15:guide>
        <p15:guide id="61" orient="horz" pos="4166" userDrawn="1">
          <p15:clr>
            <a:srgbClr val="000000"/>
          </p15:clr>
        </p15:guide>
        <p15:guide id="62" pos="140" userDrawn="1">
          <p15:clr>
            <a:srgbClr val="000000"/>
          </p15:clr>
        </p15:guide>
        <p15:guide id="63" pos="7537" userDrawn="1">
          <p15:clr>
            <a:srgbClr val="00000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738C0DA5-260D-A332-0753-CFA12CF2CA98}"/>
              </a:ext>
            </a:extLst>
          </p:cNvPr>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A01624BC-866F-C050-74A9-195ED9729C23}"/>
              </a:ext>
            </a:extLst>
          </p:cNvPr>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BA3727FD-E50B-ACF7-842A-182A7D9DF2A6}"/>
              </a:ext>
            </a:extLst>
          </p:cNvPr>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BBD4AF86-4E08-4227-5217-50046962057E}"/>
              </a:ext>
            </a:extLst>
          </p:cNvPr>
          <p:cNvGraphicFramePr>
            <a:graphicFrameLocks noGrp="1"/>
          </p:cNvGraphicFramePr>
          <p:nvPr userDrawn="1">
            <p:extLst>
              <p:ext uri="{D42A27DB-BD31-4B8C-83A1-F6EECF244321}">
                <p14:modId xmlns:p14="http://schemas.microsoft.com/office/powerpoint/2010/main" val="154846550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Arial" panose="020B0604020202020204" pitchFamily="34"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Slide/Chart </a:t>
                      </a:r>
                      <a:r>
                        <a:rPr lang="en-US" sz="900" b="0" i="0" dirty="0">
                          <a:solidFill>
                            <a:srgbClr val="292929"/>
                          </a:solidFill>
                          <a:latin typeface="Arial" panose="020B0604020202020204" pitchFamily="34"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Arial" panose="020B0604020202020204" pitchFamily="34"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6AA68D5-FFF6-4AF0-402D-C2DD048222EB}"/>
              </a:ext>
            </a:extLst>
          </p:cNvPr>
          <p:cNvGraphicFramePr>
            <a:graphicFrameLocks noGrp="1"/>
          </p:cNvGraphicFramePr>
          <p:nvPr userDrawn="1">
            <p:extLst>
              <p:ext uri="{D42A27DB-BD31-4B8C-83A1-F6EECF244321}">
                <p14:modId xmlns:p14="http://schemas.microsoft.com/office/powerpoint/2010/main" val="2409211622"/>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TIMINGS &amp; BATCHES </a:t>
                      </a:r>
                      <a:r>
                        <a:rPr lang="en-GB" sz="900" dirty="0">
                          <a:solidFill>
                            <a:srgbClr val="292929"/>
                          </a:solidFill>
                          <a:latin typeface="Arial" panose="020B0604020202020204" pitchFamily="34" charset="0"/>
                          <a:cs typeface="Arial" panose="020B0604020202020204" pitchFamily="34" charset="0"/>
                        </a:rPr>
                        <a:t>(intermediate deadlines)</a:t>
                      </a:r>
                      <a:r>
                        <a:rPr lang="en-GB" sz="900" b="1" dirty="0">
                          <a:solidFill>
                            <a:srgbClr val="292929"/>
                          </a:solidFill>
                          <a:latin typeface="Arial" panose="020B0604020202020204" pitchFamily="34" charset="0"/>
                          <a:cs typeface="Arial" panose="020B0604020202020204" pitchFamily="34" charset="0"/>
                        </a:rPr>
                        <a:t>:</a:t>
                      </a:r>
                      <a:endParaRPr lang="en-GB" sz="1000" b="1" dirty="0">
                        <a:solidFill>
                          <a:srgbClr val="292929"/>
                        </a:solidFill>
                        <a:latin typeface="Arial" panose="020B0604020202020204" pitchFamily="34"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First review moment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Batch 1, 2, ...</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Deadline full report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title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Client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leader</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Overall project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Conclusion layout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Report language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Low base size indication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Extra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2031469714"/>
      </p:ext>
    </p:extLst>
  </p:cSld>
  <p:clrMap bg1="lt1" tx1="dk1" bg2="lt2" tx2="dk2" accent1="accent1" accent2="accent2" accent3="accent3" accent4="accent4" accent5="accent5" accent6="accent6" hlink="hlink" folHlink="folHlink"/>
  <p:sldLayoutIdLst>
    <p:sldLayoutId id="2147484504" r:id="rId1"/>
    <p:sldLayoutId id="2147484505" r:id="rId2"/>
    <p:sldLayoutId id="2147484506" r:id="rId3"/>
    <p:sldLayoutId id="2147484507" r:id="rId4"/>
    <p:sldLayoutId id="2147484508" r:id="rId5"/>
    <p:sldLayoutId id="2147484509" r:id="rId6"/>
    <p:sldLayoutId id="2147484510" r:id="rId7"/>
    <p:sldLayoutId id="2147484511" r:id="rId8"/>
    <p:sldLayoutId id="2147484512" r:id="rId9"/>
    <p:sldLayoutId id="2147484513" r:id="rId10"/>
    <p:sldLayoutId id="2147484514" r:id="rId11"/>
    <p:sldLayoutId id="2147484515" r:id="rId12"/>
    <p:sldLayoutId id="2147484516" r:id="rId13"/>
    <p:sldLayoutId id="2147484517" r:id="rId14"/>
    <p:sldLayoutId id="2147484518" r:id="rId15"/>
    <p:sldLayoutId id="2147484519" r:id="rId16"/>
    <p:sldLayoutId id="2147484520" r:id="rId17"/>
    <p:sldLayoutId id="2147484521" r:id="rId18"/>
    <p:sldLayoutId id="2147484522" r:id="rId19"/>
    <p:sldLayoutId id="2147484523" r:id="rId20"/>
    <p:sldLayoutId id="2147484524" r:id="rId21"/>
    <p:sldLayoutId id="2147484525" r:id="rId22"/>
    <p:sldLayoutId id="2147484526" r:id="rId23"/>
    <p:sldLayoutId id="2147484527" r:id="rId24"/>
    <p:sldLayoutId id="2147484528" r:id="rId25"/>
    <p:sldLayoutId id="2147484529" r:id="rId26"/>
    <p:sldLayoutId id="2147484530" r:id="rId27"/>
    <p:sldLayoutId id="2147484531" r:id="rId28"/>
    <p:sldLayoutId id="2147484532" r:id="rId29"/>
    <p:sldLayoutId id="2147484533" r:id="rId30"/>
    <p:sldLayoutId id="2147484534" r:id="rId31"/>
    <p:sldLayoutId id="2147484535" r:id="rId32"/>
    <p:sldLayoutId id="2147484536" r:id="rId33"/>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p15:clr>
            <a:srgbClr val="5ACBF0"/>
          </p15:clr>
        </p15:guide>
        <p15:guide id="42" pos="2109">
          <p15:clr>
            <a:srgbClr val="5ACBF0"/>
          </p15:clr>
        </p15:guide>
        <p15:guide id="43" pos="3942">
          <p15:clr>
            <a:srgbClr val="5ACBF0"/>
          </p15:clr>
        </p15:guide>
        <p15:guide id="45" pos="3741">
          <p15:clr>
            <a:srgbClr val="5ACBF0"/>
          </p15:clr>
        </p15:guide>
        <p15:guide id="46" pos="5568">
          <p15:clr>
            <a:srgbClr val="5ACBF0"/>
          </p15:clr>
        </p15:guide>
        <p15:guide id="47" pos="5770">
          <p15:clr>
            <a:srgbClr val="5ACBF0"/>
          </p15:clr>
        </p15:guide>
        <p15:guide id="53" orient="horz" pos="436">
          <p15:clr>
            <a:srgbClr val="9FCC3B"/>
          </p15:clr>
        </p15:guide>
        <p15:guide id="54" pos="279">
          <p15:clr>
            <a:srgbClr val="9FCC3B"/>
          </p15:clr>
        </p15:guide>
        <p15:guide id="55" pos="7401">
          <p15:clr>
            <a:srgbClr val="9FCC3B"/>
          </p15:clr>
        </p15:guide>
        <p15:guide id="56" orient="horz" pos="3747">
          <p15:clr>
            <a:srgbClr val="9FCC3B"/>
          </p15:clr>
        </p15:guide>
        <p15:guide id="57" orient="horz" pos="3884">
          <p15:clr>
            <a:srgbClr val="000000"/>
          </p15:clr>
        </p15:guide>
        <p15:guide id="58" orient="horz" pos="913">
          <p15:clr>
            <a:srgbClr val="C35EA4"/>
          </p15:clr>
        </p15:guide>
        <p15:guide id="59" orient="horz" pos="132">
          <p15:clr>
            <a:srgbClr val="000000"/>
          </p15:clr>
        </p15:guide>
        <p15:guide id="60" orient="horz" pos="3571">
          <p15:clr>
            <a:srgbClr val="5ACBF0"/>
          </p15:clr>
        </p15:guide>
        <p15:guide id="61" orient="horz" pos="4166">
          <p15:clr>
            <a:srgbClr val="000000"/>
          </p15:clr>
        </p15:guide>
        <p15:guide id="62" pos="140">
          <p15:clr>
            <a:srgbClr val="000000"/>
          </p15:clr>
        </p15:guide>
        <p15:guide id="63" pos="7537">
          <p15:clr>
            <a:srgbClr val="00000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descr="Header">
            <a:extLst>
              <a:ext uri="{FF2B5EF4-FFF2-40B4-BE49-F238E27FC236}">
                <a16:creationId xmlns:a16="http://schemas.microsoft.com/office/drawing/2014/main" id="{451F5451-CC20-46A2-802F-F9D60C2A61E7}"/>
              </a:ext>
            </a:extLst>
          </p:cNvPr>
          <p:cNvSpPr>
            <a:spLocks noGrp="1"/>
          </p:cNvSpPr>
          <p:nvPr>
            <p:ph type="title"/>
          </p:nvPr>
        </p:nvSpPr>
        <p:spPr>
          <a:xfrm>
            <a:off x="450000" y="701874"/>
            <a:ext cx="11299088" cy="715669"/>
          </a:xfrm>
          <a:prstGeom prst="rect">
            <a:avLst/>
          </a:prstGeom>
        </p:spPr>
        <p:txBody>
          <a:bodyPr vert="horz" wrap="square" lIns="0" tIns="0" rIns="0" bIns="0" rtlCol="0" anchor="t">
            <a:noAutofit/>
          </a:bodyPr>
          <a:lstStyle/>
          <a:p>
            <a:r>
              <a:rPr lang="en-GB" dirty="0"/>
              <a:t>Slide title room for two lines</a:t>
            </a:r>
          </a:p>
        </p:txBody>
      </p:sp>
      <p:sp>
        <p:nvSpPr>
          <p:cNvPr id="7" name="Placeholder">
            <a:extLst>
              <a:ext uri="{FF2B5EF4-FFF2-40B4-BE49-F238E27FC236}">
                <a16:creationId xmlns:a16="http://schemas.microsoft.com/office/drawing/2014/main" id="{D7CC2174-966F-44FC-375D-7BD78365CCEA}"/>
              </a:ext>
            </a:extLst>
          </p:cNvPr>
          <p:cNvSpPr>
            <a:spLocks noGrp="1"/>
          </p:cNvSpPr>
          <p:nvPr>
            <p:ph type="body" idx="1"/>
          </p:nvPr>
        </p:nvSpPr>
        <p:spPr>
          <a:xfrm>
            <a:off x="436002" y="1825625"/>
            <a:ext cx="11313086" cy="3843338"/>
          </a:xfrm>
          <a:prstGeom prst="rect">
            <a:avLst/>
          </a:prstGeom>
        </p:spPr>
        <p:txBody>
          <a:bodyPr vert="horz" lIns="0" tIns="0" rIns="0" bIns="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Classification">
            <a:extLst>
              <a:ext uri="{FF2B5EF4-FFF2-40B4-BE49-F238E27FC236}">
                <a16:creationId xmlns:a16="http://schemas.microsoft.com/office/drawing/2014/main" id="{5145A4F0-7D5B-0FE6-3F2E-55FC068D8DC1}"/>
              </a:ext>
              <a:ext uri="{C183D7F6-B498-43B3-948B-1728B52AA6E4}">
                <adec:decorative xmlns:adec="http://schemas.microsoft.com/office/drawing/2017/decorative" val="1"/>
              </a:ext>
            </a:extLst>
          </p:cNvPr>
          <p:cNvSpPr txBox="1">
            <a:spLocks/>
          </p:cNvSpPr>
          <p:nvPr userDrawn="1"/>
        </p:nvSpPr>
        <p:spPr>
          <a:xfrm>
            <a:off x="440938" y="6488640"/>
            <a:ext cx="4672238" cy="123111"/>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800" dirty="0">
                <a:solidFill>
                  <a:schemeClr val="tx1"/>
                </a:solidFill>
                <a:effectLst/>
              </a:rPr>
              <a:t>© Ipsos | Il ruolo di Fondazione LGH nel territorio lombardo</a:t>
            </a:r>
            <a:endParaRPr lang="en-GB" sz="800" dirty="0">
              <a:solidFill>
                <a:schemeClr val="tx1"/>
              </a:solidFill>
              <a:effectLst/>
            </a:endParaRPr>
          </a:p>
        </p:txBody>
      </p:sp>
      <p:sp>
        <p:nvSpPr>
          <p:cNvPr id="96" name="Slide Number">
            <a:extLst>
              <a:ext uri="{FF2B5EF4-FFF2-40B4-BE49-F238E27FC236}">
                <a16:creationId xmlns:a16="http://schemas.microsoft.com/office/drawing/2014/main" id="{A19EB2BF-21C7-DA01-6AAC-8D446BDFC72B}"/>
              </a:ext>
              <a:ext uri="{C183D7F6-B498-43B3-948B-1728B52AA6E4}">
                <adec:decorative xmlns:adec="http://schemas.microsoft.com/office/drawing/2017/decorative" val="1"/>
              </a:ext>
            </a:extLst>
          </p:cNvPr>
          <p:cNvSpPr txBox="1"/>
          <p:nvPr userDrawn="1"/>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‹N›</a:t>
            </a:fld>
            <a:endParaRPr lang="en-GB" sz="900" dirty="0"/>
          </a:p>
        </p:txBody>
      </p:sp>
      <p:pic>
        <p:nvPicPr>
          <p:cNvPr id="8" name="Ipsos Logo">
            <a:extLst>
              <a:ext uri="{FF2B5EF4-FFF2-40B4-BE49-F238E27FC236}">
                <a16:creationId xmlns:a16="http://schemas.microsoft.com/office/drawing/2014/main" id="{28D1BB47-AB47-9982-F311-E64B0A6B46C8}"/>
              </a:ext>
              <a:ext uri="{C183D7F6-B498-43B3-948B-1728B52AA6E4}">
                <adec:decorative xmlns:adec="http://schemas.microsoft.com/office/drawing/2017/decorative" val="1"/>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11263361" y="6173519"/>
            <a:ext cx="492637" cy="446920"/>
          </a:xfrm>
          <a:prstGeom prst="rect">
            <a:avLst/>
          </a:prstGeom>
        </p:spPr>
      </p:pic>
      <p:pic>
        <p:nvPicPr>
          <p:cNvPr id="3" name="Revision_img_OK" descr="A picture containing object, clock&#10;&#10;Description automatically generated" hidden="1">
            <a:extLst>
              <a:ext uri="{FF2B5EF4-FFF2-40B4-BE49-F238E27FC236}">
                <a16:creationId xmlns:a16="http://schemas.microsoft.com/office/drawing/2014/main" id="{738C0DA5-260D-A332-0753-CFA12CF2CA98}"/>
              </a:ext>
            </a:extLst>
          </p:cNvPr>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4" name="Revision_img_REV" descr="A picture containing object, clock&#10;&#10;Description automatically generated" hidden="1">
            <a:extLst>
              <a:ext uri="{FF2B5EF4-FFF2-40B4-BE49-F238E27FC236}">
                <a16:creationId xmlns:a16="http://schemas.microsoft.com/office/drawing/2014/main" id="{A01624BC-866F-C050-74A9-195ED9729C23}"/>
              </a:ext>
            </a:extLst>
          </p:cNvPr>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pic>
        <p:nvPicPr>
          <p:cNvPr id="5" name="Revision_img_PEND" descr="A close up of a clock&#10;&#10;Description automatically generated" hidden="1">
            <a:extLst>
              <a:ext uri="{FF2B5EF4-FFF2-40B4-BE49-F238E27FC236}">
                <a16:creationId xmlns:a16="http://schemas.microsoft.com/office/drawing/2014/main" id="{BA3727FD-E50B-ACF7-842A-182A7D9DF2A6}"/>
              </a:ext>
            </a:extLst>
          </p:cNvPr>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a:off x="11472000" y="0"/>
            <a:ext cx="720000" cy="720000"/>
          </a:xfrm>
          <a:prstGeom prst="rect">
            <a:avLst/>
          </a:prstGeom>
        </p:spPr>
      </p:pic>
      <p:graphicFrame>
        <p:nvGraphicFramePr>
          <p:cNvPr id="9" name="IpsosToolbar_Briefing_Slide" hidden="1">
            <a:extLst>
              <a:ext uri="{FF2B5EF4-FFF2-40B4-BE49-F238E27FC236}">
                <a16:creationId xmlns:a16="http://schemas.microsoft.com/office/drawing/2014/main" id="{BBD4AF86-4E08-4227-5217-50046962057E}"/>
              </a:ext>
            </a:extLst>
          </p:cNvPr>
          <p:cNvGraphicFramePr>
            <a:graphicFrameLocks noGrp="1"/>
          </p:cNvGraphicFramePr>
          <p:nvPr userDrawn="1">
            <p:extLst>
              <p:ext uri="{D42A27DB-BD31-4B8C-83A1-F6EECF244321}">
                <p14:modId xmlns:p14="http://schemas.microsoft.com/office/powerpoint/2010/main" val="1548465500"/>
              </p:ext>
            </p:extLst>
          </p:nvPr>
        </p:nvGraphicFramePr>
        <p:xfrm>
          <a:off x="0" y="679520"/>
          <a:ext cx="4320000" cy="144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a:txBody>
                    <a:bodyPr/>
                    <a:lstStyle/>
                    <a:p>
                      <a:r>
                        <a:rPr lang="en-US" sz="900" b="1" dirty="0">
                          <a:solidFill>
                            <a:srgbClr val="292929"/>
                          </a:solidFill>
                          <a:latin typeface="Arial" panose="020B0604020202020204" pitchFamily="34" charset="0"/>
                          <a:cs typeface="Arial" panose="020B0604020202020204" pitchFamily="34" charset="0"/>
                        </a:rPr>
                        <a:t>Base description (filter)</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Banner info</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Table/Question number/title</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Break</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Slide/Chart </a:t>
                      </a:r>
                      <a:r>
                        <a:rPr lang="en-US" sz="900" b="0" i="0" dirty="0">
                          <a:solidFill>
                            <a:srgbClr val="292929"/>
                          </a:solidFill>
                          <a:latin typeface="Arial" panose="020B0604020202020204" pitchFamily="34" charset="0"/>
                          <a:cs typeface="Arial" panose="020B0604020202020204" pitchFamily="34" charset="0"/>
                        </a:rPr>
                        <a:t>(if not in library!)</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Ranking</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US" sz="900" b="1" dirty="0">
                          <a:solidFill>
                            <a:srgbClr val="292929"/>
                          </a:solidFill>
                          <a:latin typeface="Arial" panose="020B0604020202020204" pitchFamily="34" charset="0"/>
                          <a:cs typeface="Arial" panose="020B0604020202020204" pitchFamily="34" charset="0"/>
                        </a:rPr>
                        <a:t>Sigs</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292929"/>
                          </a:solidFill>
                          <a:latin typeface="Arial" panose="020B0604020202020204" pitchFamily="34" charset="0"/>
                          <a:cs typeface="Arial" panose="020B0604020202020204" pitchFamily="34" charset="0"/>
                        </a:rPr>
                        <a:t>Extra instruction</a:t>
                      </a:r>
                    </a:p>
                  </a:txBody>
                  <a:tcPr marL="36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graphicFrame>
        <p:nvGraphicFramePr>
          <p:cNvPr id="10" name="IpsosToolbar_Briefing_General" hidden="1">
            <a:extLst>
              <a:ext uri="{FF2B5EF4-FFF2-40B4-BE49-F238E27FC236}">
                <a16:creationId xmlns:a16="http://schemas.microsoft.com/office/drawing/2014/main" id="{86AA68D5-FFF6-4AF0-402D-C2DD048222EB}"/>
              </a:ext>
            </a:extLst>
          </p:cNvPr>
          <p:cNvGraphicFramePr>
            <a:graphicFrameLocks noGrp="1"/>
          </p:cNvGraphicFramePr>
          <p:nvPr userDrawn="1">
            <p:extLst>
              <p:ext uri="{D42A27DB-BD31-4B8C-83A1-F6EECF244321}">
                <p14:modId xmlns:p14="http://schemas.microsoft.com/office/powerpoint/2010/main" val="2409211622"/>
              </p:ext>
            </p:extLst>
          </p:nvPr>
        </p:nvGraphicFramePr>
        <p:xfrm>
          <a:off x="0" y="-1"/>
          <a:ext cx="4320000" cy="2700000"/>
        </p:xfrm>
        <a:graphic>
          <a:graphicData uri="http://schemas.openxmlformats.org/drawingml/2006/table">
            <a:tbl>
              <a:tblPr firstRow="1" bandRow="1">
                <a:tableStyleId>{2D5ABB26-0587-4C30-8999-92F81FD0307C}</a:tableStyleId>
              </a:tblPr>
              <a:tblGrid>
                <a:gridCol w="1584000">
                  <a:extLst>
                    <a:ext uri="{9D8B030D-6E8A-4147-A177-3AD203B41FA5}">
                      <a16:colId xmlns:a16="http://schemas.microsoft.com/office/drawing/2014/main" val="680429793"/>
                    </a:ext>
                  </a:extLst>
                </a:gridCol>
                <a:gridCol w="2736000">
                  <a:extLst>
                    <a:ext uri="{9D8B030D-6E8A-4147-A177-3AD203B41FA5}">
                      <a16:colId xmlns:a16="http://schemas.microsoft.com/office/drawing/2014/main" val="1717690144"/>
                    </a:ext>
                  </a:extLst>
                </a:gridCol>
              </a:tblGrid>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TIMINGS &amp; BATCHES </a:t>
                      </a:r>
                      <a:r>
                        <a:rPr lang="en-GB" sz="900" dirty="0">
                          <a:solidFill>
                            <a:srgbClr val="292929"/>
                          </a:solidFill>
                          <a:latin typeface="Arial" panose="020B0604020202020204" pitchFamily="34" charset="0"/>
                          <a:cs typeface="Arial" panose="020B0604020202020204" pitchFamily="34" charset="0"/>
                        </a:rPr>
                        <a:t>(intermediate deadlines)</a:t>
                      </a:r>
                      <a:r>
                        <a:rPr lang="en-GB" sz="900" b="1" dirty="0">
                          <a:solidFill>
                            <a:srgbClr val="292929"/>
                          </a:solidFill>
                          <a:latin typeface="Arial" panose="020B0604020202020204" pitchFamily="34" charset="0"/>
                          <a:cs typeface="Arial" panose="020B0604020202020204" pitchFamily="34" charset="0"/>
                        </a:rPr>
                        <a:t>:</a:t>
                      </a:r>
                      <a:endParaRPr lang="en-GB" sz="1000" b="1" dirty="0">
                        <a:solidFill>
                          <a:srgbClr val="292929"/>
                        </a:solidFill>
                        <a:latin typeface="Arial" panose="020B0604020202020204" pitchFamily="34" charset="0"/>
                        <a:cs typeface="Arial" panose="020B0604020202020204" pitchFamily="34" charset="0"/>
                      </a:endParaRP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28575" cap="flat" cmpd="sng" algn="ctr">
                      <a:solidFill>
                        <a:srgbClr val="FF0000"/>
                      </a:solidFill>
                      <a:prstDash val="sysDash"/>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tcPr>
                </a:tc>
                <a:extLst>
                  <a:ext uri="{0D108BD9-81ED-4DB2-BD59-A6C34878D82A}">
                    <a16:rowId xmlns:a16="http://schemas.microsoft.com/office/drawing/2014/main" val="3540381696"/>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First review moment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15892294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Batch 1, 2, ...</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2617901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Deadline full report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589288394"/>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PROJECT INFO</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0424747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794224127"/>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title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411980602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Client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903503531"/>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Project leader</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9525" cap="flat" cmpd="sng" algn="ctr">
                      <a:solidFill>
                        <a:srgbClr val="FF0000"/>
                      </a:solidFill>
                      <a:prstDash val="solid"/>
                      <a:round/>
                      <a:headEnd type="none" w="med" len="med"/>
                      <a:tailEnd type="none" w="med" len="med"/>
                    </a:lnB>
                    <a:solidFill>
                      <a:srgbClr val="FAE4D3"/>
                    </a:solidFill>
                  </a:tcPr>
                </a:tc>
                <a:extLst>
                  <a:ext uri="{0D108BD9-81ED-4DB2-BD59-A6C34878D82A}">
                    <a16:rowId xmlns:a16="http://schemas.microsoft.com/office/drawing/2014/main" val="2012447535"/>
                  </a:ext>
                </a:extLst>
              </a:tr>
              <a:tr h="180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rgbClr val="292929"/>
                          </a:solidFill>
                          <a:latin typeface="Arial" panose="020B0604020202020204" pitchFamily="34" charset="0"/>
                          <a:cs typeface="Arial" panose="020B0604020202020204" pitchFamily="34" charset="0"/>
                        </a:rPr>
                        <a:t>BRIEFING INSTRUCTIONS</a:t>
                      </a:r>
                    </a:p>
                  </a:txBody>
                  <a:tcPr marL="36000" marR="36000" marT="0" marB="0" anchor="ctr">
                    <a:lnL w="28575" cap="flat" cmpd="sng" algn="ctr">
                      <a:solidFill>
                        <a:srgbClr val="FF0000"/>
                      </a:solidFill>
                      <a:prstDash val="sysDash"/>
                      <a:round/>
                      <a:headEnd type="none" w="med" len="med"/>
                      <a:tailEnd type="none" w="med" len="med"/>
                    </a:lnL>
                    <a:lnR w="28575" cap="flat" cmpd="sng" algn="ctr">
                      <a:solidFill>
                        <a:srgbClr val="FF0000"/>
                      </a:solidFill>
                      <a:prstDash val="sysDash"/>
                      <a:round/>
                      <a:headEnd type="none" w="med" len="med"/>
                      <a:tailEnd type="none" w="med" len="med"/>
                    </a:lnR>
                    <a:lnT w="9525" cap="flat" cmpd="sng" algn="ctr">
                      <a:solidFill>
                        <a:srgbClr val="FF000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hMerge="1">
                  <a:txBody>
                    <a:bodyPr/>
                    <a:lstStyle/>
                    <a:p>
                      <a:endParaRPr lang="en-US" sz="900" dirty="0">
                        <a:solidFill>
                          <a:schemeClr val="tx1"/>
                        </a:solidFill>
                      </a:endParaRPr>
                    </a:p>
                  </a:txBody>
                  <a:tcPr marL="0" marR="0" marT="0" marB="0">
                    <a:lnL w="28575" cap="flat" cmpd="sng" algn="ctr">
                      <a:solidFill>
                        <a:srgbClr val="FF0000"/>
                      </a:solidFill>
                      <a:prstDash val="sysDash"/>
                      <a:round/>
                      <a:headEnd type="none" w="med" len="med"/>
                      <a:tailEnd type="none" w="med" len="med"/>
                    </a:lnL>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81120632"/>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Overall project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816729115"/>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Conclusion layout</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277520864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Report language</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3620477378"/>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Low base size indication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AE4D3"/>
                    </a:solidFill>
                  </a:tcPr>
                </a:tc>
                <a:extLst>
                  <a:ext uri="{0D108BD9-81ED-4DB2-BD59-A6C34878D82A}">
                    <a16:rowId xmlns:a16="http://schemas.microsoft.com/office/drawing/2014/main" val="1265250029"/>
                  </a:ext>
                </a:extLst>
              </a:tr>
              <a:tr h="180000">
                <a:tc>
                  <a:txBody>
                    <a:bodyPr/>
                    <a:lstStyle/>
                    <a:p>
                      <a:r>
                        <a:rPr lang="en-GB" sz="900" b="1" dirty="0">
                          <a:solidFill>
                            <a:srgbClr val="292929"/>
                          </a:solidFill>
                          <a:latin typeface="Arial" panose="020B0604020202020204" pitchFamily="34" charset="0"/>
                          <a:cs typeface="Arial" panose="020B0604020202020204" pitchFamily="34" charset="0"/>
                        </a:rPr>
                        <a:t>Extra instruction</a:t>
                      </a:r>
                      <a:endParaRPr lang="en-US" sz="900" b="1" dirty="0">
                        <a:solidFill>
                          <a:srgbClr val="292929"/>
                        </a:solidFill>
                        <a:latin typeface="Arial" panose="020B0604020202020204" pitchFamily="34" charset="0"/>
                        <a:cs typeface="Arial" panose="020B0604020202020204" pitchFamily="34" charset="0"/>
                      </a:endParaRPr>
                    </a:p>
                  </a:txBody>
                  <a:tcPr marL="108000" marR="36000" marT="0" marB="0">
                    <a:lnL w="28575" cap="flat" cmpd="sng" algn="ctr">
                      <a:solidFill>
                        <a:srgbClr val="FF0000"/>
                      </a:solidFill>
                      <a:prstDash val="sysDash"/>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tc>
                  <a:txBody>
                    <a:bodyPr/>
                    <a:lstStyle/>
                    <a:p>
                      <a:endParaRPr lang="en-US" sz="900" dirty="0">
                        <a:solidFill>
                          <a:srgbClr val="292929"/>
                        </a:solidFill>
                        <a:latin typeface="Arial" panose="020B0604020202020204" pitchFamily="34" charset="0"/>
                        <a:cs typeface="Arial" panose="020B0604020202020204" pitchFamily="34" charset="0"/>
                      </a:endParaRPr>
                    </a:p>
                  </a:txBody>
                  <a:tcPr marL="36000" marR="36000" marT="0" marB="0">
                    <a:lnL w="6350" cap="flat" cmpd="sng" algn="ctr">
                      <a:solidFill>
                        <a:srgbClr val="A6A6A6"/>
                      </a:solidFill>
                      <a:prstDash val="solid"/>
                      <a:round/>
                      <a:headEnd type="none" w="med" len="med"/>
                      <a:tailEnd type="none" w="med" len="med"/>
                    </a:lnL>
                    <a:lnR w="28575" cap="flat" cmpd="sng" algn="ctr">
                      <a:solidFill>
                        <a:srgbClr val="FF0000"/>
                      </a:solidFill>
                      <a:prstDash val="sysDash"/>
                      <a:round/>
                      <a:headEnd type="none" w="med" len="med"/>
                      <a:tailEnd type="none" w="med" len="med"/>
                    </a:lnR>
                    <a:lnT w="6350" cap="flat" cmpd="sng" algn="ctr">
                      <a:solidFill>
                        <a:srgbClr val="A6A6A6"/>
                      </a:solidFill>
                      <a:prstDash val="solid"/>
                      <a:round/>
                      <a:headEnd type="none" w="med" len="med"/>
                      <a:tailEnd type="none" w="med" len="med"/>
                    </a:lnT>
                    <a:lnB w="28575" cap="flat" cmpd="sng" algn="ctr">
                      <a:solidFill>
                        <a:srgbClr val="FF0000"/>
                      </a:solidFill>
                      <a:prstDash val="sysDash"/>
                      <a:round/>
                      <a:headEnd type="none" w="med" len="med"/>
                      <a:tailEnd type="none" w="med" len="med"/>
                    </a:lnB>
                    <a:solidFill>
                      <a:srgbClr val="FAE4D3"/>
                    </a:solidFill>
                  </a:tcPr>
                </a:tc>
                <a:extLst>
                  <a:ext uri="{0D108BD9-81ED-4DB2-BD59-A6C34878D82A}">
                    <a16:rowId xmlns:a16="http://schemas.microsoft.com/office/drawing/2014/main" val="3782981876"/>
                  </a:ext>
                </a:extLst>
              </a:tr>
            </a:tbl>
          </a:graphicData>
        </a:graphic>
      </p:graphicFrame>
    </p:spTree>
    <p:extLst>
      <p:ext uri="{BB962C8B-B14F-4D97-AF65-F5344CB8AC3E}">
        <p14:creationId xmlns:p14="http://schemas.microsoft.com/office/powerpoint/2010/main" val="1783341332"/>
      </p:ext>
    </p:extLst>
  </p:cSld>
  <p:clrMap bg1="lt1" tx1="dk1" bg2="lt2" tx2="dk2" accent1="accent1" accent2="accent2" accent3="accent3" accent4="accent4" accent5="accent5" accent6="accent6" hlink="hlink" folHlink="folHlink"/>
  <p:sldLayoutIdLst>
    <p:sldLayoutId id="2147484538" r:id="rId1"/>
    <p:sldLayoutId id="2147484539" r:id="rId2"/>
    <p:sldLayoutId id="2147484540" r:id="rId3"/>
    <p:sldLayoutId id="2147484541" r:id="rId4"/>
    <p:sldLayoutId id="2147484542" r:id="rId5"/>
    <p:sldLayoutId id="2147484543" r:id="rId6"/>
    <p:sldLayoutId id="2147484544" r:id="rId7"/>
    <p:sldLayoutId id="2147484545" r:id="rId8"/>
    <p:sldLayoutId id="2147484546" r:id="rId9"/>
    <p:sldLayoutId id="2147484547" r:id="rId10"/>
    <p:sldLayoutId id="2147484548" r:id="rId11"/>
    <p:sldLayoutId id="2147484549" r:id="rId12"/>
    <p:sldLayoutId id="2147484550" r:id="rId13"/>
    <p:sldLayoutId id="2147484551" r:id="rId14"/>
    <p:sldLayoutId id="2147484552" r:id="rId15"/>
    <p:sldLayoutId id="2147484553" r:id="rId16"/>
    <p:sldLayoutId id="2147484554" r:id="rId17"/>
    <p:sldLayoutId id="2147484555" r:id="rId18"/>
    <p:sldLayoutId id="2147484556" r:id="rId19"/>
    <p:sldLayoutId id="2147484557" r:id="rId20"/>
    <p:sldLayoutId id="2147484558" r:id="rId21"/>
    <p:sldLayoutId id="2147484559" r:id="rId22"/>
    <p:sldLayoutId id="2147484560" r:id="rId23"/>
    <p:sldLayoutId id="2147484561" r:id="rId24"/>
    <p:sldLayoutId id="2147484562" r:id="rId25"/>
    <p:sldLayoutId id="2147484563" r:id="rId26"/>
    <p:sldLayoutId id="2147484564" r:id="rId27"/>
    <p:sldLayoutId id="2147484565" r:id="rId28"/>
    <p:sldLayoutId id="2147484566" r:id="rId29"/>
    <p:sldLayoutId id="2147484567" r:id="rId30"/>
    <p:sldLayoutId id="2147484568" r:id="rId31"/>
    <p:sldLayoutId id="2147484569" r:id="rId32"/>
    <p:sldLayoutId id="2147484570" r:id="rId33"/>
  </p:sldLayoutIdLst>
  <p:hf hdr="0" ftr="0" dt="0"/>
  <p:txStyles>
    <p:title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p:titleStyle>
    <p:body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5" pos="2509">
          <p15:clr>
            <a:srgbClr val="F26B43"/>
          </p15:clr>
        </p15:guide>
        <p15:guide id="26" pos="2698">
          <p15:clr>
            <a:srgbClr val="F26B43"/>
          </p15:clr>
        </p15:guide>
        <p15:guide id="30" pos="4930">
          <p15:clr>
            <a:srgbClr val="F26B43"/>
          </p15:clr>
        </p15:guide>
        <p15:guide id="31" pos="5126">
          <p15:clr>
            <a:srgbClr val="F26B43"/>
          </p15:clr>
        </p15:guide>
        <p15:guide id="39" orient="horz" pos="1139">
          <p15:clr>
            <a:srgbClr val="5ACBF0"/>
          </p15:clr>
        </p15:guide>
        <p15:guide id="41" pos="1905">
          <p15:clr>
            <a:srgbClr val="5ACBF0"/>
          </p15:clr>
        </p15:guide>
        <p15:guide id="42" pos="2109">
          <p15:clr>
            <a:srgbClr val="5ACBF0"/>
          </p15:clr>
        </p15:guide>
        <p15:guide id="43" pos="3942">
          <p15:clr>
            <a:srgbClr val="5ACBF0"/>
          </p15:clr>
        </p15:guide>
        <p15:guide id="45" pos="3741">
          <p15:clr>
            <a:srgbClr val="5ACBF0"/>
          </p15:clr>
        </p15:guide>
        <p15:guide id="46" pos="5568">
          <p15:clr>
            <a:srgbClr val="5ACBF0"/>
          </p15:clr>
        </p15:guide>
        <p15:guide id="47" pos="5770">
          <p15:clr>
            <a:srgbClr val="5ACBF0"/>
          </p15:clr>
        </p15:guide>
        <p15:guide id="53" orient="horz" pos="436">
          <p15:clr>
            <a:srgbClr val="9FCC3B"/>
          </p15:clr>
        </p15:guide>
        <p15:guide id="54" pos="279">
          <p15:clr>
            <a:srgbClr val="9FCC3B"/>
          </p15:clr>
        </p15:guide>
        <p15:guide id="55" pos="7401">
          <p15:clr>
            <a:srgbClr val="9FCC3B"/>
          </p15:clr>
        </p15:guide>
        <p15:guide id="56" orient="horz" pos="3747">
          <p15:clr>
            <a:srgbClr val="9FCC3B"/>
          </p15:clr>
        </p15:guide>
        <p15:guide id="57" orient="horz" pos="3884">
          <p15:clr>
            <a:srgbClr val="000000"/>
          </p15:clr>
        </p15:guide>
        <p15:guide id="58" orient="horz" pos="913">
          <p15:clr>
            <a:srgbClr val="C35EA4"/>
          </p15:clr>
        </p15:guide>
        <p15:guide id="59" orient="horz" pos="132">
          <p15:clr>
            <a:srgbClr val="000000"/>
          </p15:clr>
        </p15:guide>
        <p15:guide id="60" orient="horz" pos="3571">
          <p15:clr>
            <a:srgbClr val="5ACBF0"/>
          </p15:clr>
        </p15:guide>
        <p15:guide id="61" orient="horz" pos="4166">
          <p15:clr>
            <a:srgbClr val="000000"/>
          </p15:clr>
        </p15:guide>
        <p15:guide id="62" pos="140">
          <p15:clr>
            <a:srgbClr val="000000"/>
          </p15:clr>
        </p15:guide>
        <p15:guide id="63" pos="7537">
          <p15:clr>
            <a:srgbClr val="00000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chart" Target="../charts/chart10.xml"/><Relationship Id="rId7" Type="http://schemas.openxmlformats.org/officeDocument/2006/relationships/image" Target="../media/image16.svg"/><Relationship Id="rId2" Type="http://schemas.openxmlformats.org/officeDocument/2006/relationships/chart" Target="../charts/chart9.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8.svg"/></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hart" Target="../charts/chart11.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chart" Target="../charts/char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9.emf"/><Relationship Id="rId1" Type="http://schemas.openxmlformats.org/officeDocument/2006/relationships/slideLayout" Target="../slideLayouts/slideLayout86.xml"/><Relationship Id="rId6" Type="http://schemas.openxmlformats.org/officeDocument/2006/relationships/image" Target="../media/image21.png"/><Relationship Id="rId5" Type="http://schemas.openxmlformats.org/officeDocument/2006/relationships/chart" Target="../charts/chart15.xml"/><Relationship Id="rId4" Type="http://schemas.openxmlformats.org/officeDocument/2006/relationships/chart" Target="../charts/char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16.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chart" Target="../charts/chart17.x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 Id="rId5" Type="http://schemas.openxmlformats.org/officeDocument/2006/relationships/chart" Target="../charts/chart19.xml"/><Relationship Id="rId4" Type="http://schemas.openxmlformats.org/officeDocument/2006/relationships/chart" Target="../charts/chart18.xml"/></Relationships>
</file>

<file path=ppt/slides/_rels/slide2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4.png"/><Relationship Id="rId4" Type="http://schemas.openxmlformats.org/officeDocument/2006/relationships/image" Target="../media/image10.emf"/></Relationships>
</file>

<file path=ppt/slides/_rels/slide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chart" Target="../charts/chart22.xml"/><Relationship Id="rId1" Type="http://schemas.openxmlformats.org/officeDocument/2006/relationships/slideLayout" Target="../slideLayouts/slideLayout9.xml"/><Relationship Id="rId5" Type="http://schemas.openxmlformats.org/officeDocument/2006/relationships/chart" Target="../charts/chart23.xml"/><Relationship Id="rId4" Type="http://schemas.openxmlformats.org/officeDocument/2006/relationships/image" Target="../media/image10.emf"/></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hart" Target="../charts/chart24.xml"/><Relationship Id="rId1" Type="http://schemas.openxmlformats.org/officeDocument/2006/relationships/slideLayout" Target="../slideLayouts/slideLayout6.xml"/><Relationship Id="rId5" Type="http://schemas.openxmlformats.org/officeDocument/2006/relationships/chart" Target="../charts/chart25.xml"/><Relationship Id="rId4" Type="http://schemas.openxmlformats.org/officeDocument/2006/relationships/image" Target="../media/image9.emf"/></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6.svg"/><Relationship Id="rId2" Type="http://schemas.openxmlformats.org/officeDocument/2006/relationships/image" Target="../media/image9.emf"/><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0.emf"/><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pic>
        <p:nvPicPr>
          <p:cNvPr id="15" name="Segnaposto immagine 14" descr="Immagine che contiene erba, verde, aria aperta, campo&#10;&#10;Descrizione generata automaticamente">
            <a:extLst>
              <a:ext uri="{FF2B5EF4-FFF2-40B4-BE49-F238E27FC236}">
                <a16:creationId xmlns:a16="http://schemas.microsoft.com/office/drawing/2014/main" id="{724EB95B-97F2-F02D-1554-C28C1AF3CB0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6646" b="16646"/>
          <a:stretch>
            <a:fillRect/>
          </a:stretch>
        </p:blipFill>
        <p:spPr/>
      </p:pic>
      <p:sp>
        <p:nvSpPr>
          <p:cNvPr id="4" name="Title">
            <a:extLst>
              <a:ext uri="{FF2B5EF4-FFF2-40B4-BE49-F238E27FC236}">
                <a16:creationId xmlns:a16="http://schemas.microsoft.com/office/drawing/2014/main" id="{F1BB242C-CB72-440E-9602-808C3EC37D59}"/>
              </a:ext>
            </a:extLst>
          </p:cNvPr>
          <p:cNvSpPr>
            <a:spLocks noGrp="1"/>
          </p:cNvSpPr>
          <p:nvPr>
            <p:ph type="title"/>
          </p:nvPr>
        </p:nvSpPr>
        <p:spPr>
          <a:xfrm>
            <a:off x="353038" y="314226"/>
            <a:ext cx="6123962" cy="715669"/>
          </a:xfrm>
        </p:spPr>
        <p:txBody>
          <a:bodyPr/>
          <a:lstStyle/>
          <a:p>
            <a:r>
              <a:rPr lang="it-IT" sz="5000" dirty="0"/>
              <a:t>Il ruolo di FONDAZIONE </a:t>
            </a:r>
            <a:br>
              <a:rPr lang="it-IT" sz="5000" dirty="0"/>
            </a:br>
            <a:r>
              <a:rPr lang="it-IT" sz="5000" dirty="0"/>
              <a:t>LGH nel TERRITORIO </a:t>
            </a:r>
            <a:r>
              <a:rPr lang="it-IT" sz="5000" dirty="0" err="1"/>
              <a:t>loMbardo</a:t>
            </a:r>
            <a:r>
              <a:rPr lang="it-IT" sz="5000" dirty="0"/>
              <a:t> </a:t>
            </a:r>
            <a:br>
              <a:rPr lang="it-IT" sz="5000" dirty="0"/>
            </a:br>
            <a:br>
              <a:rPr lang="it-IT" sz="2000" dirty="0"/>
            </a:br>
            <a:br>
              <a:rPr lang="it-IT" sz="5200" dirty="0"/>
            </a:br>
            <a:endParaRPr lang="en-GB" sz="5200" dirty="0"/>
          </a:p>
        </p:txBody>
      </p:sp>
      <p:sp>
        <p:nvSpPr>
          <p:cNvPr id="11" name="Triangle">
            <a:extLst>
              <a:ext uri="{FF2B5EF4-FFF2-40B4-BE49-F238E27FC236}">
                <a16:creationId xmlns:a16="http://schemas.microsoft.com/office/drawing/2014/main" id="{E8C2CACD-E824-DE3B-60FE-427B751999B5}"/>
              </a:ext>
              <a:ext uri="{C183D7F6-B498-43B3-948B-1728B52AA6E4}">
                <adec:decorative xmlns:adec="http://schemas.microsoft.com/office/drawing/2017/decorative" val="1"/>
              </a:ext>
            </a:extLst>
          </p:cNvPr>
          <p:cNvSpPr/>
          <p:nvPr/>
        </p:nvSpPr>
        <p:spPr>
          <a:xfrm rot="16200000">
            <a:off x="8661370" y="3324649"/>
            <a:ext cx="3492560" cy="3594098"/>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10000"/>
              </a:lnSpc>
            </a:pPr>
            <a:endParaRPr lang="en-GB" sz="1400" dirty="0" err="1">
              <a:solidFill>
                <a:schemeClr val="tx1"/>
              </a:solidFill>
            </a:endParaRPr>
          </a:p>
        </p:txBody>
      </p:sp>
      <p:sp>
        <p:nvSpPr>
          <p:cNvPr id="7" name="Parallelogram 1">
            <a:extLst>
              <a:ext uri="{FF2B5EF4-FFF2-40B4-BE49-F238E27FC236}">
                <a16:creationId xmlns:a16="http://schemas.microsoft.com/office/drawing/2014/main" id="{A6BD1784-F3A1-1046-21F9-8FEFED56EE96}"/>
              </a:ext>
              <a:ext uri="{C183D7F6-B498-43B3-948B-1728B52AA6E4}">
                <adec:decorative xmlns:adec="http://schemas.microsoft.com/office/drawing/2017/decorative" val="1"/>
              </a:ext>
            </a:extLst>
          </p:cNvPr>
          <p:cNvSpPr/>
          <p:nvPr/>
        </p:nvSpPr>
        <p:spPr>
          <a:xfrm rot="18900000">
            <a:off x="6191592" y="431596"/>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9" name="Parallelogram 2">
            <a:extLst>
              <a:ext uri="{FF2B5EF4-FFF2-40B4-BE49-F238E27FC236}">
                <a16:creationId xmlns:a16="http://schemas.microsoft.com/office/drawing/2014/main" id="{CEC544CE-DA48-E496-5DA5-4BEDD3E45634}"/>
              </a:ext>
              <a:ext uri="{C183D7F6-B498-43B3-948B-1728B52AA6E4}">
                <adec:decorative xmlns:adec="http://schemas.microsoft.com/office/drawing/2017/decorative" val="1"/>
              </a:ext>
            </a:extLst>
          </p:cNvPr>
          <p:cNvSpPr/>
          <p:nvPr/>
        </p:nvSpPr>
        <p:spPr>
          <a:xfrm rot="8100000">
            <a:off x="7929848" y="5576008"/>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pic>
        <p:nvPicPr>
          <p:cNvPr id="6" name="Ipsos Logo">
            <a:extLst>
              <a:ext uri="{FF2B5EF4-FFF2-40B4-BE49-F238E27FC236}">
                <a16:creationId xmlns:a16="http://schemas.microsoft.com/office/drawing/2014/main" id="{72D43848-10A6-605F-ED59-39D376941CB9}"/>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63361" y="6173519"/>
            <a:ext cx="492637" cy="446920"/>
          </a:xfrm>
          <a:prstGeom prst="rect">
            <a:avLst/>
          </a:prstGeom>
        </p:spPr>
      </p:pic>
      <p:sp>
        <p:nvSpPr>
          <p:cNvPr id="10" name="Classification">
            <a:extLst>
              <a:ext uri="{FF2B5EF4-FFF2-40B4-BE49-F238E27FC236}">
                <a16:creationId xmlns:a16="http://schemas.microsoft.com/office/drawing/2014/main" id="{DEFBB260-0064-DCDA-B9FE-516103F8941A}"/>
              </a:ext>
              <a:ext uri="{C183D7F6-B498-43B3-948B-1728B52AA6E4}">
                <adec:decorative xmlns:adec="http://schemas.microsoft.com/office/drawing/2017/decorative" val="1"/>
              </a:ext>
            </a:extLst>
          </p:cNvPr>
          <p:cNvSpPr txBox="1">
            <a:spLocks/>
          </p:cNvSpPr>
          <p:nvPr/>
        </p:nvSpPr>
        <p:spPr>
          <a:xfrm>
            <a:off x="440938" y="6262249"/>
            <a:ext cx="1015361" cy="369332"/>
          </a:xfrm>
          <a:prstGeom prst="rect">
            <a:avLst/>
          </a:prstGeom>
          <a:effectLst/>
        </p:spPr>
        <p:txBody>
          <a:bodyPr vert="horz" wrap="square" lIns="0" tIns="0" rIns="0" bIns="0" rtlCol="0" anchor="b">
            <a:spAutoFit/>
          </a:bodyPr>
          <a:lstStyle>
            <a:defPPr>
              <a:defRPr lang="fr-FR"/>
            </a:defPPr>
            <a:lvl1pPr marL="0" algn="l" defTabSz="914400" rtl="0" eaLnBrk="1" latinLnBrk="0" hangingPunct="1">
              <a:defRPr sz="900" b="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800" dirty="0">
                <a:solidFill>
                  <a:schemeClr val="bg1"/>
                </a:solidFill>
                <a:effectLst/>
              </a:rPr>
              <a:t>© Ipsos | </a:t>
            </a:r>
            <a:r>
              <a:rPr lang="it-IT" sz="800" dirty="0">
                <a:solidFill>
                  <a:schemeClr val="bg1"/>
                </a:solidFill>
                <a:effectLst/>
              </a:rPr>
              <a:t>Il ruolo di Fondazione LGH nel territorio lombardo</a:t>
            </a:r>
            <a:endParaRPr lang="en-GB" sz="800" dirty="0">
              <a:solidFill>
                <a:schemeClr val="bg1"/>
              </a:solidFill>
              <a:effectLst/>
            </a:endParaRPr>
          </a:p>
        </p:txBody>
      </p:sp>
      <p:sp>
        <p:nvSpPr>
          <p:cNvPr id="3" name="TextBox 26">
            <a:extLst>
              <a:ext uri="{FF2B5EF4-FFF2-40B4-BE49-F238E27FC236}">
                <a16:creationId xmlns:a16="http://schemas.microsoft.com/office/drawing/2014/main" id="{A9932B7D-3C4C-F71E-692D-EE5649B48644}"/>
              </a:ext>
            </a:extLst>
          </p:cNvPr>
          <p:cNvSpPr txBox="1"/>
          <p:nvPr/>
        </p:nvSpPr>
        <p:spPr>
          <a:xfrm>
            <a:off x="485901" y="3718529"/>
            <a:ext cx="3446601" cy="1231106"/>
          </a:xfrm>
          <a:prstGeom prst="rect">
            <a:avLst/>
          </a:prstGeom>
          <a:noFill/>
        </p:spPr>
        <p:txBody>
          <a:bodyPr wrap="square" lIns="0" tIns="0" rIns="0" bIns="0" rtlCol="0">
            <a:spAutoFit/>
          </a:bodyPr>
          <a:lstStyle/>
          <a:p>
            <a:r>
              <a:rPr lang="en-GB" sz="2000" dirty="0" err="1">
                <a:solidFill>
                  <a:schemeClr val="bg1"/>
                </a:solidFill>
              </a:rPr>
              <a:t>Intervento</a:t>
            </a:r>
            <a:r>
              <a:rPr lang="en-GB" sz="2000" dirty="0">
                <a:solidFill>
                  <a:schemeClr val="bg1"/>
                </a:solidFill>
              </a:rPr>
              <a:t> a cura di </a:t>
            </a:r>
          </a:p>
          <a:p>
            <a:r>
              <a:rPr lang="en-GB" sz="2000" b="1" dirty="0">
                <a:solidFill>
                  <a:schemeClr val="bg1"/>
                </a:solidFill>
              </a:rPr>
              <a:t>Ilaria </a:t>
            </a:r>
            <a:r>
              <a:rPr lang="en-GB" sz="2000" b="1" dirty="0" err="1">
                <a:solidFill>
                  <a:schemeClr val="bg1"/>
                </a:solidFill>
              </a:rPr>
              <a:t>Ugenti</a:t>
            </a:r>
            <a:endParaRPr lang="en-GB" sz="2000" dirty="0">
              <a:solidFill>
                <a:schemeClr val="bg1"/>
              </a:solidFill>
            </a:endParaRPr>
          </a:p>
          <a:p>
            <a:r>
              <a:rPr lang="en-GB" sz="2000" dirty="0">
                <a:solidFill>
                  <a:schemeClr val="bg1"/>
                </a:solidFill>
              </a:rPr>
              <a:t>Corporate Reputation Leader Ipsos Italia</a:t>
            </a:r>
          </a:p>
        </p:txBody>
      </p:sp>
      <p:sp>
        <p:nvSpPr>
          <p:cNvPr id="8" name="TextBox 25">
            <a:extLst>
              <a:ext uri="{FF2B5EF4-FFF2-40B4-BE49-F238E27FC236}">
                <a16:creationId xmlns:a16="http://schemas.microsoft.com/office/drawing/2014/main" id="{694E4F06-56FA-A258-1315-1AB67C07A950}"/>
              </a:ext>
            </a:extLst>
          </p:cNvPr>
          <p:cNvSpPr txBox="1"/>
          <p:nvPr/>
        </p:nvSpPr>
        <p:spPr>
          <a:xfrm>
            <a:off x="430556" y="5193486"/>
            <a:ext cx="2236444" cy="246221"/>
          </a:xfrm>
          <a:prstGeom prst="rect">
            <a:avLst/>
          </a:prstGeom>
          <a:noFill/>
        </p:spPr>
        <p:txBody>
          <a:bodyPr wrap="square" lIns="0" tIns="0" rIns="0" bIns="0" rtlCol="0">
            <a:spAutoFit/>
          </a:bodyPr>
          <a:lstStyle/>
          <a:p>
            <a:r>
              <a:rPr lang="en-GB" sz="1600" dirty="0">
                <a:solidFill>
                  <a:schemeClr val="bg1"/>
                </a:solidFill>
              </a:rPr>
              <a:t>27 </a:t>
            </a:r>
            <a:r>
              <a:rPr lang="en-GB" sz="1600" dirty="0" err="1">
                <a:solidFill>
                  <a:schemeClr val="bg1"/>
                </a:solidFill>
              </a:rPr>
              <a:t>febbraio</a:t>
            </a:r>
            <a:r>
              <a:rPr lang="en-GB" sz="1600" dirty="0">
                <a:solidFill>
                  <a:schemeClr val="bg1"/>
                </a:solidFill>
              </a:rPr>
              <a:t> 2025</a:t>
            </a:r>
          </a:p>
        </p:txBody>
      </p:sp>
    </p:spTree>
    <p:extLst>
      <p:ext uri="{BB962C8B-B14F-4D97-AF65-F5344CB8AC3E}">
        <p14:creationId xmlns:p14="http://schemas.microsoft.com/office/powerpoint/2010/main" val="1005468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igura a mano libera: forma 22">
            <a:extLst>
              <a:ext uri="{FF2B5EF4-FFF2-40B4-BE49-F238E27FC236}">
                <a16:creationId xmlns:a16="http://schemas.microsoft.com/office/drawing/2014/main" id="{A21CD9E0-FA88-BBF7-02B3-5FB483353DC1}"/>
              </a:ext>
            </a:extLst>
          </p:cNvPr>
          <p:cNvSpPr/>
          <p:nvPr/>
        </p:nvSpPr>
        <p:spPr>
          <a:xfrm>
            <a:off x="7826375" y="0"/>
            <a:ext cx="4365624" cy="5945541"/>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aphicFrame>
        <p:nvGraphicFramePr>
          <p:cNvPr id="2" name="Grafico 1">
            <a:extLst>
              <a:ext uri="{FF2B5EF4-FFF2-40B4-BE49-F238E27FC236}">
                <a16:creationId xmlns:a16="http://schemas.microsoft.com/office/drawing/2014/main" id="{A58885FF-C026-0992-9F0D-0B0F2E869F46}"/>
              </a:ext>
            </a:extLst>
          </p:cNvPr>
          <p:cNvGraphicFramePr/>
          <p:nvPr>
            <p:extLst>
              <p:ext uri="{D42A27DB-BD31-4B8C-83A1-F6EECF244321}">
                <p14:modId xmlns:p14="http://schemas.microsoft.com/office/powerpoint/2010/main" val="1174583007"/>
              </p:ext>
            </p:extLst>
          </p:nvPr>
        </p:nvGraphicFramePr>
        <p:xfrm>
          <a:off x="2517043" y="2645952"/>
          <a:ext cx="4445001" cy="30906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Grafico 13">
            <a:extLst>
              <a:ext uri="{FF2B5EF4-FFF2-40B4-BE49-F238E27FC236}">
                <a16:creationId xmlns:a16="http://schemas.microsoft.com/office/drawing/2014/main" id="{2DF68120-C650-3CF5-9B09-630E0FFD5C48}"/>
              </a:ext>
            </a:extLst>
          </p:cNvPr>
          <p:cNvGraphicFramePr/>
          <p:nvPr>
            <p:extLst>
              <p:ext uri="{D42A27DB-BD31-4B8C-83A1-F6EECF244321}">
                <p14:modId xmlns:p14="http://schemas.microsoft.com/office/powerpoint/2010/main" val="3366619617"/>
              </p:ext>
            </p:extLst>
          </p:nvPr>
        </p:nvGraphicFramePr>
        <p:xfrm>
          <a:off x="-329255" y="2643939"/>
          <a:ext cx="4445001" cy="3090672"/>
        </p:xfrm>
        <a:graphic>
          <a:graphicData uri="http://schemas.openxmlformats.org/drawingml/2006/chart">
            <c:chart xmlns:c="http://schemas.openxmlformats.org/drawingml/2006/chart" xmlns:r="http://schemas.openxmlformats.org/officeDocument/2006/relationships" r:id="rId3"/>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7203858" cy="397072"/>
          </a:xfrm>
        </p:spPr>
        <p:txBody>
          <a:bodyPr/>
          <a:lstStyle/>
          <a:p>
            <a:r>
              <a:rPr lang="it-IT" b="1" dirty="0"/>
              <a:t>In generale, si percepisce positivamente lo slancio innovativo nella propria area</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80136" y="1329192"/>
            <a:ext cx="6642024" cy="517741"/>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D10_BIS Considerando i vari ambiti di innovazione che abbiamo citato, </a:t>
            </a:r>
            <a:r>
              <a:rPr lang="it-IT" sz="1400" b="1" i="1" dirty="0"/>
              <a:t>come considera nel complesso la spinta verso l’innovazione del suo territorio</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7" name="Gruppo 26">
            <a:extLst>
              <a:ext uri="{FF2B5EF4-FFF2-40B4-BE49-F238E27FC236}">
                <a16:creationId xmlns:a16="http://schemas.microsoft.com/office/drawing/2014/main" id="{A64786E1-A9A3-2D45-0345-5E74F3DE89F3}"/>
              </a:ext>
            </a:extLst>
          </p:cNvPr>
          <p:cNvGrpSpPr/>
          <p:nvPr/>
        </p:nvGrpSpPr>
        <p:grpSpPr>
          <a:xfrm>
            <a:off x="2324715" y="2124785"/>
            <a:ext cx="555641" cy="540085"/>
            <a:chOff x="450001" y="1786261"/>
            <a:chExt cx="555641" cy="540085"/>
          </a:xfrm>
        </p:grpSpPr>
        <p:pic>
          <p:nvPicPr>
            <p:cNvPr id="25" name="Immagine 24">
              <a:extLst>
                <a:ext uri="{FF2B5EF4-FFF2-40B4-BE49-F238E27FC236}">
                  <a16:creationId xmlns:a16="http://schemas.microsoft.com/office/drawing/2014/main" id="{14126244-A7DD-3328-230C-FA8191EF86F4}"/>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26" name="Source">
              <a:extLst>
                <a:ext uri="{FF2B5EF4-FFF2-40B4-BE49-F238E27FC236}">
                  <a16:creationId xmlns:a16="http://schemas.microsoft.com/office/drawing/2014/main" id="{36EABEAB-2F4D-3B6C-76B1-3CC32A5EEB2B}"/>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latin typeface="Barlow Semi Condensed" panose="00000506000000000000" pitchFamily="2" charset="0"/>
                </a:rPr>
                <a:t>POPOLAZIONE</a:t>
              </a:r>
            </a:p>
          </p:txBody>
        </p:sp>
      </p:grpSp>
      <p:sp>
        <p:nvSpPr>
          <p:cNvPr id="9" name="CasellaDiTesto 8">
            <a:extLst>
              <a:ext uri="{FF2B5EF4-FFF2-40B4-BE49-F238E27FC236}">
                <a16:creationId xmlns:a16="http://schemas.microsoft.com/office/drawing/2014/main" id="{17ABFC08-D2B9-66F1-59FA-17C27AD15C0B}"/>
              </a:ext>
            </a:extLst>
          </p:cNvPr>
          <p:cNvSpPr txBox="1"/>
          <p:nvPr/>
        </p:nvSpPr>
        <p:spPr>
          <a:xfrm>
            <a:off x="3362794" y="292516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22" name="Gruppo 21">
            <a:extLst>
              <a:ext uri="{FF2B5EF4-FFF2-40B4-BE49-F238E27FC236}">
                <a16:creationId xmlns:a16="http://schemas.microsoft.com/office/drawing/2014/main" id="{9677351D-16E9-494E-7B17-D124B3DC793D}"/>
              </a:ext>
            </a:extLst>
          </p:cNvPr>
          <p:cNvGrpSpPr/>
          <p:nvPr/>
        </p:nvGrpSpPr>
        <p:grpSpPr>
          <a:xfrm>
            <a:off x="3276067" y="2790242"/>
            <a:ext cx="723399" cy="1719072"/>
            <a:chOff x="5081444" y="2816352"/>
            <a:chExt cx="723399" cy="1719072"/>
          </a:xfrm>
        </p:grpSpPr>
        <p:cxnSp>
          <p:nvCxnSpPr>
            <p:cNvPr id="12" name="Connettore diritto 11">
              <a:extLst>
                <a:ext uri="{FF2B5EF4-FFF2-40B4-BE49-F238E27FC236}">
                  <a16:creationId xmlns:a16="http://schemas.microsoft.com/office/drawing/2014/main" id="{CA7FA0F4-9E36-F473-ADEF-5A96C48D09FD}"/>
                </a:ext>
              </a:extLst>
            </p:cNvPr>
            <p:cNvCxnSpPr>
              <a:cxnSpLocks/>
            </p:cNvCxnSpPr>
            <p:nvPr/>
          </p:nvCxnSpPr>
          <p:spPr>
            <a:xfrm>
              <a:off x="5102352" y="2816352"/>
              <a:ext cx="0" cy="1719072"/>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id="{2F514B65-AF7B-0662-546F-EF746C92DF47}"/>
                </a:ext>
              </a:extLst>
            </p:cNvPr>
            <p:cNvCxnSpPr>
              <a:cxnSpLocks/>
            </p:cNvCxnSpPr>
            <p:nvPr/>
          </p:nvCxnSpPr>
          <p:spPr>
            <a:xfrm flipH="1">
              <a:off x="5081444" y="3675888"/>
              <a:ext cx="723399" cy="0"/>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grpSp>
      <p:sp>
        <p:nvSpPr>
          <p:cNvPr id="5" name="Rettangolo 4">
            <a:extLst>
              <a:ext uri="{FF2B5EF4-FFF2-40B4-BE49-F238E27FC236}">
                <a16:creationId xmlns:a16="http://schemas.microsoft.com/office/drawing/2014/main" id="{C3B847C6-1E9B-028D-C4F8-02205EBAAA82}"/>
              </a:ext>
            </a:extLst>
          </p:cNvPr>
          <p:cNvSpPr/>
          <p:nvPr/>
        </p:nvSpPr>
        <p:spPr>
          <a:xfrm>
            <a:off x="3546838" y="3368458"/>
            <a:ext cx="664537" cy="530352"/>
          </a:xfrm>
          <a:prstGeom prst="rect">
            <a:avLst/>
          </a:prstGeom>
          <a:solidFill>
            <a:schemeClr val="bg1"/>
          </a:solidFill>
          <a:ln>
            <a:solidFill>
              <a:srgbClr val="0E57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rgbClr val="0E5757"/>
                </a:solidFill>
              </a:rPr>
              <a:t>61</a:t>
            </a:r>
          </a:p>
        </p:txBody>
      </p:sp>
      <p:grpSp>
        <p:nvGrpSpPr>
          <p:cNvPr id="32" name="Gruppo 31">
            <a:extLst>
              <a:ext uri="{FF2B5EF4-FFF2-40B4-BE49-F238E27FC236}">
                <a16:creationId xmlns:a16="http://schemas.microsoft.com/office/drawing/2014/main" id="{58213DC8-71A2-86BC-F40D-FECF95762123}"/>
              </a:ext>
            </a:extLst>
          </p:cNvPr>
          <p:cNvGrpSpPr/>
          <p:nvPr/>
        </p:nvGrpSpPr>
        <p:grpSpPr>
          <a:xfrm>
            <a:off x="3271211" y="4533464"/>
            <a:ext cx="723399" cy="1074462"/>
            <a:chOff x="5081444" y="2816352"/>
            <a:chExt cx="723399" cy="1719072"/>
          </a:xfrm>
        </p:grpSpPr>
        <p:cxnSp>
          <p:nvCxnSpPr>
            <p:cNvPr id="33" name="Connettore diritto 32">
              <a:extLst>
                <a:ext uri="{FF2B5EF4-FFF2-40B4-BE49-F238E27FC236}">
                  <a16:creationId xmlns:a16="http://schemas.microsoft.com/office/drawing/2014/main" id="{ED94A697-6809-8713-C79F-87B473255FB8}"/>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Connettore diritto 33">
              <a:extLst>
                <a:ext uri="{FF2B5EF4-FFF2-40B4-BE49-F238E27FC236}">
                  <a16:creationId xmlns:a16="http://schemas.microsoft.com/office/drawing/2014/main" id="{4895E9A7-C73B-C368-276E-A1B2F777F715}"/>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5" name="CasellaDiTesto 34">
            <a:extLst>
              <a:ext uri="{FF2B5EF4-FFF2-40B4-BE49-F238E27FC236}">
                <a16:creationId xmlns:a16="http://schemas.microsoft.com/office/drawing/2014/main" id="{A54DB070-2229-3945-6E5F-913950A451BB}"/>
              </a:ext>
            </a:extLst>
          </p:cNvPr>
          <p:cNvSpPr txBox="1"/>
          <p:nvPr/>
        </p:nvSpPr>
        <p:spPr>
          <a:xfrm>
            <a:off x="3382205" y="433050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36" name="Rettangolo 35">
            <a:extLst>
              <a:ext uri="{FF2B5EF4-FFF2-40B4-BE49-F238E27FC236}">
                <a16:creationId xmlns:a16="http://schemas.microsoft.com/office/drawing/2014/main" id="{9DB5A099-6A9E-E8D9-D111-AC119AE47D03}"/>
              </a:ext>
            </a:extLst>
          </p:cNvPr>
          <p:cNvSpPr/>
          <p:nvPr/>
        </p:nvSpPr>
        <p:spPr>
          <a:xfrm>
            <a:off x="3566249" y="4773798"/>
            <a:ext cx="664537" cy="530352"/>
          </a:xfrm>
          <a:prstGeom prst="rect">
            <a:avLst/>
          </a:prstGeom>
          <a:solidFill>
            <a:schemeClr val="bg1"/>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accent5"/>
                </a:solidFill>
              </a:rPr>
              <a:t>37</a:t>
            </a:r>
          </a:p>
        </p:txBody>
      </p:sp>
      <p:grpSp>
        <p:nvGrpSpPr>
          <p:cNvPr id="49" name="Gruppo 48">
            <a:extLst>
              <a:ext uri="{FF2B5EF4-FFF2-40B4-BE49-F238E27FC236}">
                <a16:creationId xmlns:a16="http://schemas.microsoft.com/office/drawing/2014/main" id="{B0AEB566-6FA7-4BB9-2777-E2E8280ED8EC}"/>
              </a:ext>
            </a:extLst>
          </p:cNvPr>
          <p:cNvGrpSpPr/>
          <p:nvPr/>
        </p:nvGrpSpPr>
        <p:grpSpPr>
          <a:xfrm>
            <a:off x="5157187" y="2133462"/>
            <a:ext cx="626417" cy="606542"/>
            <a:chOff x="11362470" y="120964"/>
            <a:chExt cx="773290" cy="781949"/>
          </a:xfrm>
        </p:grpSpPr>
        <p:pic>
          <p:nvPicPr>
            <p:cNvPr id="50" name="Immagine 49">
              <a:extLst>
                <a:ext uri="{FF2B5EF4-FFF2-40B4-BE49-F238E27FC236}">
                  <a16:creationId xmlns:a16="http://schemas.microsoft.com/office/drawing/2014/main" id="{18B7CC72-F46C-666B-D392-5E5D726A530A}"/>
                </a:ext>
              </a:extLst>
            </p:cNvPr>
            <p:cNvPicPr>
              <a:picLocks noChangeAspect="1"/>
            </p:cNvPicPr>
            <p:nvPr/>
          </p:nvPicPr>
          <p:blipFill>
            <a:blip r:embed="rId5">
              <a:biLevel thresh="75000"/>
            </a:blip>
            <a:stretch>
              <a:fillRect/>
            </a:stretch>
          </p:blipFill>
          <p:spPr>
            <a:xfrm>
              <a:off x="11466706" y="120964"/>
              <a:ext cx="520358" cy="552217"/>
            </a:xfrm>
            <a:prstGeom prst="rect">
              <a:avLst/>
            </a:prstGeom>
          </p:spPr>
        </p:pic>
        <p:sp>
          <p:nvSpPr>
            <p:cNvPr id="51" name="Source">
              <a:extLst>
                <a:ext uri="{FF2B5EF4-FFF2-40B4-BE49-F238E27FC236}">
                  <a16:creationId xmlns:a16="http://schemas.microsoft.com/office/drawing/2014/main" id="{8C3CDC9A-5715-2C74-A52D-EBF68DF17452}"/>
                </a:ext>
                <a:ext uri="{C183D7F6-B498-43B3-948B-1728B52AA6E4}">
                  <adec:decorative xmlns:adec="http://schemas.microsoft.com/office/drawing/2017/decorative" val="0"/>
                </a:ext>
              </a:extLst>
            </p:cNvPr>
            <p:cNvSpPr txBox="1">
              <a:spLocks/>
            </p:cNvSpPr>
            <p:nvPr/>
          </p:nvSpPr>
          <p:spPr>
            <a:xfrm>
              <a:off x="11362470" y="680278"/>
              <a:ext cx="773290" cy="222635"/>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8" name="CasellaDiTesto 7">
            <a:extLst>
              <a:ext uri="{FF2B5EF4-FFF2-40B4-BE49-F238E27FC236}">
                <a16:creationId xmlns:a16="http://schemas.microsoft.com/office/drawing/2014/main" id="{BAFF2CC3-DACB-6E89-BFC8-3D0D2FA8445A}"/>
              </a:ext>
            </a:extLst>
          </p:cNvPr>
          <p:cNvSpPr txBox="1"/>
          <p:nvPr/>
        </p:nvSpPr>
        <p:spPr>
          <a:xfrm>
            <a:off x="6252762" y="292516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10" name="Gruppo 9">
            <a:extLst>
              <a:ext uri="{FF2B5EF4-FFF2-40B4-BE49-F238E27FC236}">
                <a16:creationId xmlns:a16="http://schemas.microsoft.com/office/drawing/2014/main" id="{BE4012AC-9184-2D1A-440A-BE202C4DD4AA}"/>
              </a:ext>
            </a:extLst>
          </p:cNvPr>
          <p:cNvGrpSpPr/>
          <p:nvPr/>
        </p:nvGrpSpPr>
        <p:grpSpPr>
          <a:xfrm>
            <a:off x="6166035" y="2790242"/>
            <a:ext cx="723399" cy="1719072"/>
            <a:chOff x="5081444" y="2816352"/>
            <a:chExt cx="723399" cy="1719072"/>
          </a:xfrm>
        </p:grpSpPr>
        <p:cxnSp>
          <p:nvCxnSpPr>
            <p:cNvPr id="11" name="Connettore diritto 10">
              <a:extLst>
                <a:ext uri="{FF2B5EF4-FFF2-40B4-BE49-F238E27FC236}">
                  <a16:creationId xmlns:a16="http://schemas.microsoft.com/office/drawing/2014/main" id="{909AB3DA-C4D6-24B7-8277-777ADC60761C}"/>
                </a:ext>
              </a:extLst>
            </p:cNvPr>
            <p:cNvCxnSpPr>
              <a:cxnSpLocks/>
            </p:cNvCxnSpPr>
            <p:nvPr/>
          </p:nvCxnSpPr>
          <p:spPr>
            <a:xfrm>
              <a:off x="5102352" y="2816352"/>
              <a:ext cx="0" cy="1719072"/>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id="{7EFD3447-3464-E9CD-8254-B154E719273E}"/>
                </a:ext>
              </a:extLst>
            </p:cNvPr>
            <p:cNvCxnSpPr>
              <a:cxnSpLocks/>
            </p:cNvCxnSpPr>
            <p:nvPr/>
          </p:nvCxnSpPr>
          <p:spPr>
            <a:xfrm flipH="1">
              <a:off x="5081444" y="3675888"/>
              <a:ext cx="723399" cy="0"/>
            </a:xfrm>
            <a:prstGeom prst="line">
              <a:avLst/>
            </a:prstGeom>
            <a:ln w="28575">
              <a:solidFill>
                <a:srgbClr val="0E5757"/>
              </a:solidFill>
            </a:ln>
          </p:spPr>
          <p:style>
            <a:lnRef idx="1">
              <a:schemeClr val="accent1"/>
            </a:lnRef>
            <a:fillRef idx="0">
              <a:schemeClr val="accent1"/>
            </a:fillRef>
            <a:effectRef idx="0">
              <a:schemeClr val="accent1"/>
            </a:effectRef>
            <a:fontRef idx="minor">
              <a:schemeClr val="tx1"/>
            </a:fontRef>
          </p:style>
        </p:cxnSp>
      </p:grpSp>
      <p:sp>
        <p:nvSpPr>
          <p:cNvPr id="16" name="Rettangolo 15">
            <a:extLst>
              <a:ext uri="{FF2B5EF4-FFF2-40B4-BE49-F238E27FC236}">
                <a16:creationId xmlns:a16="http://schemas.microsoft.com/office/drawing/2014/main" id="{758BA5EB-1112-67B8-43E0-BF311457B775}"/>
              </a:ext>
            </a:extLst>
          </p:cNvPr>
          <p:cNvSpPr/>
          <p:nvPr/>
        </p:nvSpPr>
        <p:spPr>
          <a:xfrm>
            <a:off x="6436806" y="3368458"/>
            <a:ext cx="664537" cy="530352"/>
          </a:xfrm>
          <a:prstGeom prst="rect">
            <a:avLst/>
          </a:prstGeom>
          <a:solidFill>
            <a:srgbClr val="0E5757"/>
          </a:solidFill>
          <a:ln>
            <a:solidFill>
              <a:schemeClr val="tx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endParaRPr lang="en-US" sz="2000" b="1" dirty="0">
              <a:solidFill>
                <a:schemeClr val="tx2">
                  <a:lumMod val="75000"/>
                </a:schemeClr>
              </a:solidFill>
            </a:endParaRPr>
          </a:p>
        </p:txBody>
      </p:sp>
      <p:grpSp>
        <p:nvGrpSpPr>
          <p:cNvPr id="17" name="Gruppo 16">
            <a:extLst>
              <a:ext uri="{FF2B5EF4-FFF2-40B4-BE49-F238E27FC236}">
                <a16:creationId xmlns:a16="http://schemas.microsoft.com/office/drawing/2014/main" id="{514CBAAA-274B-7A8E-583C-2CF1C07C8C44}"/>
              </a:ext>
            </a:extLst>
          </p:cNvPr>
          <p:cNvGrpSpPr/>
          <p:nvPr/>
        </p:nvGrpSpPr>
        <p:grpSpPr>
          <a:xfrm>
            <a:off x="6161179" y="4533464"/>
            <a:ext cx="723399" cy="1074462"/>
            <a:chOff x="5081444" y="2816352"/>
            <a:chExt cx="723399" cy="1719072"/>
          </a:xfrm>
        </p:grpSpPr>
        <p:cxnSp>
          <p:nvCxnSpPr>
            <p:cNvPr id="18" name="Connettore diritto 17">
              <a:extLst>
                <a:ext uri="{FF2B5EF4-FFF2-40B4-BE49-F238E27FC236}">
                  <a16:creationId xmlns:a16="http://schemas.microsoft.com/office/drawing/2014/main" id="{491716BF-2DD0-DB51-1715-7C14CE04EB4A}"/>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Connettore diritto 18">
              <a:extLst>
                <a:ext uri="{FF2B5EF4-FFF2-40B4-BE49-F238E27FC236}">
                  <a16:creationId xmlns:a16="http://schemas.microsoft.com/office/drawing/2014/main" id="{6F6D0CCE-9C76-B19E-A164-4E7381B403D3}"/>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0" name="CasellaDiTesto 19">
            <a:extLst>
              <a:ext uri="{FF2B5EF4-FFF2-40B4-BE49-F238E27FC236}">
                <a16:creationId xmlns:a16="http://schemas.microsoft.com/office/drawing/2014/main" id="{8F0A7C7E-CE11-8EEA-337D-4B7111E83E93}"/>
              </a:ext>
            </a:extLst>
          </p:cNvPr>
          <p:cNvSpPr txBox="1"/>
          <p:nvPr/>
        </p:nvSpPr>
        <p:spPr>
          <a:xfrm>
            <a:off x="6272173" y="4330509"/>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21" name="Rettangolo 20">
            <a:extLst>
              <a:ext uri="{FF2B5EF4-FFF2-40B4-BE49-F238E27FC236}">
                <a16:creationId xmlns:a16="http://schemas.microsoft.com/office/drawing/2014/main" id="{4252E87C-B3FD-4631-CE61-B5603083F271}"/>
              </a:ext>
            </a:extLst>
          </p:cNvPr>
          <p:cNvSpPr/>
          <p:nvPr/>
        </p:nvSpPr>
        <p:spPr>
          <a:xfrm>
            <a:off x="6456217" y="4773798"/>
            <a:ext cx="664537" cy="530352"/>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endParaRPr lang="en-US" sz="2000" b="1" dirty="0">
              <a:solidFill>
                <a:schemeClr val="accent5"/>
              </a:solidFill>
            </a:endParaRPr>
          </a:p>
        </p:txBody>
      </p:sp>
      <p:pic>
        <p:nvPicPr>
          <p:cNvPr id="24" name="Elemento grafico 23" descr="Segna Pollice su con riempimento a tinta unita">
            <a:extLst>
              <a:ext uri="{FF2B5EF4-FFF2-40B4-BE49-F238E27FC236}">
                <a16:creationId xmlns:a16="http://schemas.microsoft.com/office/drawing/2014/main" id="{3DBDAD84-5E30-8A5D-120E-E29C1B5F6DB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60309" y="3379406"/>
            <a:ext cx="468000" cy="468000"/>
          </a:xfrm>
          <a:prstGeom prst="rect">
            <a:avLst/>
          </a:prstGeom>
        </p:spPr>
      </p:pic>
      <p:pic>
        <p:nvPicPr>
          <p:cNvPr id="29" name="Elemento grafico 28" descr="Pollice abbassato con riempimento a tinta unita">
            <a:extLst>
              <a:ext uri="{FF2B5EF4-FFF2-40B4-BE49-F238E27FC236}">
                <a16:creationId xmlns:a16="http://schemas.microsoft.com/office/drawing/2014/main" id="{31CE9AC4-1E5A-91A3-4ACD-BF071B965FD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75964" y="4799588"/>
            <a:ext cx="468000" cy="468000"/>
          </a:xfrm>
          <a:prstGeom prst="rect">
            <a:avLst/>
          </a:prstGeom>
        </p:spPr>
      </p:pic>
      <p:sp>
        <p:nvSpPr>
          <p:cNvPr id="4" name="CasellaDiTesto 3">
            <a:extLst>
              <a:ext uri="{FF2B5EF4-FFF2-40B4-BE49-F238E27FC236}">
                <a16:creationId xmlns:a16="http://schemas.microsoft.com/office/drawing/2014/main" id="{2A32F43A-63D6-F48E-9D11-0041263A2FEB}"/>
              </a:ext>
            </a:extLst>
          </p:cNvPr>
          <p:cNvSpPr txBox="1"/>
          <p:nvPr/>
        </p:nvSpPr>
        <p:spPr>
          <a:xfrm>
            <a:off x="8445910" y="1417537"/>
            <a:ext cx="3521146" cy="3703578"/>
          </a:xfrm>
          <a:prstGeom prst="rect">
            <a:avLst/>
          </a:prstGeom>
          <a:noFill/>
        </p:spPr>
        <p:txBody>
          <a:bodyPr wrap="square">
            <a:spAutoFit/>
          </a:bodyPr>
          <a:lstStyle/>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600" b="0" i="1" u="none" strike="noStrike" kern="1200" cap="none" spc="0" normalizeH="0" baseline="0" noProof="0" dirty="0">
                <a:ln>
                  <a:noFill/>
                </a:ln>
                <a:solidFill>
                  <a:schemeClr val="bg1"/>
                </a:solidFill>
                <a:effectLst/>
                <a:uLnTx/>
                <a:uFillTx/>
                <a:latin typeface="Barlow"/>
                <a:ea typeface="+mn-ea"/>
                <a:cs typeface="+mn-cs"/>
              </a:rPr>
              <a:t>Zootecnia, polo cosmesi e polo della meccanizzazione contribuiscono a rendere «grande» il territorio. Purtroppo l’artigianato locale sta scomparendo </a:t>
            </a:r>
          </a:p>
          <a:p>
            <a:pPr marL="0" marR="0" lvl="0" indent="0" algn="r" defTabSz="914400" rtl="0" eaLnBrk="1" fontAlgn="auto" latinLnBrk="0" hangingPunct="1">
              <a:lnSpc>
                <a:spcPct val="100000"/>
              </a:lnSpc>
              <a:spcBef>
                <a:spcPts val="400"/>
              </a:spcBef>
              <a:spcAft>
                <a:spcPts val="400"/>
              </a:spcAft>
              <a:buClrTx/>
              <a:buSzPct val="100000"/>
              <a:buFontTx/>
              <a:buNone/>
              <a:tabLst/>
              <a:defRPr/>
            </a:pPr>
            <a:r>
              <a:rPr lang="it-IT" sz="1600" b="1" dirty="0">
                <a:solidFill>
                  <a:schemeClr val="bg1"/>
                </a:solidFill>
                <a:latin typeface="Barlow"/>
              </a:rPr>
              <a:t>Accademico, Crema</a:t>
            </a:r>
            <a:endParaRPr kumimoji="0" lang="it-IT" sz="1600" b="1"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400"/>
              </a:spcBef>
              <a:spcAft>
                <a:spcPts val="400"/>
              </a:spcAft>
              <a:buClrTx/>
              <a:buSzPct val="100000"/>
              <a:buFontTx/>
              <a:buNone/>
              <a:tabLst/>
              <a:defRPr/>
            </a:pPr>
            <a:endParaRPr kumimoji="0" lang="it-IT" sz="1600" b="0" i="1"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600" b="0" i="1" u="none" strike="noStrike" kern="1200" cap="none" spc="0" normalizeH="0" baseline="0" noProof="0" dirty="0">
                <a:ln>
                  <a:noFill/>
                </a:ln>
                <a:solidFill>
                  <a:schemeClr val="bg1"/>
                </a:solidFill>
                <a:effectLst/>
                <a:uLnTx/>
                <a:uFillTx/>
                <a:latin typeface="Barlow"/>
                <a:ea typeface="+mn-ea"/>
                <a:cs typeface="+mn-cs"/>
              </a:rPr>
              <a:t>Si sono creati collegamenti importanti tra tessuto </a:t>
            </a:r>
            <a:r>
              <a:rPr lang="it-IT" sz="1600" i="1" dirty="0">
                <a:solidFill>
                  <a:schemeClr val="bg1"/>
                </a:solidFill>
                <a:latin typeface="Barlow"/>
              </a:rPr>
              <a:t>i</a:t>
            </a:r>
            <a:r>
              <a:rPr kumimoji="0" lang="it-IT" sz="1600" b="0" i="1" u="none" strike="noStrike" kern="1200" cap="none" spc="0" normalizeH="0" baseline="0" noProof="0" dirty="0" err="1">
                <a:ln>
                  <a:noFill/>
                </a:ln>
                <a:solidFill>
                  <a:schemeClr val="bg1"/>
                </a:solidFill>
                <a:effectLst/>
                <a:uLnTx/>
                <a:uFillTx/>
                <a:latin typeface="Barlow"/>
                <a:ea typeface="+mn-ea"/>
                <a:cs typeface="+mn-cs"/>
              </a:rPr>
              <a:t>ndustriale</a:t>
            </a:r>
            <a:r>
              <a:rPr kumimoji="0" lang="it-IT" sz="1600" b="0" i="1" u="none" strike="noStrike" kern="1200" cap="none" spc="0" normalizeH="0" baseline="0" noProof="0" dirty="0">
                <a:ln>
                  <a:noFill/>
                </a:ln>
                <a:solidFill>
                  <a:schemeClr val="bg1"/>
                </a:solidFill>
                <a:effectLst/>
                <a:uLnTx/>
                <a:uFillTx/>
                <a:latin typeface="Barlow"/>
                <a:ea typeface="+mn-ea"/>
                <a:cs typeface="+mn-cs"/>
              </a:rPr>
              <a:t>, Università e Centri Ricerca, che permette in molti casi di sopperire ai mancati investimenti delle Istituzioni </a:t>
            </a:r>
          </a:p>
          <a:p>
            <a:pPr marL="0" marR="0" lvl="0" indent="0" algn="r" defTabSz="914400" rtl="0" eaLnBrk="1" fontAlgn="auto" latinLnBrk="0" hangingPunct="1">
              <a:lnSpc>
                <a:spcPct val="100000"/>
              </a:lnSpc>
              <a:spcBef>
                <a:spcPts val="400"/>
              </a:spcBef>
              <a:spcAft>
                <a:spcPts val="400"/>
              </a:spcAft>
              <a:buClrTx/>
              <a:buSzPct val="100000"/>
              <a:buFontTx/>
              <a:buNone/>
              <a:tabLst/>
              <a:defRPr/>
            </a:pPr>
            <a:r>
              <a:rPr kumimoji="0" lang="it-IT" sz="1600" b="1" u="none" strike="noStrike" kern="1200" cap="none" spc="0" normalizeH="0" baseline="0" noProof="0" dirty="0">
                <a:ln>
                  <a:noFill/>
                </a:ln>
                <a:solidFill>
                  <a:schemeClr val="bg1"/>
                </a:solidFill>
                <a:effectLst/>
                <a:uLnTx/>
                <a:uFillTx/>
                <a:latin typeface="Barlow"/>
                <a:ea typeface="+mn-ea"/>
                <a:cs typeface="+mn-cs"/>
              </a:rPr>
              <a:t>Accademico, Ovest bresciano</a:t>
            </a:r>
          </a:p>
        </p:txBody>
      </p:sp>
      <p:grpSp>
        <p:nvGrpSpPr>
          <p:cNvPr id="28" name="Gruppo 27">
            <a:extLst>
              <a:ext uri="{FF2B5EF4-FFF2-40B4-BE49-F238E27FC236}">
                <a16:creationId xmlns:a16="http://schemas.microsoft.com/office/drawing/2014/main" id="{D40D03A6-1A98-1E5C-067E-E308E0F4C437}"/>
              </a:ext>
            </a:extLst>
          </p:cNvPr>
          <p:cNvGrpSpPr/>
          <p:nvPr/>
        </p:nvGrpSpPr>
        <p:grpSpPr>
          <a:xfrm>
            <a:off x="11362471" y="120964"/>
            <a:ext cx="728828" cy="761140"/>
            <a:chOff x="11362471" y="120964"/>
            <a:chExt cx="728828" cy="761140"/>
          </a:xfrm>
        </p:grpSpPr>
        <p:pic>
          <p:nvPicPr>
            <p:cNvPr id="30" name="Immagine 29">
              <a:extLst>
                <a:ext uri="{FF2B5EF4-FFF2-40B4-BE49-F238E27FC236}">
                  <a16:creationId xmlns:a16="http://schemas.microsoft.com/office/drawing/2014/main" id="{4A059A61-03BA-08B8-8597-F9AC109B3D09}"/>
                </a:ext>
              </a:extLst>
            </p:cNvPr>
            <p:cNvPicPr>
              <a:picLocks noChangeAspect="1"/>
            </p:cNvPicPr>
            <p:nvPr/>
          </p:nvPicPr>
          <p:blipFill>
            <a:blip r:embed="rId5">
              <a:biLevel thresh="25000"/>
            </a:blip>
            <a:stretch>
              <a:fillRect/>
            </a:stretch>
          </p:blipFill>
          <p:spPr>
            <a:xfrm>
              <a:off x="11466706" y="120964"/>
              <a:ext cx="520358" cy="552217"/>
            </a:xfrm>
            <a:prstGeom prst="rect">
              <a:avLst/>
            </a:prstGeom>
          </p:spPr>
        </p:pic>
        <p:sp>
          <p:nvSpPr>
            <p:cNvPr id="31" name="Source">
              <a:extLst>
                <a:ext uri="{FF2B5EF4-FFF2-40B4-BE49-F238E27FC236}">
                  <a16:creationId xmlns:a16="http://schemas.microsoft.com/office/drawing/2014/main" id="{1180E272-3891-D3D5-C250-E48E9B7FA30B}"/>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1526169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1435B-45BC-3370-D4BA-915DC258B058}"/>
            </a:ext>
          </a:extLst>
        </p:cNvPr>
        <p:cNvGrpSpPr/>
        <p:nvPr/>
      </p:nvGrpSpPr>
      <p:grpSpPr>
        <a:xfrm>
          <a:off x="0" y="0"/>
          <a:ext cx="0" cy="0"/>
          <a:chOff x="0" y="0"/>
          <a:chExt cx="0" cy="0"/>
        </a:xfrm>
      </p:grpSpPr>
      <p:pic>
        <p:nvPicPr>
          <p:cNvPr id="13" name="Immagine 12" descr="Rete di collegamento delle persone">
            <a:extLst>
              <a:ext uri="{FF2B5EF4-FFF2-40B4-BE49-F238E27FC236}">
                <a16:creationId xmlns:a16="http://schemas.microsoft.com/office/drawing/2014/main" id="{82EEC42C-073E-145B-4590-9600D071417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34386" y="0"/>
            <a:ext cx="9357614" cy="6858000"/>
          </a:xfrm>
          <a:custGeom>
            <a:avLst/>
            <a:gdLst>
              <a:gd name="connsiteX0" fmla="*/ 6857996 w 8591550"/>
              <a:gd name="connsiteY0" fmla="*/ 0 h 6858000"/>
              <a:gd name="connsiteX1" fmla="*/ 8591550 w 8591550"/>
              <a:gd name="connsiteY1" fmla="*/ 0 h 6858000"/>
              <a:gd name="connsiteX2" fmla="*/ 8591550 w 8591550"/>
              <a:gd name="connsiteY2" fmla="*/ 3852860 h 6858000"/>
              <a:gd name="connsiteX3" fmla="*/ 5586410 w 8591550"/>
              <a:gd name="connsiteY3" fmla="*/ 6858000 h 6858000"/>
              <a:gd name="connsiteX4" fmla="*/ 0 w 8591550"/>
              <a:gd name="connsiteY4" fmla="*/ 6858000 h 6858000"/>
              <a:gd name="connsiteX5" fmla="*/ 0 w 8591550"/>
              <a:gd name="connsiteY5" fmla="*/ 68579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1550" h="6858000">
                <a:moveTo>
                  <a:pt x="6857996" y="0"/>
                </a:moveTo>
                <a:lnTo>
                  <a:pt x="8591550" y="0"/>
                </a:lnTo>
                <a:lnTo>
                  <a:pt x="8591550" y="3852860"/>
                </a:lnTo>
                <a:lnTo>
                  <a:pt x="5586410" y="6858000"/>
                </a:lnTo>
                <a:lnTo>
                  <a:pt x="0" y="6858000"/>
                </a:lnTo>
                <a:lnTo>
                  <a:pt x="0" y="6857996"/>
                </a:lnTo>
                <a:close/>
              </a:path>
            </a:pathLst>
          </a:custGeom>
        </p:spPr>
      </p:pic>
      <p:sp>
        <p:nvSpPr>
          <p:cNvPr id="3" name="Titolo 2">
            <a:extLst>
              <a:ext uri="{FF2B5EF4-FFF2-40B4-BE49-F238E27FC236}">
                <a16:creationId xmlns:a16="http://schemas.microsoft.com/office/drawing/2014/main" id="{B4B0CA2C-E78B-A0AB-19FD-3E469DFAA292}"/>
              </a:ext>
            </a:extLst>
          </p:cNvPr>
          <p:cNvSpPr>
            <a:spLocks noGrp="1"/>
          </p:cNvSpPr>
          <p:nvPr>
            <p:ph type="title"/>
          </p:nvPr>
        </p:nvSpPr>
        <p:spPr>
          <a:xfrm>
            <a:off x="450000" y="512673"/>
            <a:ext cx="11299088" cy="715669"/>
          </a:xfrm>
        </p:spPr>
        <p:txBody>
          <a:bodyPr/>
          <a:lstStyle/>
          <a:p>
            <a:r>
              <a:rPr lang="it-IT" dirty="0"/>
              <a:t>L’innovazione è nulla se non si fa «rete»!</a:t>
            </a:r>
            <a:endParaRPr lang="it-IT" b="1" dirty="0"/>
          </a:p>
        </p:txBody>
      </p:sp>
      <p:sp>
        <p:nvSpPr>
          <p:cNvPr id="2" name="Placeholder">
            <a:extLst>
              <a:ext uri="{FF2B5EF4-FFF2-40B4-BE49-F238E27FC236}">
                <a16:creationId xmlns:a16="http://schemas.microsoft.com/office/drawing/2014/main" id="{B6832107-0B7D-7454-717F-BD90FC144B1D}"/>
              </a:ext>
            </a:extLst>
          </p:cNvPr>
          <p:cNvSpPr txBox="1">
            <a:spLocks/>
          </p:cNvSpPr>
          <p:nvPr/>
        </p:nvSpPr>
        <p:spPr>
          <a:xfrm>
            <a:off x="450000" y="1259106"/>
            <a:ext cx="6841016" cy="1915894"/>
          </a:xfrm>
          <a:prstGeom prst="rect">
            <a:avLst/>
          </a:prstGeom>
        </p:spPr>
        <p:txBody>
          <a:bodyPr/>
          <a:lst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r>
              <a:rPr lang="it-IT" sz="1600" dirty="0"/>
              <a:t>Secondo gli OL è </a:t>
            </a:r>
            <a:r>
              <a:rPr lang="it-IT" sz="1600" b="1" dirty="0"/>
              <a:t>fondamentale riuscire a dialogare in modo continuo fra diverse realtà </a:t>
            </a:r>
            <a:r>
              <a:rPr lang="it-IT" sz="1600" dirty="0"/>
              <a:t>per condividere dubbi, timori ed esperienze positive </a:t>
            </a:r>
          </a:p>
          <a:p>
            <a:r>
              <a:rPr lang="it-IT" sz="1600" dirty="0"/>
              <a:t>Sono </a:t>
            </a:r>
            <a:r>
              <a:rPr lang="it-IT" sz="1600" b="1" u="sng" dirty="0"/>
              <a:t>soprattutto le PMI a soffrire </a:t>
            </a:r>
            <a:r>
              <a:rPr lang="it-IT" sz="1600" dirty="0"/>
              <a:t>maggiormente di una mancanza di spinta innovativa, dato che a differenza delle grandi aziende hanno meno risorse, sia in termini di persone sia economiche </a:t>
            </a:r>
          </a:p>
        </p:txBody>
      </p:sp>
      <p:grpSp>
        <p:nvGrpSpPr>
          <p:cNvPr id="4" name="Gruppo 3">
            <a:extLst>
              <a:ext uri="{FF2B5EF4-FFF2-40B4-BE49-F238E27FC236}">
                <a16:creationId xmlns:a16="http://schemas.microsoft.com/office/drawing/2014/main" id="{762BEADC-6460-E919-EDB9-B950AA5967C4}"/>
              </a:ext>
            </a:extLst>
          </p:cNvPr>
          <p:cNvGrpSpPr/>
          <p:nvPr/>
        </p:nvGrpSpPr>
        <p:grpSpPr>
          <a:xfrm>
            <a:off x="11362471" y="120964"/>
            <a:ext cx="728828" cy="761140"/>
            <a:chOff x="11362471" y="120964"/>
            <a:chExt cx="728828" cy="761140"/>
          </a:xfrm>
        </p:grpSpPr>
        <p:pic>
          <p:nvPicPr>
            <p:cNvPr id="7" name="Immagine 6">
              <a:extLst>
                <a:ext uri="{FF2B5EF4-FFF2-40B4-BE49-F238E27FC236}">
                  <a16:creationId xmlns:a16="http://schemas.microsoft.com/office/drawing/2014/main" id="{B98CBF90-6AAE-E8A9-6C65-282DA3DBF241}"/>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8" name="Source">
              <a:extLst>
                <a:ext uri="{FF2B5EF4-FFF2-40B4-BE49-F238E27FC236}">
                  <a16:creationId xmlns:a16="http://schemas.microsoft.com/office/drawing/2014/main" id="{B54A07CC-0BED-6CFC-9B2D-95C5DD69B329}"/>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12" name="Parallelogram">
            <a:extLst>
              <a:ext uri="{FF2B5EF4-FFF2-40B4-BE49-F238E27FC236}">
                <a16:creationId xmlns:a16="http://schemas.microsoft.com/office/drawing/2014/main" id="{8C21F979-5AE0-FD1E-E3A1-51AD86FD9922}"/>
              </a:ext>
              <a:ext uri="{C183D7F6-B498-43B3-948B-1728B52AA6E4}">
                <adec:decorative xmlns:adec="http://schemas.microsoft.com/office/drawing/2017/decorative" val="1"/>
              </a:ext>
            </a:extLst>
          </p:cNvPr>
          <p:cNvSpPr/>
          <p:nvPr/>
        </p:nvSpPr>
        <p:spPr>
          <a:xfrm rot="8100000">
            <a:off x="8337933" y="5570680"/>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14" name="Parallelogram">
            <a:extLst>
              <a:ext uri="{FF2B5EF4-FFF2-40B4-BE49-F238E27FC236}">
                <a16:creationId xmlns:a16="http://schemas.microsoft.com/office/drawing/2014/main" id="{065C6558-CDA4-C8DE-1649-DD180D88CE3D}"/>
              </a:ext>
              <a:ext uri="{C183D7F6-B498-43B3-948B-1728B52AA6E4}">
                <adec:decorative xmlns:adec="http://schemas.microsoft.com/office/drawing/2017/decorative" val="1"/>
              </a:ext>
            </a:extLst>
          </p:cNvPr>
          <p:cNvSpPr/>
          <p:nvPr/>
        </p:nvSpPr>
        <p:spPr>
          <a:xfrm rot="8100000">
            <a:off x="7593078" y="437826"/>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15" name="Rectangle 6">
            <a:extLst>
              <a:ext uri="{FF2B5EF4-FFF2-40B4-BE49-F238E27FC236}">
                <a16:creationId xmlns:a16="http://schemas.microsoft.com/office/drawing/2014/main" id="{654EFAB0-9956-D4BB-9807-F6A5AD52E4AB}"/>
              </a:ext>
              <a:ext uri="{C183D7F6-B498-43B3-948B-1728B52AA6E4}">
                <adec:decorative xmlns:adec="http://schemas.microsoft.com/office/drawing/2017/decorative" val="1"/>
              </a:ext>
            </a:extLst>
          </p:cNvPr>
          <p:cNvSpPr/>
          <p:nvPr/>
        </p:nvSpPr>
        <p:spPr>
          <a:xfrm>
            <a:off x="533748" y="3317974"/>
            <a:ext cx="191545" cy="196342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540000" tIns="0" rIns="0" bIns="0" rtlCol="0" anchor="ctr"/>
          <a:lstStyle/>
          <a:p>
            <a:pPr marL="0" marR="0" lvl="0" indent="0" algn="l" defTabSz="914400" rtl="0" eaLnBrk="1" fontAlgn="auto" latinLnBrk="0" hangingPunct="1">
              <a:lnSpc>
                <a:spcPct val="114000"/>
              </a:lnSpc>
              <a:buClrTx/>
              <a:buSzPct val="50000"/>
              <a:buFont typeface="Barlow" panose="020B0406020202030204" pitchFamily="34" charset="0"/>
              <a:buNone/>
              <a:tabLst/>
              <a:defRPr/>
            </a:pPr>
            <a:endParaRPr lang="en-GB" sz="1400" b="1" dirty="0">
              <a:solidFill>
                <a:schemeClr val="bg1"/>
              </a:solidFill>
            </a:endParaRPr>
          </a:p>
        </p:txBody>
      </p:sp>
      <p:sp>
        <p:nvSpPr>
          <p:cNvPr id="9" name="Text Box 1">
            <a:extLst>
              <a:ext uri="{FF2B5EF4-FFF2-40B4-BE49-F238E27FC236}">
                <a16:creationId xmlns:a16="http://schemas.microsoft.com/office/drawing/2014/main" id="{5DDD39A5-1BFE-9379-5D73-37ADBED6D6CD}"/>
              </a:ext>
            </a:extLst>
          </p:cNvPr>
          <p:cNvSpPr txBox="1">
            <a:spLocks/>
          </p:cNvSpPr>
          <p:nvPr/>
        </p:nvSpPr>
        <p:spPr>
          <a:xfrm>
            <a:off x="787635" y="3416062"/>
            <a:ext cx="3391075" cy="1815882"/>
          </a:xfrm>
          <a:prstGeom prst="rect">
            <a:avLst/>
          </a:prstGeom>
          <a:noFill/>
          <a:effectLst/>
        </p:spPr>
        <p:txBody>
          <a:bodyPr wrap="square" anchor="t">
            <a:spAutoFit/>
          </a:bodyPr>
          <a:lstStyle>
            <a:lvl1pPr marL="0" indent="0" algn="l" defTabSz="914400" rtl="0" eaLnBrk="1" latinLnBrk="0" hangingPunct="1">
              <a:lnSpc>
                <a:spcPct val="90000"/>
              </a:lnSpc>
              <a:spcBef>
                <a:spcPts val="1800"/>
              </a:spcBef>
              <a:buSzPct val="50000"/>
              <a:buFont typeface="Barlow" panose="020B0406020202030204" pitchFamily="34" charset="0"/>
              <a:buNone/>
              <a:defRPr sz="2800" b="0" kern="1200">
                <a:solidFill>
                  <a:schemeClr val="bg2"/>
                </a:solidFill>
                <a:latin typeface="+mn-lt"/>
                <a:ea typeface="+mn-ea"/>
                <a:cs typeface="+mn-cs"/>
              </a:defRPr>
            </a:lvl1pPr>
            <a:lvl2pPr marL="447675" indent="-314325" algn="l" defTabSz="914400" rtl="0" eaLnBrk="1" latinLnBrk="0" hangingPunct="1">
              <a:lnSpc>
                <a:spcPct val="90000"/>
              </a:lnSpc>
              <a:spcBef>
                <a:spcPts val="600"/>
              </a:spcBef>
              <a:buFont typeface="Barlow" panose="020B0604020202020204" pitchFamily="34" charset="0"/>
              <a:buChar char="—"/>
              <a:defRPr sz="1400" kern="1200">
                <a:solidFill>
                  <a:schemeClr val="bg2"/>
                </a:solidFill>
                <a:latin typeface="+mn-lt"/>
                <a:ea typeface="+mn-ea"/>
                <a:cs typeface="+mn-cs"/>
              </a:defRPr>
            </a:lvl2pPr>
            <a:lvl3pPr marL="714375" indent="-171450" algn="l" defTabSz="914400" rtl="0" eaLnBrk="1" latinLnBrk="0" hangingPunct="1">
              <a:lnSpc>
                <a:spcPct val="90000"/>
              </a:lnSpc>
              <a:spcBef>
                <a:spcPts val="600"/>
              </a:spcBef>
              <a:buFont typeface="Courier New" panose="02070309020205020404" pitchFamily="49" charset="0"/>
              <a:buChar char="o"/>
              <a:defRPr sz="1200" kern="1200">
                <a:solidFill>
                  <a:schemeClr val="bg2"/>
                </a:solidFill>
                <a:latin typeface="+mn-lt"/>
                <a:ea typeface="+mn-ea"/>
                <a:cs typeface="+mn-cs"/>
              </a:defRPr>
            </a:lvl3pPr>
            <a:lvl4pPr marL="987425" indent="-228600" algn="l" defTabSz="914400" rtl="0" eaLnBrk="1" latinLnBrk="0" hangingPunct="1">
              <a:lnSpc>
                <a:spcPct val="90000"/>
              </a:lnSpc>
              <a:spcBef>
                <a:spcPts val="500"/>
              </a:spcBef>
              <a:buFont typeface="Barlow" panose="020B0604020202020204" pitchFamily="34" charset="0"/>
              <a:buChar char="•"/>
              <a:defRPr sz="1100" kern="1200">
                <a:solidFill>
                  <a:schemeClr val="bg2"/>
                </a:solidFill>
                <a:latin typeface="+mn-lt"/>
                <a:ea typeface="+mn-ea"/>
                <a:cs typeface="+mn-cs"/>
              </a:defRPr>
            </a:lvl4pPr>
            <a:lvl5pPr marL="1262063" indent="-228600" algn="l" defTabSz="914400" rtl="0" eaLnBrk="1" latinLnBrk="0" hangingPunct="1">
              <a:lnSpc>
                <a:spcPct val="90000"/>
              </a:lnSpc>
              <a:spcBef>
                <a:spcPts val="500"/>
              </a:spcBef>
              <a:buFont typeface="Barlow" panose="020B0406020202030204" pitchFamily="34" charset="0"/>
              <a:buChar char="−"/>
              <a:defRPr sz="105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lang="it-IT" sz="1400" i="1" dirty="0">
                <a:solidFill>
                  <a:srgbClr val="000000"/>
                </a:solidFill>
                <a:latin typeface="Barlow"/>
              </a:rPr>
              <a:t>C</a:t>
            </a:r>
            <a:r>
              <a:rPr kumimoji="0" lang="it-IT" sz="1400" i="1" u="none" strike="noStrike" kern="1200" cap="none" spc="0" normalizeH="0" baseline="0" noProof="0" dirty="0">
                <a:ln>
                  <a:noFill/>
                </a:ln>
                <a:solidFill>
                  <a:srgbClr val="000000"/>
                </a:solidFill>
                <a:effectLst/>
                <a:uLnTx/>
                <a:uFillTx/>
                <a:latin typeface="Barlow"/>
                <a:ea typeface="+mn-ea"/>
                <a:cs typeface="+mn-cs"/>
              </a:rPr>
              <a:t>i sono innumerevoli aziende, di dimensioni ridotte (PMI), per questo motivo poco concorrenziali rispetto ad altre. Sarebbe assolutamente necessario, per queste PMI, ‘fare rete’, in modo da poter essere concorrenziali anche rispetto alle imprese di dimensioni maggiori</a:t>
            </a:r>
          </a:p>
          <a:p>
            <a:pPr marL="0" marR="0" lvl="0" indent="0" algn="l"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400" b="1" u="none" strike="noStrike" kern="1200" cap="none" spc="0" normalizeH="0" baseline="0" noProof="0" dirty="0">
                <a:ln>
                  <a:noFill/>
                </a:ln>
                <a:solidFill>
                  <a:srgbClr val="000000"/>
                </a:solidFill>
                <a:effectLst/>
                <a:uLnTx/>
                <a:uFillTx/>
                <a:latin typeface="Barlow"/>
                <a:ea typeface="+mn-ea"/>
                <a:cs typeface="+mn-cs"/>
              </a:rPr>
              <a:t>Accademico, Cremona</a:t>
            </a:r>
          </a:p>
        </p:txBody>
      </p:sp>
    </p:spTree>
    <p:extLst>
      <p:ext uri="{BB962C8B-B14F-4D97-AF65-F5344CB8AC3E}">
        <p14:creationId xmlns:p14="http://schemas.microsoft.com/office/powerpoint/2010/main" val="3124833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igura a mano libera: forma 34">
            <a:extLst>
              <a:ext uri="{FF2B5EF4-FFF2-40B4-BE49-F238E27FC236}">
                <a16:creationId xmlns:a16="http://schemas.microsoft.com/office/drawing/2014/main" id="{EA01ADF5-3978-AFB8-75FD-824B3E726D7E}"/>
              </a:ext>
            </a:extLst>
          </p:cNvPr>
          <p:cNvSpPr/>
          <p:nvPr/>
        </p:nvSpPr>
        <p:spPr>
          <a:xfrm>
            <a:off x="7826375" y="1723379"/>
            <a:ext cx="4365624" cy="385791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aphicFrame>
        <p:nvGraphicFramePr>
          <p:cNvPr id="10" name="Tabella 9">
            <a:extLst>
              <a:ext uri="{FF2B5EF4-FFF2-40B4-BE49-F238E27FC236}">
                <a16:creationId xmlns:a16="http://schemas.microsoft.com/office/drawing/2014/main" id="{2AFCBDCF-963E-BFCE-8BC1-928C65D5431E}"/>
              </a:ext>
            </a:extLst>
          </p:cNvPr>
          <p:cNvGraphicFramePr>
            <a:graphicFrameLocks noGrp="1"/>
          </p:cNvGraphicFramePr>
          <p:nvPr>
            <p:extLst>
              <p:ext uri="{D42A27DB-BD31-4B8C-83A1-F6EECF244321}">
                <p14:modId xmlns:p14="http://schemas.microsoft.com/office/powerpoint/2010/main" val="1877215494"/>
              </p:ext>
            </p:extLst>
          </p:nvPr>
        </p:nvGraphicFramePr>
        <p:xfrm>
          <a:off x="481106" y="2069706"/>
          <a:ext cx="6948000" cy="3248763"/>
        </p:xfrm>
        <a:graphic>
          <a:graphicData uri="http://schemas.openxmlformats.org/drawingml/2006/table">
            <a:tbl>
              <a:tblPr firstRow="1" bandRow="1">
                <a:tableStyleId>{5C22544A-7EE6-4342-B048-85BDC9FD1C3A}</a:tableStyleId>
              </a:tblPr>
              <a:tblGrid>
                <a:gridCol w="3384000">
                  <a:extLst>
                    <a:ext uri="{9D8B030D-6E8A-4147-A177-3AD203B41FA5}">
                      <a16:colId xmlns:a16="http://schemas.microsoft.com/office/drawing/2014/main" val="4217508746"/>
                    </a:ext>
                  </a:extLst>
                </a:gridCol>
                <a:gridCol w="3564000">
                  <a:extLst>
                    <a:ext uri="{9D8B030D-6E8A-4147-A177-3AD203B41FA5}">
                      <a16:colId xmlns:a16="http://schemas.microsoft.com/office/drawing/2014/main" val="3024051469"/>
                    </a:ext>
                  </a:extLst>
                </a:gridCol>
              </a:tblGrid>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Utilizzo di energia da </a:t>
                      </a:r>
                      <a:r>
                        <a:rPr lang="it-IT" sz="1200" b="1" i="0" u="none" strike="noStrike" kern="1200" dirty="0">
                          <a:solidFill>
                            <a:srgbClr val="000000"/>
                          </a:solidFill>
                          <a:effectLst/>
                          <a:latin typeface="+mn-lt"/>
                          <a:ea typeface="+mn-ea"/>
                          <a:cs typeface="Calibri" panose="020F0502020204030204" pitchFamily="34" charset="0"/>
                        </a:rPr>
                        <a:t>fonti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38719288"/>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t>
                      </a:r>
                      <a:r>
                        <a:rPr lang="it-IT" sz="1200" b="1" i="0" u="none" strike="noStrike" kern="1200" dirty="0">
                          <a:solidFill>
                            <a:srgbClr val="000000"/>
                          </a:solidFill>
                          <a:effectLst/>
                          <a:latin typeface="+mn-lt"/>
                          <a:ea typeface="+mn-ea"/>
                          <a:cs typeface="Calibri" panose="020F0502020204030204" pitchFamily="34" charset="0"/>
                        </a:rPr>
                        <a:t>Sviluppo sostenibile della filiera agroalimentare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0607227"/>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Sviluppo di </a:t>
                      </a:r>
                      <a:r>
                        <a:rPr lang="it-IT" sz="1200" b="1" i="0" u="none" strike="noStrike" kern="1200" dirty="0">
                          <a:solidFill>
                            <a:srgbClr val="000000"/>
                          </a:solidFill>
                          <a:effectLst/>
                          <a:latin typeface="+mn-lt"/>
                          <a:ea typeface="+mn-ea"/>
                          <a:cs typeface="Calibri" panose="020F0502020204030204" pitchFamily="34" charset="0"/>
                        </a:rPr>
                        <a:t>Comunità Energetiche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95368352"/>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Applicazione della </a:t>
                      </a:r>
                      <a:r>
                        <a:rPr lang="it-IT" sz="1200" b="1" i="0" u="none" strike="noStrike" kern="1200" dirty="0">
                          <a:solidFill>
                            <a:srgbClr val="000000"/>
                          </a:solidFill>
                          <a:effectLst/>
                          <a:latin typeface="+mn-lt"/>
                          <a:ea typeface="+mn-ea"/>
                          <a:cs typeface="Calibri" panose="020F0502020204030204" pitchFamily="34" charset="0"/>
                        </a:rPr>
                        <a:t>ricerca scientifica nel settore agricolo/zootecnico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Applicazione dei </a:t>
                      </a:r>
                      <a:r>
                        <a:rPr lang="it-IT" sz="1200" b="1" i="0" u="none" strike="noStrike" kern="1200" dirty="0">
                          <a:solidFill>
                            <a:srgbClr val="000000"/>
                          </a:solidFill>
                          <a:effectLst/>
                          <a:latin typeface="+mn-lt"/>
                          <a:ea typeface="+mn-ea"/>
                          <a:cs typeface="Calibri" panose="020F0502020204030204" pitchFamily="34" charset="0"/>
                        </a:rPr>
                        <a:t>principi di 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95651310"/>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Offerta di </a:t>
                      </a:r>
                      <a:r>
                        <a:rPr lang="it-IT" sz="1200" b="1" i="0" u="none" strike="noStrike" kern="1200" dirty="0">
                          <a:solidFill>
                            <a:srgbClr val="000000"/>
                          </a:solidFill>
                          <a:effectLst/>
                          <a:latin typeface="+mn-lt"/>
                          <a:ea typeface="+mn-ea"/>
                          <a:cs typeface="Calibri" panose="020F0502020204030204" pitchFamily="34" charset="0"/>
                        </a:rPr>
                        <a:t>servizi di mobilità elettrica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2375669907"/>
                  </a:ext>
                </a:extLst>
              </a:tr>
              <a:tr h="464109">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Utilizzo </a:t>
                      </a:r>
                      <a:r>
                        <a:rPr lang="it-IT" sz="1200" b="1" i="0" u="none" strike="noStrike" kern="1200" dirty="0">
                          <a:solidFill>
                            <a:srgbClr val="000000"/>
                          </a:solidFill>
                          <a:effectLst/>
                          <a:latin typeface="+mn-lt"/>
                          <a:ea typeface="+mn-ea"/>
                          <a:cs typeface="Calibri" panose="020F0502020204030204" pitchFamily="34" charset="0"/>
                        </a:rPr>
                        <a:t>dell’IA e della robotica nei settori produttivi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0301179"/>
                  </a:ext>
                </a:extLst>
              </a:tr>
            </a:tbl>
          </a:graphicData>
        </a:graphic>
      </p:graphicFrame>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DD300192-9952-CD24-DEA3-12BAB93FC312}"/>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008360979"/>
              </p:ext>
            </p:extLst>
          </p:nvPr>
        </p:nvGraphicFramePr>
        <p:xfrm>
          <a:off x="4073689" y="2002537"/>
          <a:ext cx="2873098" cy="4079749"/>
        </p:xfrm>
        <a:graphic>
          <a:graphicData uri="http://schemas.openxmlformats.org/drawingml/2006/chart">
            <c:chart xmlns:c="http://schemas.openxmlformats.org/drawingml/2006/chart" xmlns:r="http://schemas.openxmlformats.org/officeDocument/2006/relationships" r:id="rId2"/>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11095556" cy="825498"/>
          </a:xfrm>
        </p:spPr>
        <p:txBody>
          <a:bodyPr/>
          <a:lstStyle/>
          <a:p>
            <a:r>
              <a:rPr lang="it-IT" dirty="0"/>
              <a:t>Utilizzo di fonti rinnovabili, comunità energetiche e economia circolare sono gli aspetti su cui è opportuno investire in futuro</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6489" y="5898054"/>
            <a:ext cx="8072511" cy="634656"/>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900" i="1" dirty="0"/>
              <a:t>D.10 Sempre pensando al territorio in cui vive, quali dei seguenti concetti che esprimono il concetto di innovazione, si adattano maggiormente? Ne indichi 3 al massimo</a:t>
            </a:r>
          </a:p>
          <a:p>
            <a:r>
              <a:rPr lang="it-IT" sz="900" i="1" dirty="0"/>
              <a:t>D.11 Pensando al futuro, ai prossimi 5 anni, su quali ambiti di innovazione sarebbe più opportuno che il suo territorio puntasse maggiormente? Quali potrebbero fare la differenza? Ne indichi 3 al massimo.</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9" name="Gruppo 28">
            <a:extLst>
              <a:ext uri="{FF2B5EF4-FFF2-40B4-BE49-F238E27FC236}">
                <a16:creationId xmlns:a16="http://schemas.microsoft.com/office/drawing/2014/main" id="{743145E1-34A6-DCA6-124E-CED521427A52}"/>
              </a:ext>
            </a:extLst>
          </p:cNvPr>
          <p:cNvGrpSpPr/>
          <p:nvPr/>
        </p:nvGrpSpPr>
        <p:grpSpPr>
          <a:xfrm>
            <a:off x="11346480" y="1808163"/>
            <a:ext cx="728828" cy="761140"/>
            <a:chOff x="11362471" y="120964"/>
            <a:chExt cx="728828" cy="761140"/>
          </a:xfrm>
        </p:grpSpPr>
        <p:pic>
          <p:nvPicPr>
            <p:cNvPr id="24" name="Immagine 23">
              <a:extLst>
                <a:ext uri="{FF2B5EF4-FFF2-40B4-BE49-F238E27FC236}">
                  <a16:creationId xmlns:a16="http://schemas.microsoft.com/office/drawing/2014/main" id="{97D98AC4-E703-11BA-6C42-A2C6873F8D79}"/>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28" name="Source">
              <a:extLst>
                <a:ext uri="{FF2B5EF4-FFF2-40B4-BE49-F238E27FC236}">
                  <a16:creationId xmlns:a16="http://schemas.microsoft.com/office/drawing/2014/main" id="{34E29607-985A-4095-BDD1-F185A2181344}"/>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12" name="Rettangolo 11">
            <a:extLst>
              <a:ext uri="{FF2B5EF4-FFF2-40B4-BE49-F238E27FC236}">
                <a16:creationId xmlns:a16="http://schemas.microsoft.com/office/drawing/2014/main" id="{97C6B4EC-6735-05C8-9356-26D9F1731E0C}"/>
              </a:ext>
            </a:extLst>
          </p:cNvPr>
          <p:cNvSpPr/>
          <p:nvPr/>
        </p:nvSpPr>
        <p:spPr>
          <a:xfrm>
            <a:off x="5460798" y="2297865"/>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3" name="Rettangolo 12">
            <a:extLst>
              <a:ext uri="{FF2B5EF4-FFF2-40B4-BE49-F238E27FC236}">
                <a16:creationId xmlns:a16="http://schemas.microsoft.com/office/drawing/2014/main" id="{7F2C13EF-69C8-A5FE-A6C4-36ED4757A7BB}"/>
              </a:ext>
            </a:extLst>
          </p:cNvPr>
          <p:cNvSpPr/>
          <p:nvPr/>
        </p:nvSpPr>
        <p:spPr>
          <a:xfrm>
            <a:off x="5129238" y="3205619"/>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6" name="Rettangolo 15">
            <a:extLst>
              <a:ext uri="{FF2B5EF4-FFF2-40B4-BE49-F238E27FC236}">
                <a16:creationId xmlns:a16="http://schemas.microsoft.com/office/drawing/2014/main" id="{192E85C2-CC86-2692-A7E5-17C7F864D20F}"/>
              </a:ext>
            </a:extLst>
          </p:cNvPr>
          <p:cNvSpPr/>
          <p:nvPr/>
        </p:nvSpPr>
        <p:spPr>
          <a:xfrm>
            <a:off x="4616810" y="4595431"/>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7" name="Rettangolo 16">
            <a:extLst>
              <a:ext uri="{FF2B5EF4-FFF2-40B4-BE49-F238E27FC236}">
                <a16:creationId xmlns:a16="http://schemas.microsoft.com/office/drawing/2014/main" id="{A1FC14FC-D148-D6D8-61C5-43D39971DCDB}"/>
              </a:ext>
            </a:extLst>
          </p:cNvPr>
          <p:cNvSpPr/>
          <p:nvPr/>
        </p:nvSpPr>
        <p:spPr>
          <a:xfrm>
            <a:off x="4661231" y="4147200"/>
            <a:ext cx="381000" cy="266700"/>
          </a:xfrm>
          <a:prstGeom prst="rect">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32" name="CasellaDiTesto 31">
            <a:extLst>
              <a:ext uri="{FF2B5EF4-FFF2-40B4-BE49-F238E27FC236}">
                <a16:creationId xmlns:a16="http://schemas.microsoft.com/office/drawing/2014/main" id="{91C0C4B5-D852-7633-0353-FC0E46FEA27E}"/>
              </a:ext>
            </a:extLst>
          </p:cNvPr>
          <p:cNvSpPr txBox="1"/>
          <p:nvPr/>
        </p:nvSpPr>
        <p:spPr>
          <a:xfrm>
            <a:off x="8137525" y="2748659"/>
            <a:ext cx="3827463" cy="2263825"/>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Per gli OL </a:t>
            </a:r>
            <a:r>
              <a:rPr lang="it-IT" sz="1400" b="1" dirty="0">
                <a:solidFill>
                  <a:prstClr val="white"/>
                </a:solidFill>
                <a:latin typeface="Barlow"/>
              </a:rPr>
              <a:t>l’applicazione presente </a:t>
            </a:r>
            <a:r>
              <a:rPr lang="it-IT" sz="1400" dirty="0">
                <a:solidFill>
                  <a:prstClr val="white"/>
                </a:solidFill>
                <a:latin typeface="Barlow"/>
              </a:rPr>
              <a:t>dei concetti di </a:t>
            </a:r>
            <a:r>
              <a:rPr lang="it-IT" sz="1400" b="1" dirty="0">
                <a:solidFill>
                  <a:prstClr val="white"/>
                </a:solidFill>
                <a:latin typeface="Barlow"/>
              </a:rPr>
              <a:t>innovazione</a:t>
            </a:r>
            <a:r>
              <a:rPr lang="it-IT" sz="1400" dirty="0">
                <a:solidFill>
                  <a:prstClr val="white"/>
                </a:solidFill>
                <a:latin typeface="Barlow"/>
              </a:rPr>
              <a:t> si polarizza </a:t>
            </a:r>
            <a:r>
              <a:rPr lang="it-IT" sz="1400" i="1" dirty="0">
                <a:solidFill>
                  <a:prstClr val="white"/>
                </a:solidFill>
                <a:latin typeface="Barlow"/>
              </a:rPr>
              <a:t>in primis </a:t>
            </a:r>
            <a:r>
              <a:rPr lang="it-IT" sz="1400" dirty="0">
                <a:solidFill>
                  <a:prstClr val="white"/>
                </a:solidFill>
                <a:latin typeface="Barlow"/>
              </a:rPr>
              <a:t>attorno ai temi di </a:t>
            </a:r>
            <a:r>
              <a:rPr lang="it-IT" sz="1400" b="1" dirty="0">
                <a:solidFill>
                  <a:prstClr val="white"/>
                </a:solidFill>
                <a:latin typeface="Barlow"/>
              </a:rPr>
              <a:t>SOSTENIBILITÀ ed ECONOMIA CIRCOLARE, </a:t>
            </a:r>
            <a:r>
              <a:rPr lang="it-IT" sz="1400" dirty="0">
                <a:solidFill>
                  <a:prstClr val="white"/>
                </a:solidFill>
                <a:latin typeface="Barlow"/>
              </a:rPr>
              <a:t>secondariamente sull’intelligenza artificiale …</a:t>
            </a:r>
          </a:p>
          <a:p>
            <a:pPr marL="0" marR="0" lvl="0" indent="0" algn="r" defTabSz="914400" rtl="0" eaLnBrk="1" fontAlgn="auto" latinLnBrk="0" hangingPunct="1">
              <a:lnSpc>
                <a:spcPct val="115000"/>
              </a:lnSpc>
              <a:spcBef>
                <a:spcPts val="400"/>
              </a:spcBef>
              <a:spcAft>
                <a:spcPts val="400"/>
              </a:spcAft>
              <a:buClrTx/>
              <a:buSzPct val="100000"/>
              <a:buFontTx/>
              <a:buNone/>
              <a:tabLst/>
              <a:defRPr/>
            </a:pPr>
            <a:endParaRPr lang="it-IT" sz="1400" b="1" dirty="0">
              <a:solidFill>
                <a:prstClr val="white"/>
              </a:solidFill>
              <a:latin typeface="Barlow"/>
            </a:endParaRP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dirty="0">
                <a:solidFill>
                  <a:prstClr val="white"/>
                </a:solidFill>
                <a:latin typeface="Barlow"/>
              </a:rPr>
              <a:t>Ma anche il futuro sembra andare nella direzione già intrapresa … </a:t>
            </a: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i="1" dirty="0">
                <a:solidFill>
                  <a:prstClr val="white"/>
                </a:solidFill>
                <a:latin typeface="Barlow"/>
              </a:rPr>
              <a:t>il futuro è già presente!</a:t>
            </a:r>
          </a:p>
        </p:txBody>
      </p:sp>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C7C2B16-2274-E1FC-CF3E-21C7F1528C55}"/>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973621295"/>
              </p:ext>
            </p:extLst>
          </p:nvPr>
        </p:nvGraphicFramePr>
        <p:xfrm>
          <a:off x="6048567" y="1995795"/>
          <a:ext cx="2873098" cy="4086305"/>
        </p:xfrm>
        <a:graphic>
          <a:graphicData uri="http://schemas.openxmlformats.org/drawingml/2006/chart">
            <c:chart xmlns:c="http://schemas.openxmlformats.org/drawingml/2006/chart" xmlns:r="http://schemas.openxmlformats.org/officeDocument/2006/relationships" r:id="rId4"/>
          </a:graphicData>
        </a:graphic>
      </p:graphicFrame>
      <p:grpSp>
        <p:nvGrpSpPr>
          <p:cNvPr id="2" name="Gruppo 1">
            <a:extLst>
              <a:ext uri="{FF2B5EF4-FFF2-40B4-BE49-F238E27FC236}">
                <a16:creationId xmlns:a16="http://schemas.microsoft.com/office/drawing/2014/main" id="{4EF62F78-83DC-AE69-A7AC-153A4740EDE8}"/>
              </a:ext>
            </a:extLst>
          </p:cNvPr>
          <p:cNvGrpSpPr/>
          <p:nvPr/>
        </p:nvGrpSpPr>
        <p:grpSpPr>
          <a:xfrm>
            <a:off x="4296926" y="1547607"/>
            <a:ext cx="534254" cy="471244"/>
            <a:chOff x="385116" y="1786261"/>
            <a:chExt cx="689980" cy="590945"/>
          </a:xfrm>
        </p:grpSpPr>
        <p:pic>
          <p:nvPicPr>
            <p:cNvPr id="14" name="Immagine 13">
              <a:extLst>
                <a:ext uri="{FF2B5EF4-FFF2-40B4-BE49-F238E27FC236}">
                  <a16:creationId xmlns:a16="http://schemas.microsoft.com/office/drawing/2014/main" id="{5A2C364C-C946-D576-9AB9-C0A13C0B2526}"/>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15" name="Source">
              <a:extLst>
                <a:ext uri="{FF2B5EF4-FFF2-40B4-BE49-F238E27FC236}">
                  <a16:creationId xmlns:a16="http://schemas.microsoft.com/office/drawing/2014/main" id="{9C6AD3A5-CC9E-5C4A-C7A0-CC0F56D3CEA6}"/>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8" name="Gruppo 17">
            <a:extLst>
              <a:ext uri="{FF2B5EF4-FFF2-40B4-BE49-F238E27FC236}">
                <a16:creationId xmlns:a16="http://schemas.microsoft.com/office/drawing/2014/main" id="{E3628592-EEAD-CB06-2127-4D29623680F0}"/>
              </a:ext>
            </a:extLst>
          </p:cNvPr>
          <p:cNvGrpSpPr/>
          <p:nvPr/>
        </p:nvGrpSpPr>
        <p:grpSpPr>
          <a:xfrm>
            <a:off x="6208169" y="1420039"/>
            <a:ext cx="735245" cy="547127"/>
            <a:chOff x="11252806" y="120964"/>
            <a:chExt cx="1003019" cy="745970"/>
          </a:xfrm>
        </p:grpSpPr>
        <p:pic>
          <p:nvPicPr>
            <p:cNvPr id="19" name="Immagine 18">
              <a:extLst>
                <a:ext uri="{FF2B5EF4-FFF2-40B4-BE49-F238E27FC236}">
                  <a16:creationId xmlns:a16="http://schemas.microsoft.com/office/drawing/2014/main" id="{4EB8C669-2FA4-F9D1-A476-23FBCC81BEC7}"/>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1" name="Source">
              <a:extLst>
                <a:ext uri="{FF2B5EF4-FFF2-40B4-BE49-F238E27FC236}">
                  <a16:creationId xmlns:a16="http://schemas.microsoft.com/office/drawing/2014/main" id="{B17EF342-96B5-CA11-FC34-370E9DF6FB8E}"/>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3429443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14" name="Segnaposto immagine 13" descr="Immagine che contiene pianta&#10;&#10;Descrizione generata automaticamente">
            <a:extLst>
              <a:ext uri="{FF2B5EF4-FFF2-40B4-BE49-F238E27FC236}">
                <a16:creationId xmlns:a16="http://schemas.microsoft.com/office/drawing/2014/main" id="{101FD842-7E8B-EA4C-1C19-D6334E5879B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7871" r="7871"/>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a:t>Il </a:t>
            </a:r>
            <a:r>
              <a:rPr lang="en-GB" cap="all" dirty="0" err="1"/>
              <a:t>valore</a:t>
            </a:r>
            <a:r>
              <a:rPr lang="en-GB" cap="all" dirty="0"/>
              <a:t> della </a:t>
            </a:r>
            <a:r>
              <a:rPr lang="en-GB" cap="all" dirty="0" err="1"/>
              <a:t>sostenibilità</a:t>
            </a:r>
            <a:r>
              <a:rPr lang="en-GB" cap="all" dirty="0"/>
              <a:t> </a:t>
            </a:r>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13</a:t>
            </a:fld>
            <a:endParaRPr lang="en-GB" sz="900" dirty="0"/>
          </a:p>
        </p:txBody>
      </p:sp>
    </p:spTree>
    <p:extLst>
      <p:ext uri="{BB962C8B-B14F-4D97-AF65-F5344CB8AC3E}">
        <p14:creationId xmlns:p14="http://schemas.microsoft.com/office/powerpoint/2010/main" val="3016065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ella 13">
            <a:extLst>
              <a:ext uri="{FF2B5EF4-FFF2-40B4-BE49-F238E27FC236}">
                <a16:creationId xmlns:a16="http://schemas.microsoft.com/office/drawing/2014/main" id="{A946ADCB-DDD6-B4AE-96D2-EBC9D1C7AB97}"/>
              </a:ext>
            </a:extLst>
          </p:cNvPr>
          <p:cNvGraphicFramePr>
            <a:graphicFrameLocks noGrp="1"/>
          </p:cNvGraphicFramePr>
          <p:nvPr>
            <p:extLst>
              <p:ext uri="{D42A27DB-BD31-4B8C-83A1-F6EECF244321}">
                <p14:modId xmlns:p14="http://schemas.microsoft.com/office/powerpoint/2010/main" val="3467162108"/>
              </p:ext>
            </p:extLst>
          </p:nvPr>
        </p:nvGraphicFramePr>
        <p:xfrm>
          <a:off x="763967" y="3558303"/>
          <a:ext cx="10512000" cy="2083404"/>
        </p:xfrm>
        <a:graphic>
          <a:graphicData uri="http://schemas.openxmlformats.org/drawingml/2006/table">
            <a:tbl>
              <a:tblPr>
                <a:tableStyleId>{5C22544A-7EE6-4342-B048-85BDC9FD1C3A}</a:tableStyleId>
              </a:tblPr>
              <a:tblGrid>
                <a:gridCol w="2592000">
                  <a:extLst>
                    <a:ext uri="{9D8B030D-6E8A-4147-A177-3AD203B41FA5}">
                      <a16:colId xmlns:a16="http://schemas.microsoft.com/office/drawing/2014/main" val="1530691847"/>
                    </a:ext>
                  </a:extLst>
                </a:gridCol>
                <a:gridCol w="7920000">
                  <a:extLst>
                    <a:ext uri="{9D8B030D-6E8A-4147-A177-3AD203B41FA5}">
                      <a16:colId xmlns:a16="http://schemas.microsoft.com/office/drawing/2014/main" val="4248955147"/>
                    </a:ext>
                  </a:extLst>
                </a:gridCol>
              </a:tblGrid>
              <a:tr h="520851">
                <a:tc>
                  <a:txBody>
                    <a:bodyPr/>
                    <a:lstStyle/>
                    <a:p>
                      <a:pPr marL="0" algn="r" defTabSz="914400" rtl="0" eaLnBrk="1" fontAlgn="ctr" latinLnBrk="0" hangingPunct="1"/>
                      <a:r>
                        <a:rPr lang="it-IT" sz="1400" b="1" kern="1200" dirty="0">
                          <a:solidFill>
                            <a:schemeClr val="tx1"/>
                          </a:solidFill>
                          <a:latin typeface="+mn-lt"/>
                          <a:ea typeface="+mn-ea"/>
                          <a:cs typeface="+mn-cs"/>
                        </a:rPr>
                        <a:t>Conosco molto bene </a:t>
                      </a:r>
                      <a:r>
                        <a:rPr lang="it-IT" sz="1400" kern="1200" dirty="0">
                          <a:solidFill>
                            <a:schemeClr val="tx1"/>
                          </a:solidFill>
                          <a:latin typeface="+mn-lt"/>
                          <a:ea typeface="+mn-ea"/>
                          <a:cs typeface="+mn-cs"/>
                        </a:rPr>
                        <a:t>l'argomento</a:t>
                      </a:r>
                    </a:p>
                  </a:txBody>
                  <a:tcPr marL="7620" marR="7620" marT="7620" marB="0" anchor="ctr">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95251740"/>
                  </a:ext>
                </a:extLst>
              </a:tr>
              <a:tr h="520851">
                <a:tc>
                  <a:txBody>
                    <a:bodyPr/>
                    <a:lstStyle/>
                    <a:p>
                      <a:pPr marL="0" algn="r" defTabSz="914400" rtl="0" eaLnBrk="1" fontAlgn="ctr" latinLnBrk="0" hangingPunct="1"/>
                      <a:r>
                        <a:rPr lang="it-IT" sz="1400" kern="1200" dirty="0">
                          <a:solidFill>
                            <a:schemeClr val="tx1"/>
                          </a:solidFill>
                          <a:latin typeface="+mn-lt"/>
                          <a:ea typeface="+mn-ea"/>
                          <a:cs typeface="+mn-cs"/>
                        </a:rPr>
                        <a:t>Conosco l'argomento </a:t>
                      </a:r>
                      <a:r>
                        <a:rPr lang="it-IT" sz="1400" b="1" kern="1200" dirty="0">
                          <a:solidFill>
                            <a:schemeClr val="tx1"/>
                          </a:solidFill>
                          <a:latin typeface="+mn-lt"/>
                          <a:ea typeface="+mn-ea"/>
                          <a:cs typeface="+mn-cs"/>
                        </a:rPr>
                        <a:t>a grandi linee</a:t>
                      </a: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49537225"/>
                  </a:ext>
                </a:extLst>
              </a:tr>
              <a:tr h="520851">
                <a:tc>
                  <a:txBody>
                    <a:bodyPr/>
                    <a:lstStyle/>
                    <a:p>
                      <a:pPr marL="0" algn="r" defTabSz="914400" rtl="0" eaLnBrk="1" fontAlgn="ctr" latinLnBrk="0" hangingPunct="1"/>
                      <a:r>
                        <a:rPr lang="it-IT" sz="1400" b="1" kern="1200" dirty="0">
                          <a:solidFill>
                            <a:schemeClr val="tx1"/>
                          </a:solidFill>
                          <a:latin typeface="+mn-lt"/>
                          <a:ea typeface="+mn-ea"/>
                          <a:cs typeface="+mn-cs"/>
                        </a:rPr>
                        <a:t>Conosco di nome</a:t>
                      </a:r>
                      <a:r>
                        <a:rPr lang="it-IT" sz="1400" kern="1200" dirty="0">
                          <a:solidFill>
                            <a:schemeClr val="tx1"/>
                          </a:solidFill>
                          <a:latin typeface="+mn-lt"/>
                          <a:ea typeface="+mn-ea"/>
                          <a:cs typeface="+mn-cs"/>
                        </a:rPr>
                        <a:t>, ne ho solo sentito parlare</a:t>
                      </a: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83115165"/>
                  </a:ext>
                </a:extLst>
              </a:tr>
              <a:tr h="520851">
                <a:tc>
                  <a:txBody>
                    <a:bodyPr/>
                    <a:lstStyle/>
                    <a:p>
                      <a:pPr marL="0" algn="r" defTabSz="914400" rtl="0" eaLnBrk="1" fontAlgn="ctr" latinLnBrk="0" hangingPunct="1"/>
                      <a:r>
                        <a:rPr lang="it-IT" sz="1400" b="1" kern="1200" dirty="0">
                          <a:solidFill>
                            <a:schemeClr val="tx1"/>
                          </a:solidFill>
                          <a:latin typeface="+mn-lt"/>
                          <a:ea typeface="+mn-ea"/>
                          <a:cs typeface="+mn-cs"/>
                        </a:rPr>
                        <a:t>Non ne ho mai sentito parlare</a:t>
                      </a:r>
                    </a:p>
                  </a:txBody>
                  <a:tcPr marL="7620" marR="7620" marT="7620" marB="0" anchor="ctr">
                    <a:lnT w="12700" cap="flat" cmpd="sng" algn="ctr">
                      <a:solidFill>
                        <a:schemeClr val="bg1">
                          <a:lumMod val="85000"/>
                        </a:schemeClr>
                      </a:solidFill>
                      <a:prstDash val="solid"/>
                      <a:round/>
                      <a:headEnd type="none" w="med" len="med"/>
                      <a:tailEnd type="none" w="med" len="med"/>
                    </a:lnT>
                    <a:solidFill>
                      <a:schemeClr val="bg1">
                        <a:lumMod val="95000"/>
                      </a:schemeClr>
                    </a:solidFill>
                  </a:tcPr>
                </a:tc>
                <a:tc>
                  <a:txBody>
                    <a:bodyPr/>
                    <a:lstStyle/>
                    <a:p>
                      <a:pPr marL="0" algn="r" defTabSz="914400" rtl="0" eaLnBrk="1" fontAlgn="ctr" latinLnBrk="0" hangingPunct="1"/>
                      <a:endParaRPr lang="it-IT" sz="1400" kern="1200" dirty="0">
                        <a:solidFill>
                          <a:schemeClr val="tx1"/>
                        </a:solidFill>
                        <a:latin typeface="+mn-lt"/>
                        <a:ea typeface="+mn-ea"/>
                        <a:cs typeface="+mn-cs"/>
                      </a:endParaRPr>
                    </a:p>
                  </a:txBody>
                  <a:tcPr marL="7620" marR="7620" marT="7620" marB="0" anchor="ctr">
                    <a:lnT w="12700" cap="flat" cmpd="sng" algn="ctr">
                      <a:solidFill>
                        <a:schemeClr val="bg1">
                          <a:lumMod val="85000"/>
                        </a:schemeClr>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651193565"/>
                  </a:ext>
                </a:extLst>
              </a:tr>
            </a:tbl>
          </a:graphicData>
        </a:graphic>
      </p:graphicFrame>
      <p:sp>
        <p:nvSpPr>
          <p:cNvPr id="17" name="CasellaDiTesto 16">
            <a:extLst>
              <a:ext uri="{FF2B5EF4-FFF2-40B4-BE49-F238E27FC236}">
                <a16:creationId xmlns:a16="http://schemas.microsoft.com/office/drawing/2014/main" id="{5670ED7E-3C1A-1C5D-80AB-547F5B0E2405}"/>
              </a:ext>
            </a:extLst>
          </p:cNvPr>
          <p:cNvSpPr txBox="1"/>
          <p:nvPr/>
        </p:nvSpPr>
        <p:spPr>
          <a:xfrm>
            <a:off x="428229" y="1334853"/>
            <a:ext cx="8377565" cy="314060"/>
          </a:xfrm>
          <a:prstGeom prst="rect">
            <a:avLst/>
          </a:prstGeom>
          <a:noFill/>
        </p:spPr>
        <p:txBody>
          <a:bodyPr wrap="square">
            <a:spAutoFit/>
          </a:bodyPr>
          <a:lstStyle/>
          <a:p>
            <a:pPr>
              <a:lnSpc>
                <a:spcPct val="115000"/>
              </a:lnSpc>
              <a:spcAft>
                <a:spcPts val="1000"/>
              </a:spcAft>
            </a:pPr>
            <a:r>
              <a:rPr lang="it-IT" sz="1100" i="1" dirty="0"/>
              <a:t>D.7 Per ciascuno dei seguenti argomenti, potrebbe indicare quale è il </a:t>
            </a:r>
            <a:r>
              <a:rPr lang="it-IT" sz="1400" b="1" i="1" dirty="0"/>
              <a:t>suo livello di conoscenza</a:t>
            </a:r>
            <a:r>
              <a:rPr lang="it-IT" sz="1100" i="1" dirty="0"/>
              <a:t>?</a:t>
            </a:r>
          </a:p>
        </p:txBody>
      </p:sp>
      <p:sp>
        <p:nvSpPr>
          <p:cNvPr id="21" name="CasellaDiTesto 20">
            <a:extLst>
              <a:ext uri="{FF2B5EF4-FFF2-40B4-BE49-F238E27FC236}">
                <a16:creationId xmlns:a16="http://schemas.microsoft.com/office/drawing/2014/main" id="{D77C82FE-95C1-D056-E550-755644DE3826}"/>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25" name="Gruppo 24">
            <a:extLst>
              <a:ext uri="{FF2B5EF4-FFF2-40B4-BE49-F238E27FC236}">
                <a16:creationId xmlns:a16="http://schemas.microsoft.com/office/drawing/2014/main" id="{E11D03F5-A5DE-F4D8-288A-046CA464A0AF}"/>
              </a:ext>
            </a:extLst>
          </p:cNvPr>
          <p:cNvGrpSpPr>
            <a:grpSpLocks noChangeAspect="1"/>
          </p:cNvGrpSpPr>
          <p:nvPr/>
        </p:nvGrpSpPr>
        <p:grpSpPr>
          <a:xfrm>
            <a:off x="11187244" y="287205"/>
            <a:ext cx="589757" cy="590375"/>
            <a:chOff x="450001" y="1786261"/>
            <a:chExt cx="555641" cy="540085"/>
          </a:xfrm>
        </p:grpSpPr>
        <p:pic>
          <p:nvPicPr>
            <p:cNvPr id="26" name="Immagine 25">
              <a:extLst>
                <a:ext uri="{FF2B5EF4-FFF2-40B4-BE49-F238E27FC236}">
                  <a16:creationId xmlns:a16="http://schemas.microsoft.com/office/drawing/2014/main" id="{19D0A70E-4141-1990-86BA-72479DB94C36}"/>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27" name="Source">
              <a:extLst>
                <a:ext uri="{FF2B5EF4-FFF2-40B4-BE49-F238E27FC236}">
                  <a16:creationId xmlns:a16="http://schemas.microsoft.com/office/drawing/2014/main" id="{02041E5F-A670-13F2-589B-809EAA10CA36}"/>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6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sp>
        <p:nvSpPr>
          <p:cNvPr id="4" name="Titolo 6">
            <a:extLst>
              <a:ext uri="{FF2B5EF4-FFF2-40B4-BE49-F238E27FC236}">
                <a16:creationId xmlns:a16="http://schemas.microsoft.com/office/drawing/2014/main" id="{3198B3E0-8095-5E53-26C0-9AFE249632EA}"/>
              </a:ext>
            </a:extLst>
          </p:cNvPr>
          <p:cNvSpPr>
            <a:spLocks noGrp="1"/>
          </p:cNvSpPr>
          <p:nvPr>
            <p:ph type="title"/>
          </p:nvPr>
        </p:nvSpPr>
        <p:spPr>
          <a:xfrm>
            <a:off x="450000" y="353531"/>
            <a:ext cx="10583090" cy="715669"/>
          </a:xfrm>
        </p:spPr>
        <p:txBody>
          <a:bodyPr/>
          <a:lstStyle/>
          <a:p>
            <a:r>
              <a:rPr lang="it-IT" dirty="0"/>
              <a:t>Elevata la consapevolezza per i temi della sostenibilità, dell’economia circolare e delle comunità energetiche rinnovabili</a:t>
            </a:r>
          </a:p>
        </p:txBody>
      </p:sp>
      <p:graphicFrame>
        <p:nvGraphicFramePr>
          <p:cNvPr id="13"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0728C5FF-CA97-49A8-39BF-3EFCE50AEA13}"/>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864919589"/>
              </p:ext>
            </p:extLst>
          </p:nvPr>
        </p:nvGraphicFramePr>
        <p:xfrm>
          <a:off x="3763409" y="3563510"/>
          <a:ext cx="2074422" cy="20834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94B0043-6081-4BBF-A359-E527A171E967}"/>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440182507"/>
              </p:ext>
            </p:extLst>
          </p:nvPr>
        </p:nvGraphicFramePr>
        <p:xfrm>
          <a:off x="6576972" y="3563510"/>
          <a:ext cx="2074422" cy="208340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E1D4CD16-220E-8C83-A31D-F34B930B3FA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09377809"/>
              </p:ext>
            </p:extLst>
          </p:nvPr>
        </p:nvGraphicFramePr>
        <p:xfrm>
          <a:off x="9371862" y="3563510"/>
          <a:ext cx="2074422" cy="2083404"/>
        </p:xfrm>
        <a:graphic>
          <a:graphicData uri="http://schemas.openxmlformats.org/drawingml/2006/chart">
            <c:chart xmlns:c="http://schemas.openxmlformats.org/drawingml/2006/chart" xmlns:r="http://schemas.openxmlformats.org/officeDocument/2006/relationships" r:id="rId5"/>
          </a:graphicData>
        </a:graphic>
      </p:graphicFrame>
      <p:pic>
        <p:nvPicPr>
          <p:cNvPr id="30" name="Immagine 29">
            <a:extLst>
              <a:ext uri="{FF2B5EF4-FFF2-40B4-BE49-F238E27FC236}">
                <a16:creationId xmlns:a16="http://schemas.microsoft.com/office/drawing/2014/main" id="{6C3A7459-729F-F344-ED6A-009E0BF799E4}"/>
              </a:ext>
            </a:extLst>
          </p:cNvPr>
          <p:cNvPicPr>
            <a:picLocks noChangeAspect="1"/>
          </p:cNvPicPr>
          <p:nvPr/>
        </p:nvPicPr>
        <p:blipFill>
          <a:blip r:embed="rId6"/>
          <a:stretch>
            <a:fillRect/>
          </a:stretch>
        </p:blipFill>
        <p:spPr>
          <a:xfrm>
            <a:off x="3693071" y="1976658"/>
            <a:ext cx="7494174" cy="1441680"/>
          </a:xfrm>
          <a:prstGeom prst="rect">
            <a:avLst/>
          </a:prstGeom>
        </p:spPr>
      </p:pic>
      <p:sp>
        <p:nvSpPr>
          <p:cNvPr id="6" name="CasellaDiTesto 5">
            <a:extLst>
              <a:ext uri="{FF2B5EF4-FFF2-40B4-BE49-F238E27FC236}">
                <a16:creationId xmlns:a16="http://schemas.microsoft.com/office/drawing/2014/main" id="{7ABC3858-74ED-D598-933A-7EA5709E065B}"/>
              </a:ext>
            </a:extLst>
          </p:cNvPr>
          <p:cNvSpPr txBox="1"/>
          <p:nvPr/>
        </p:nvSpPr>
        <p:spPr>
          <a:xfrm>
            <a:off x="5007743"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94%</a:t>
            </a:r>
            <a:endParaRPr lang="it-IT" sz="1800" b="1" i="0" u="none" strike="noStrike" dirty="0">
              <a:solidFill>
                <a:schemeClr val="tx2"/>
              </a:solidFill>
              <a:effectLst/>
              <a:latin typeface="Barlow Semi Condensed" panose="00000506000000000000" pitchFamily="2" charset="0"/>
            </a:endParaRPr>
          </a:p>
        </p:txBody>
      </p:sp>
      <p:sp>
        <p:nvSpPr>
          <p:cNvPr id="7" name="CasellaDiTesto 6">
            <a:extLst>
              <a:ext uri="{FF2B5EF4-FFF2-40B4-BE49-F238E27FC236}">
                <a16:creationId xmlns:a16="http://schemas.microsoft.com/office/drawing/2014/main" id="{6D61B8A0-0401-C142-0A1C-B7719FE53305}"/>
              </a:ext>
            </a:extLst>
          </p:cNvPr>
          <p:cNvSpPr txBox="1"/>
          <p:nvPr/>
        </p:nvSpPr>
        <p:spPr>
          <a:xfrm>
            <a:off x="8024820"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93%</a:t>
            </a:r>
            <a:endParaRPr lang="it-IT" sz="1800" b="1" i="0" u="none" strike="noStrike" dirty="0">
              <a:solidFill>
                <a:schemeClr val="tx2"/>
              </a:solidFill>
              <a:effectLst/>
              <a:latin typeface="Barlow Semi Condensed" panose="00000506000000000000" pitchFamily="2" charset="0"/>
            </a:endParaRPr>
          </a:p>
        </p:txBody>
      </p:sp>
      <p:sp>
        <p:nvSpPr>
          <p:cNvPr id="8" name="CasellaDiTesto 7">
            <a:extLst>
              <a:ext uri="{FF2B5EF4-FFF2-40B4-BE49-F238E27FC236}">
                <a16:creationId xmlns:a16="http://schemas.microsoft.com/office/drawing/2014/main" id="{62F155F7-9FF4-9432-B02A-B41239F6B5EB}"/>
              </a:ext>
            </a:extLst>
          </p:cNvPr>
          <p:cNvSpPr txBox="1"/>
          <p:nvPr/>
        </p:nvSpPr>
        <p:spPr>
          <a:xfrm>
            <a:off x="10460419" y="4184289"/>
            <a:ext cx="935875" cy="369332"/>
          </a:xfrm>
          <a:prstGeom prst="rect">
            <a:avLst/>
          </a:prstGeom>
          <a:noFill/>
        </p:spPr>
        <p:txBody>
          <a:bodyPr wrap="square">
            <a:spAutoFit/>
          </a:bodyPr>
          <a:lstStyle/>
          <a:p>
            <a:pPr algn="ctr" fontAlgn="b"/>
            <a:r>
              <a:rPr lang="it-IT" sz="1800" b="1" u="none" strike="noStrike" dirty="0">
                <a:solidFill>
                  <a:schemeClr val="tx2"/>
                </a:solidFill>
                <a:effectLst/>
                <a:latin typeface="Barlow Semi Condensed" panose="00000506000000000000" pitchFamily="2" charset="0"/>
              </a:rPr>
              <a:t>87%</a:t>
            </a:r>
            <a:endParaRPr lang="it-IT" sz="1800" b="1" i="0" u="none" strike="noStrike" dirty="0">
              <a:solidFill>
                <a:schemeClr val="tx2"/>
              </a:solidFill>
              <a:effectLst/>
              <a:latin typeface="Barlow Semi Condensed" panose="00000506000000000000" pitchFamily="2" charset="0"/>
            </a:endParaRPr>
          </a:p>
        </p:txBody>
      </p:sp>
      <p:sp>
        <p:nvSpPr>
          <p:cNvPr id="35" name="Parentesi quadra chiusa 34">
            <a:extLst>
              <a:ext uri="{FF2B5EF4-FFF2-40B4-BE49-F238E27FC236}">
                <a16:creationId xmlns:a16="http://schemas.microsoft.com/office/drawing/2014/main" id="{07D85FFF-CC8C-CA6A-371D-758D80C2F357}"/>
              </a:ext>
            </a:extLst>
          </p:cNvPr>
          <p:cNvSpPr/>
          <p:nvPr/>
        </p:nvSpPr>
        <p:spPr>
          <a:xfrm>
            <a:off x="4762917" y="3818374"/>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6" name="Parentesi quadra chiusa 35">
            <a:extLst>
              <a:ext uri="{FF2B5EF4-FFF2-40B4-BE49-F238E27FC236}">
                <a16:creationId xmlns:a16="http://schemas.microsoft.com/office/drawing/2014/main" id="{A685AC46-A936-11F2-B028-FF23D5EAA0D2}"/>
              </a:ext>
            </a:extLst>
          </p:cNvPr>
          <p:cNvSpPr/>
          <p:nvPr/>
        </p:nvSpPr>
        <p:spPr>
          <a:xfrm>
            <a:off x="7737930" y="3865753"/>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7" name="Parentesi quadra chiusa 36">
            <a:extLst>
              <a:ext uri="{FF2B5EF4-FFF2-40B4-BE49-F238E27FC236}">
                <a16:creationId xmlns:a16="http://schemas.microsoft.com/office/drawing/2014/main" id="{E56FE09D-C6B6-7DC2-B34D-F8F564AC826B}"/>
              </a:ext>
            </a:extLst>
          </p:cNvPr>
          <p:cNvSpPr/>
          <p:nvPr/>
        </p:nvSpPr>
        <p:spPr>
          <a:xfrm>
            <a:off x="10256664" y="3849831"/>
            <a:ext cx="371789" cy="1185705"/>
          </a:xfrm>
          <a:prstGeom prst="rightBracket">
            <a:avLst>
              <a:gd name="adj" fmla="val 0"/>
            </a:avLst>
          </a:prstGeom>
          <a:ln w="19050">
            <a:solidFill>
              <a:srgbClr val="009D9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2885513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89538"/>
            <a:ext cx="11416487" cy="762658"/>
          </a:xfrm>
        </p:spPr>
        <p:txBody>
          <a:bodyPr/>
          <a:lstStyle/>
          <a:p>
            <a:r>
              <a:rPr lang="it-IT" b="1" dirty="0"/>
              <a:t>L'impegno per la sostenibilità è ormai imprescindibile: un intervistato su tre ritiene che sia necessario intensificare gli sforzi</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0732" y="1416976"/>
            <a:ext cx="6691388"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D.12 Come valuta </a:t>
            </a:r>
            <a:r>
              <a:rPr lang="it-IT" sz="1400" b="1" i="1" dirty="0"/>
              <a:t>l’impegno complessivo del territorio </a:t>
            </a:r>
            <a:r>
              <a:rPr lang="it-IT" sz="1100" i="1" dirty="0"/>
              <a:t>in cui vive in termini di </a:t>
            </a:r>
            <a:r>
              <a:rPr lang="it-IT" sz="1400" b="1" i="1" dirty="0"/>
              <a:t>sostenibilità/ economia circolare</a:t>
            </a:r>
            <a:r>
              <a:rPr lang="it-IT" sz="1100" i="1" dirty="0"/>
              <a:t>?</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7211716" y="6208736"/>
            <a:ext cx="405897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conoscitori concetti di sostenibilità o economia circolare</a:t>
            </a:r>
          </a:p>
          <a:p>
            <a:pPr algn="r"/>
            <a:r>
              <a:rPr lang="it-IT" sz="1000" dirty="0">
                <a:latin typeface="Barlow" panose="00000500000000000000" pitchFamily="2" charset="0"/>
                <a:cs typeface="Arial" panose="020B0604020202020204" pitchFamily="34" charset="0"/>
              </a:rPr>
              <a:t>Valori %</a:t>
            </a:r>
          </a:p>
        </p:txBody>
      </p:sp>
      <p:graphicFrame>
        <p:nvGraphicFramePr>
          <p:cNvPr id="31" name="Grafico 30">
            <a:extLst>
              <a:ext uri="{FF2B5EF4-FFF2-40B4-BE49-F238E27FC236}">
                <a16:creationId xmlns:a16="http://schemas.microsoft.com/office/drawing/2014/main" id="{B711B03D-7516-F9FA-6284-97FD16E606D8}"/>
              </a:ext>
            </a:extLst>
          </p:cNvPr>
          <p:cNvGraphicFramePr/>
          <p:nvPr>
            <p:extLst>
              <p:ext uri="{D42A27DB-BD31-4B8C-83A1-F6EECF244321}">
                <p14:modId xmlns:p14="http://schemas.microsoft.com/office/powerpoint/2010/main" val="3244942"/>
              </p:ext>
            </p:extLst>
          </p:nvPr>
        </p:nvGraphicFramePr>
        <p:xfrm>
          <a:off x="1971313" y="2312794"/>
          <a:ext cx="4395586" cy="3447927"/>
        </p:xfrm>
        <a:graphic>
          <a:graphicData uri="http://schemas.openxmlformats.org/drawingml/2006/chart">
            <c:chart xmlns:c="http://schemas.openxmlformats.org/drawingml/2006/chart" xmlns:r="http://schemas.openxmlformats.org/officeDocument/2006/relationships" r:id="rId2"/>
          </a:graphicData>
        </a:graphic>
      </p:graphicFrame>
      <p:sp>
        <p:nvSpPr>
          <p:cNvPr id="35" name="CasellaDiTesto 34">
            <a:extLst>
              <a:ext uri="{FF2B5EF4-FFF2-40B4-BE49-F238E27FC236}">
                <a16:creationId xmlns:a16="http://schemas.microsoft.com/office/drawing/2014/main" id="{8EBC67D0-2447-FB79-1969-40F71E7F1372}"/>
              </a:ext>
            </a:extLst>
          </p:cNvPr>
          <p:cNvSpPr txBox="1"/>
          <p:nvPr/>
        </p:nvSpPr>
        <p:spPr>
          <a:xfrm>
            <a:off x="5647589" y="2733565"/>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rPr>
              <a:t>Molto + </a:t>
            </a:r>
            <a:r>
              <a:rPr kumimoji="0" lang="en-US" sz="1000" i="0" u="none" strike="noStrike" kern="1200" cap="none" spc="0" normalizeH="0" baseline="0" noProof="0" dirty="0" err="1">
                <a:ln>
                  <a:noFill/>
                </a:ln>
                <a:solidFill>
                  <a:schemeClr val="tx2">
                    <a:lumMod val="75000"/>
                  </a:schemeClr>
                </a:solidFill>
                <a:effectLst/>
                <a:uLnTx/>
                <a:uFillTx/>
                <a:latin typeface="Barlow Semi Condensed" panose="00000506000000000000" pitchFamily="2" charset="0"/>
              </a:rPr>
              <a:t>Abbastanza</a:t>
            </a:r>
            <a:endParaRPr kumimoji="0" lang="en-US" sz="1000" i="0" u="none" strike="noStrike" kern="1200" cap="none" spc="0" normalizeH="0" baseline="0" noProof="0" dirty="0">
              <a:ln>
                <a:noFill/>
              </a:ln>
              <a:solidFill>
                <a:schemeClr val="tx2">
                  <a:lumMod val="75000"/>
                </a:schemeClr>
              </a:solidFill>
              <a:effectLst/>
              <a:uLnTx/>
              <a:uFillTx/>
              <a:latin typeface="Barlow Semi Condensed" panose="00000506000000000000" pitchFamily="2" charset="0"/>
            </a:endParaRPr>
          </a:p>
        </p:txBody>
      </p:sp>
      <p:grpSp>
        <p:nvGrpSpPr>
          <p:cNvPr id="36" name="Gruppo 35">
            <a:extLst>
              <a:ext uri="{FF2B5EF4-FFF2-40B4-BE49-F238E27FC236}">
                <a16:creationId xmlns:a16="http://schemas.microsoft.com/office/drawing/2014/main" id="{CE92E6E9-CB83-7A9A-FD46-C5495BA8E3E8}"/>
              </a:ext>
            </a:extLst>
          </p:cNvPr>
          <p:cNvGrpSpPr/>
          <p:nvPr/>
        </p:nvGrpSpPr>
        <p:grpSpPr>
          <a:xfrm>
            <a:off x="5530715" y="2486641"/>
            <a:ext cx="723399" cy="1961697"/>
            <a:chOff x="5081444" y="2816352"/>
            <a:chExt cx="723399" cy="1719072"/>
          </a:xfrm>
        </p:grpSpPr>
        <p:cxnSp>
          <p:nvCxnSpPr>
            <p:cNvPr id="37" name="Connettore diritto 36">
              <a:extLst>
                <a:ext uri="{FF2B5EF4-FFF2-40B4-BE49-F238E27FC236}">
                  <a16:creationId xmlns:a16="http://schemas.microsoft.com/office/drawing/2014/main" id="{60B9321A-A030-53AE-1FA5-019453F2629A}"/>
                </a:ext>
              </a:extLst>
            </p:cNvPr>
            <p:cNvCxnSpPr>
              <a:cxnSpLocks/>
            </p:cNvCxnSpPr>
            <p:nvPr/>
          </p:nvCxnSpPr>
          <p:spPr>
            <a:xfrm>
              <a:off x="5102352" y="2816352"/>
              <a:ext cx="0" cy="1719072"/>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Connettore diritto 37">
              <a:extLst>
                <a:ext uri="{FF2B5EF4-FFF2-40B4-BE49-F238E27FC236}">
                  <a16:creationId xmlns:a16="http://schemas.microsoft.com/office/drawing/2014/main" id="{3DB189D8-4FBF-6E31-8940-EDCE6F233D55}"/>
                </a:ext>
              </a:extLst>
            </p:cNvPr>
            <p:cNvCxnSpPr>
              <a:cxnSpLocks/>
            </p:cNvCxnSpPr>
            <p:nvPr/>
          </p:nvCxnSpPr>
          <p:spPr>
            <a:xfrm flipH="1">
              <a:off x="5081444" y="3675888"/>
              <a:ext cx="723399"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9" name="Rettangolo 38">
            <a:extLst>
              <a:ext uri="{FF2B5EF4-FFF2-40B4-BE49-F238E27FC236}">
                <a16:creationId xmlns:a16="http://schemas.microsoft.com/office/drawing/2014/main" id="{A8607882-6340-B82B-E183-0282261BE626}"/>
              </a:ext>
            </a:extLst>
          </p:cNvPr>
          <p:cNvSpPr/>
          <p:nvPr/>
        </p:nvSpPr>
        <p:spPr>
          <a:xfrm>
            <a:off x="5801486" y="3176854"/>
            <a:ext cx="664537" cy="530352"/>
          </a:xfrm>
          <a:prstGeom prst="rect">
            <a:avLst/>
          </a:prstGeom>
          <a:solidFill>
            <a:schemeClr val="bg1"/>
          </a:solidFill>
          <a:ln>
            <a:solidFill>
              <a:schemeClr val="tx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tx2">
                    <a:lumMod val="75000"/>
                  </a:schemeClr>
                </a:solidFill>
              </a:rPr>
              <a:t>62</a:t>
            </a:r>
          </a:p>
        </p:txBody>
      </p:sp>
      <p:grpSp>
        <p:nvGrpSpPr>
          <p:cNvPr id="40" name="Gruppo 39">
            <a:extLst>
              <a:ext uri="{FF2B5EF4-FFF2-40B4-BE49-F238E27FC236}">
                <a16:creationId xmlns:a16="http://schemas.microsoft.com/office/drawing/2014/main" id="{F146E3AA-4E3F-BE9B-4C0C-3F6426651A1F}"/>
              </a:ext>
            </a:extLst>
          </p:cNvPr>
          <p:cNvGrpSpPr/>
          <p:nvPr/>
        </p:nvGrpSpPr>
        <p:grpSpPr>
          <a:xfrm>
            <a:off x="5525859" y="4483374"/>
            <a:ext cx="723399" cy="877885"/>
            <a:chOff x="5081444" y="2816352"/>
            <a:chExt cx="723399" cy="1719072"/>
          </a:xfrm>
        </p:grpSpPr>
        <p:cxnSp>
          <p:nvCxnSpPr>
            <p:cNvPr id="41" name="Connettore diritto 40">
              <a:extLst>
                <a:ext uri="{FF2B5EF4-FFF2-40B4-BE49-F238E27FC236}">
                  <a16:creationId xmlns:a16="http://schemas.microsoft.com/office/drawing/2014/main" id="{56F2B118-7C7B-F4DC-C0E5-FEB906564322}"/>
                </a:ext>
              </a:extLst>
            </p:cNvPr>
            <p:cNvCxnSpPr>
              <a:cxnSpLocks/>
            </p:cNvCxnSpPr>
            <p:nvPr/>
          </p:nvCxnSpPr>
          <p:spPr>
            <a:xfrm>
              <a:off x="5102352" y="2816352"/>
              <a:ext cx="0" cy="171907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2" name="Connettore diritto 41">
              <a:extLst>
                <a:ext uri="{FF2B5EF4-FFF2-40B4-BE49-F238E27FC236}">
                  <a16:creationId xmlns:a16="http://schemas.microsoft.com/office/drawing/2014/main" id="{1FDDE5D2-DAD0-F8C3-3BB0-06EFF88133E2}"/>
                </a:ext>
              </a:extLst>
            </p:cNvPr>
            <p:cNvCxnSpPr>
              <a:cxnSpLocks/>
            </p:cNvCxnSpPr>
            <p:nvPr/>
          </p:nvCxnSpPr>
          <p:spPr>
            <a:xfrm flipH="1">
              <a:off x="5081444" y="3675888"/>
              <a:ext cx="72339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3" name="CasellaDiTesto 42">
            <a:extLst>
              <a:ext uri="{FF2B5EF4-FFF2-40B4-BE49-F238E27FC236}">
                <a16:creationId xmlns:a16="http://schemas.microsoft.com/office/drawing/2014/main" id="{F1B06CE3-AFDB-D263-930D-7DF49A084A23}"/>
              </a:ext>
            </a:extLst>
          </p:cNvPr>
          <p:cNvSpPr txBox="1"/>
          <p:nvPr/>
        </p:nvSpPr>
        <p:spPr>
          <a:xfrm>
            <a:off x="5667000" y="4225990"/>
            <a:ext cx="101501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rPr>
              <a:t>Poco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accent5"/>
                </a:solidFill>
                <a:latin typeface="Barlow Semi Condensed" panose="00000506000000000000" pitchFamily="2" charset="0"/>
              </a:rPr>
              <a:t>Per </a:t>
            </a:r>
            <a:r>
              <a:rPr lang="en-US" sz="1000" dirty="0" err="1">
                <a:solidFill>
                  <a:schemeClr val="accent5"/>
                </a:solidFill>
                <a:latin typeface="Barlow Semi Condensed" panose="00000506000000000000" pitchFamily="2" charset="0"/>
              </a:rPr>
              <a:t>nulla</a:t>
            </a:r>
            <a:endParaRPr kumimoji="0" lang="en-US" sz="1000" i="0" u="none" strike="noStrike" kern="1200" cap="none" spc="0" normalizeH="0" baseline="0" noProof="0" dirty="0">
              <a:ln>
                <a:noFill/>
              </a:ln>
              <a:solidFill>
                <a:schemeClr val="accent5"/>
              </a:solidFill>
              <a:effectLst/>
              <a:uLnTx/>
              <a:uFillTx/>
              <a:latin typeface="Barlow Semi Condensed" panose="00000506000000000000" pitchFamily="2" charset="0"/>
            </a:endParaRPr>
          </a:p>
        </p:txBody>
      </p:sp>
      <p:sp>
        <p:nvSpPr>
          <p:cNvPr id="44" name="Rettangolo 43">
            <a:extLst>
              <a:ext uri="{FF2B5EF4-FFF2-40B4-BE49-F238E27FC236}">
                <a16:creationId xmlns:a16="http://schemas.microsoft.com/office/drawing/2014/main" id="{6315BF31-3A66-0009-8FE8-F1802C1580EB}"/>
              </a:ext>
            </a:extLst>
          </p:cNvPr>
          <p:cNvSpPr/>
          <p:nvPr/>
        </p:nvSpPr>
        <p:spPr>
          <a:xfrm>
            <a:off x="5820897" y="4669279"/>
            <a:ext cx="664537" cy="530352"/>
          </a:xfrm>
          <a:prstGeom prst="rect">
            <a:avLst/>
          </a:prstGeom>
          <a:solidFill>
            <a:schemeClr val="bg1"/>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p>
            <a:pPr algn="l">
              <a:lnSpc>
                <a:spcPct val="115000"/>
              </a:lnSpc>
              <a:spcBef>
                <a:spcPts val="400"/>
              </a:spcBef>
              <a:spcAft>
                <a:spcPts val="400"/>
              </a:spcAft>
            </a:pPr>
            <a:r>
              <a:rPr lang="en-US" sz="2000" b="1" dirty="0">
                <a:solidFill>
                  <a:schemeClr val="accent5"/>
                </a:solidFill>
              </a:rPr>
              <a:t>28</a:t>
            </a:r>
          </a:p>
        </p:txBody>
      </p:sp>
      <p:grpSp>
        <p:nvGrpSpPr>
          <p:cNvPr id="52" name="Gruppo 51">
            <a:extLst>
              <a:ext uri="{FF2B5EF4-FFF2-40B4-BE49-F238E27FC236}">
                <a16:creationId xmlns:a16="http://schemas.microsoft.com/office/drawing/2014/main" id="{8C264CA5-6618-C47E-97C7-4E2EA59BC87F}"/>
              </a:ext>
            </a:extLst>
          </p:cNvPr>
          <p:cNvGrpSpPr/>
          <p:nvPr/>
        </p:nvGrpSpPr>
        <p:grpSpPr>
          <a:xfrm>
            <a:off x="468086" y="2808261"/>
            <a:ext cx="1611087" cy="2521004"/>
            <a:chOff x="1143000" y="2966520"/>
            <a:chExt cx="1611087" cy="2521004"/>
          </a:xfrm>
        </p:grpSpPr>
        <p:sp>
          <p:nvSpPr>
            <p:cNvPr id="46" name="TextBox 41">
              <a:extLst>
                <a:ext uri="{FF2B5EF4-FFF2-40B4-BE49-F238E27FC236}">
                  <a16:creationId xmlns:a16="http://schemas.microsoft.com/office/drawing/2014/main" id="{709FF602-4162-CCD1-2C9B-97E866D0041F}"/>
                </a:ext>
              </a:extLst>
            </p:cNvPr>
            <p:cNvSpPr txBox="1"/>
            <p:nvPr/>
          </p:nvSpPr>
          <p:spPr>
            <a:xfrm>
              <a:off x="1143000" y="2966520"/>
              <a:ext cx="1611087" cy="1231106"/>
            </a:xfrm>
            <a:prstGeom prst="rect">
              <a:avLst/>
            </a:prstGeom>
            <a:solidFill>
              <a:srgbClr val="FFFFFF">
                <a:alpha val="50196"/>
              </a:srgbClr>
            </a:solidFill>
          </p:spPr>
          <p:txBody>
            <a:bodyPr vert="horz" wrap="square" lIns="72000" tIns="0" rIns="7200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lang="nl-BE" sz="1200" b="1" i="0" u="none" strike="noStrike" kern="1200" baseline="0">
                  <a:solidFill>
                    <a:prstClr val="white"/>
                  </a:solidFill>
                  <a:latin typeface="+mn-lt"/>
                  <a:ea typeface="+mn-ea"/>
                  <a:cs typeface="+mn-cs"/>
                </a:defRPr>
              </a:pPr>
              <a:r>
                <a:rPr kumimoji="0" lang="en-US" sz="2800" b="1" i="0" u="none" strike="noStrike" kern="1200" cap="none" spc="0" normalizeH="0" baseline="0" noProof="0" dirty="0">
                  <a:ln>
                    <a:noFill/>
                  </a:ln>
                  <a:solidFill>
                    <a:srgbClr val="009D9C"/>
                  </a:solidFill>
                  <a:effectLst/>
                  <a:uLnTx/>
                  <a:uFillTx/>
                  <a:latin typeface="Barlow"/>
                  <a:ea typeface="+mn-ea"/>
                  <a:cs typeface="+mn-cs"/>
                </a:rPr>
                <a:t>95</a:t>
              </a:r>
              <a:r>
                <a:rPr kumimoji="0" lang="en-US" sz="1600" b="1" i="0" u="none" strike="noStrike" kern="1200" cap="none" spc="0" normalizeH="0" baseline="0" noProof="0" dirty="0">
                  <a:ln>
                    <a:noFill/>
                  </a:ln>
                  <a:solidFill>
                    <a:srgbClr val="009D9C"/>
                  </a:solidFill>
                  <a:effectLst/>
                  <a:uLnTx/>
                  <a:uFillTx/>
                  <a:latin typeface="Barlow"/>
                  <a:ea typeface="+mn-ea"/>
                  <a:cs typeface="+mn-cs"/>
                </a:rPr>
                <a:t>%</a:t>
              </a:r>
              <a:endParaRPr lang="it-IT" sz="1300" b="1" dirty="0">
                <a:solidFill>
                  <a:schemeClr val="tx2"/>
                </a:solidFill>
              </a:endParaRPr>
            </a:p>
            <a:p>
              <a:pPr algn="r"/>
              <a:r>
                <a:rPr lang="it-IT" sz="1300" b="1" dirty="0">
                  <a:solidFill>
                    <a:schemeClr val="tx2"/>
                  </a:solidFill>
                </a:rPr>
                <a:t>Conoscono il concetto di sostenibilità o di economia circolare</a:t>
              </a:r>
            </a:p>
          </p:txBody>
        </p:sp>
        <p:pic>
          <p:nvPicPr>
            <p:cNvPr id="51" name="Segnaposto immagine 19" descr="Immagine che contiene Carta per belle arti, Cartoncino, Arti creative, verde&#10;&#10;Descrizione generata automaticamente">
              <a:extLst>
                <a:ext uri="{FF2B5EF4-FFF2-40B4-BE49-F238E27FC236}">
                  <a16:creationId xmlns:a16="http://schemas.microsoft.com/office/drawing/2014/main" id="{18386666-DAFA-0854-2072-16DE44DE2758}"/>
                </a:ext>
              </a:extLst>
            </p:cNvPr>
            <p:cNvPicPr>
              <a:picLocks noChangeAspect="1"/>
            </p:cNvPicPr>
            <p:nvPr/>
          </p:nvPicPr>
          <p:blipFill>
            <a:blip r:embed="rId3" cstate="screen">
              <a:extLst>
                <a:ext uri="{28A0092B-C50C-407E-A947-70E740481C1C}">
                  <a14:useLocalDpi xmlns:a14="http://schemas.microsoft.com/office/drawing/2010/main" val="0"/>
                </a:ext>
              </a:extLst>
            </a:blip>
            <a:srcRect l="19607" t="14527" r="22199" b="11908"/>
            <a:stretch/>
          </p:blipFill>
          <p:spPr>
            <a:xfrm>
              <a:off x="1181100" y="4275180"/>
              <a:ext cx="1534886" cy="1212344"/>
            </a:xfrm>
            <a:custGeom>
              <a:avLst/>
              <a:gdLst>
                <a:gd name="connsiteX0" fmla="*/ 0 w 2563200"/>
                <a:gd name="connsiteY0" fmla="*/ 0 h 2060179"/>
                <a:gd name="connsiteX1" fmla="*/ 2563200 w 2563200"/>
                <a:gd name="connsiteY1" fmla="*/ 0 h 2060179"/>
                <a:gd name="connsiteX2" fmla="*/ 2563200 w 2563200"/>
                <a:gd name="connsiteY2" fmla="*/ 1710166 h 2060179"/>
                <a:gd name="connsiteX3" fmla="*/ 2213187 w 2563200"/>
                <a:gd name="connsiteY3" fmla="*/ 2060179 h 2060179"/>
                <a:gd name="connsiteX4" fmla="*/ 0 w 2563200"/>
                <a:gd name="connsiteY4" fmla="*/ 2060179 h 206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200" h="2060179">
                  <a:moveTo>
                    <a:pt x="0" y="0"/>
                  </a:moveTo>
                  <a:lnTo>
                    <a:pt x="2563200" y="0"/>
                  </a:lnTo>
                  <a:lnTo>
                    <a:pt x="2563200" y="1710166"/>
                  </a:lnTo>
                  <a:lnTo>
                    <a:pt x="2213187" y="2060179"/>
                  </a:lnTo>
                  <a:lnTo>
                    <a:pt x="0" y="2060179"/>
                  </a:lnTo>
                  <a:close/>
                </a:path>
              </a:pathLst>
            </a:custGeom>
          </p:spPr>
        </p:pic>
      </p:grpSp>
      <p:sp>
        <p:nvSpPr>
          <p:cNvPr id="20" name="Figura a mano libera: forma 19">
            <a:extLst>
              <a:ext uri="{FF2B5EF4-FFF2-40B4-BE49-F238E27FC236}">
                <a16:creationId xmlns:a16="http://schemas.microsoft.com/office/drawing/2014/main" id="{638C9F45-03BF-AA75-4163-3A6F80E909D4}"/>
              </a:ext>
            </a:extLst>
          </p:cNvPr>
          <p:cNvSpPr/>
          <p:nvPr/>
        </p:nvSpPr>
        <p:spPr>
          <a:xfrm>
            <a:off x="8499615" y="1439339"/>
            <a:ext cx="3692385" cy="395021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26" name="Rettangolo 25">
            <a:extLst>
              <a:ext uri="{FF2B5EF4-FFF2-40B4-BE49-F238E27FC236}">
                <a16:creationId xmlns:a16="http://schemas.microsoft.com/office/drawing/2014/main" id="{AEB42446-AC08-07E0-92E3-9EB069B8C1CE}"/>
              </a:ext>
            </a:extLst>
          </p:cNvPr>
          <p:cNvSpPr/>
          <p:nvPr/>
        </p:nvSpPr>
        <p:spPr>
          <a:xfrm>
            <a:off x="6746029" y="1772001"/>
            <a:ext cx="1337716" cy="3988720"/>
          </a:xfrm>
          <a:prstGeom prst="rect">
            <a:avLst/>
          </a:prstGeom>
          <a:noFill/>
          <a:ln w="19050">
            <a:solidFill>
              <a:srgbClr val="121B5A"/>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cxnSp>
        <p:nvCxnSpPr>
          <p:cNvPr id="27" name="Connettore a gomito 26">
            <a:extLst>
              <a:ext uri="{FF2B5EF4-FFF2-40B4-BE49-F238E27FC236}">
                <a16:creationId xmlns:a16="http://schemas.microsoft.com/office/drawing/2014/main" id="{8BAFB51D-777F-51AE-9ECF-833F48A31DF0}"/>
              </a:ext>
            </a:extLst>
          </p:cNvPr>
          <p:cNvCxnSpPr>
            <a:cxnSpLocks/>
            <a:endCxn id="26" idx="0"/>
          </p:cNvCxnSpPr>
          <p:nvPr/>
        </p:nvCxnSpPr>
        <p:spPr>
          <a:xfrm rot="10800000" flipV="1">
            <a:off x="7414887" y="1642675"/>
            <a:ext cx="1352030" cy="129326"/>
          </a:xfrm>
          <a:prstGeom prst="bentConnector2">
            <a:avLst/>
          </a:prstGeom>
          <a:ln w="19050">
            <a:solidFill>
              <a:srgbClr val="121B5A"/>
            </a:solidFill>
          </a:ln>
        </p:spPr>
        <p:style>
          <a:lnRef idx="1">
            <a:schemeClr val="accent1"/>
          </a:lnRef>
          <a:fillRef idx="0">
            <a:schemeClr val="accent1"/>
          </a:fillRef>
          <a:effectRef idx="0">
            <a:schemeClr val="accent1"/>
          </a:effectRef>
          <a:fontRef idx="minor">
            <a:schemeClr val="tx1"/>
          </a:fontRef>
        </p:style>
      </p:cxnSp>
      <p:grpSp>
        <p:nvGrpSpPr>
          <p:cNvPr id="29" name="Gruppo 28">
            <a:extLst>
              <a:ext uri="{FF2B5EF4-FFF2-40B4-BE49-F238E27FC236}">
                <a16:creationId xmlns:a16="http://schemas.microsoft.com/office/drawing/2014/main" id="{15DFD1D3-F331-A645-C1D2-A27A762898AF}"/>
              </a:ext>
            </a:extLst>
          </p:cNvPr>
          <p:cNvGrpSpPr/>
          <p:nvPr/>
        </p:nvGrpSpPr>
        <p:grpSpPr>
          <a:xfrm>
            <a:off x="11241894" y="1753234"/>
            <a:ext cx="728828" cy="761140"/>
            <a:chOff x="11362471" y="120964"/>
            <a:chExt cx="728828" cy="761140"/>
          </a:xfrm>
        </p:grpSpPr>
        <p:pic>
          <p:nvPicPr>
            <p:cNvPr id="30" name="Immagine 29">
              <a:extLst>
                <a:ext uri="{FF2B5EF4-FFF2-40B4-BE49-F238E27FC236}">
                  <a16:creationId xmlns:a16="http://schemas.microsoft.com/office/drawing/2014/main" id="{2674552F-86D4-EA17-CE25-52ADC8145A2D}"/>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32" name="Source">
              <a:extLst>
                <a:ext uri="{FF2B5EF4-FFF2-40B4-BE49-F238E27FC236}">
                  <a16:creationId xmlns:a16="http://schemas.microsoft.com/office/drawing/2014/main" id="{0E1D5428-FED5-AD55-B665-97FBDB645079}"/>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8" name="Grafico 7">
            <a:extLst>
              <a:ext uri="{FF2B5EF4-FFF2-40B4-BE49-F238E27FC236}">
                <a16:creationId xmlns:a16="http://schemas.microsoft.com/office/drawing/2014/main" id="{A175B186-5338-9063-5760-9D65823DC8A1}"/>
              </a:ext>
            </a:extLst>
          </p:cNvPr>
          <p:cNvGraphicFramePr/>
          <p:nvPr>
            <p:extLst>
              <p:ext uri="{D42A27DB-BD31-4B8C-83A1-F6EECF244321}">
                <p14:modId xmlns:p14="http://schemas.microsoft.com/office/powerpoint/2010/main" val="1094771754"/>
              </p:ext>
            </p:extLst>
          </p:nvPr>
        </p:nvGraphicFramePr>
        <p:xfrm>
          <a:off x="4430216" y="2312794"/>
          <a:ext cx="4395586" cy="3447927"/>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Gruppo 4">
            <a:extLst>
              <a:ext uri="{FF2B5EF4-FFF2-40B4-BE49-F238E27FC236}">
                <a16:creationId xmlns:a16="http://schemas.microsoft.com/office/drawing/2014/main" id="{635BD14A-0219-5985-A784-688C95E5D5DC}"/>
              </a:ext>
            </a:extLst>
          </p:cNvPr>
          <p:cNvGrpSpPr/>
          <p:nvPr/>
        </p:nvGrpSpPr>
        <p:grpSpPr>
          <a:xfrm>
            <a:off x="4599163" y="1997432"/>
            <a:ext cx="534254" cy="471244"/>
            <a:chOff x="385116" y="1786261"/>
            <a:chExt cx="689980" cy="590945"/>
          </a:xfrm>
        </p:grpSpPr>
        <p:pic>
          <p:nvPicPr>
            <p:cNvPr id="9" name="Immagine 8">
              <a:extLst>
                <a:ext uri="{FF2B5EF4-FFF2-40B4-BE49-F238E27FC236}">
                  <a16:creationId xmlns:a16="http://schemas.microsoft.com/office/drawing/2014/main" id="{C97AD59B-CBFF-8CCE-2253-717A0CAE4B52}"/>
                </a:ext>
              </a:extLst>
            </p:cNvPr>
            <p:cNvPicPr>
              <a:picLocks noChangeAspect="1"/>
            </p:cNvPicPr>
            <p:nvPr/>
          </p:nvPicPr>
          <p:blipFill>
            <a:blip r:embed="rId6">
              <a:biLevel thresh="75000"/>
            </a:blip>
            <a:stretch>
              <a:fillRect/>
            </a:stretch>
          </p:blipFill>
          <p:spPr>
            <a:xfrm>
              <a:off x="486917" y="1786261"/>
              <a:ext cx="481809" cy="404098"/>
            </a:xfrm>
            <a:prstGeom prst="rect">
              <a:avLst/>
            </a:prstGeom>
          </p:spPr>
        </p:pic>
        <p:sp>
          <p:nvSpPr>
            <p:cNvPr id="10" name="Source">
              <a:extLst>
                <a:ext uri="{FF2B5EF4-FFF2-40B4-BE49-F238E27FC236}">
                  <a16:creationId xmlns:a16="http://schemas.microsoft.com/office/drawing/2014/main" id="{9F898912-CB1C-5FE3-69C9-E09AD5AD9578}"/>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1" name="Gruppo 10">
            <a:extLst>
              <a:ext uri="{FF2B5EF4-FFF2-40B4-BE49-F238E27FC236}">
                <a16:creationId xmlns:a16="http://schemas.microsoft.com/office/drawing/2014/main" id="{28E98612-135B-9D0F-5829-CA0069E18C2F}"/>
              </a:ext>
            </a:extLst>
          </p:cNvPr>
          <p:cNvGrpSpPr/>
          <p:nvPr/>
        </p:nvGrpSpPr>
        <p:grpSpPr>
          <a:xfrm>
            <a:off x="7020032" y="1841275"/>
            <a:ext cx="735245" cy="547127"/>
            <a:chOff x="11252806" y="120964"/>
            <a:chExt cx="1003019" cy="745970"/>
          </a:xfrm>
        </p:grpSpPr>
        <p:pic>
          <p:nvPicPr>
            <p:cNvPr id="12" name="Immagine 11">
              <a:extLst>
                <a:ext uri="{FF2B5EF4-FFF2-40B4-BE49-F238E27FC236}">
                  <a16:creationId xmlns:a16="http://schemas.microsoft.com/office/drawing/2014/main" id="{D5343A6E-28EF-B979-4FE9-CE9805FE8A7E}"/>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13" name="Source">
              <a:extLst>
                <a:ext uri="{FF2B5EF4-FFF2-40B4-BE49-F238E27FC236}">
                  <a16:creationId xmlns:a16="http://schemas.microsoft.com/office/drawing/2014/main" id="{0C8CF36F-0C7B-9AF6-B030-AA29BF7C129A}"/>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 name="CasellaDiTesto 1">
            <a:extLst>
              <a:ext uri="{FF2B5EF4-FFF2-40B4-BE49-F238E27FC236}">
                <a16:creationId xmlns:a16="http://schemas.microsoft.com/office/drawing/2014/main" id="{0B3371A9-7B42-AABB-9AA5-7F80A3B56BB4}"/>
              </a:ext>
            </a:extLst>
          </p:cNvPr>
          <p:cNvSpPr txBox="1"/>
          <p:nvPr/>
        </p:nvSpPr>
        <p:spPr>
          <a:xfrm>
            <a:off x="9153833" y="2892649"/>
            <a:ext cx="2626831" cy="1669175"/>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kumimoji="0" lang="it-IT" sz="1600" i="0" u="none" strike="noStrike" kern="1200" cap="none" spc="0" normalizeH="0" baseline="0" dirty="0">
                <a:ln>
                  <a:noFill/>
                </a:ln>
                <a:solidFill>
                  <a:prstClr val="white"/>
                </a:solidFill>
                <a:effectLst/>
                <a:uLnTx/>
                <a:uFillTx/>
                <a:latin typeface="Barlow"/>
                <a:ea typeface="+mn-ea"/>
                <a:cs typeface="+mn-cs"/>
              </a:rPr>
              <a:t>L’impegno verso una </a:t>
            </a:r>
            <a:r>
              <a:rPr kumimoji="0" lang="it-IT" sz="1600" b="1" i="0" u="none" strike="noStrike" kern="1200" cap="none" spc="0" normalizeH="0" baseline="0" dirty="0">
                <a:ln>
                  <a:noFill/>
                </a:ln>
                <a:solidFill>
                  <a:prstClr val="white"/>
                </a:solidFill>
                <a:effectLst/>
                <a:uLnTx/>
                <a:uFillTx/>
                <a:latin typeface="Barlow"/>
                <a:ea typeface="+mn-ea"/>
                <a:cs typeface="+mn-cs"/>
              </a:rPr>
              <a:t>maggiore spinta sostenibile è palpabile per gli OL</a:t>
            </a:r>
            <a:r>
              <a:rPr kumimoji="0" lang="it-IT" sz="1600" i="0" u="none" strike="noStrike" kern="1200" cap="none" spc="0" normalizeH="0" baseline="0" dirty="0">
                <a:ln>
                  <a:noFill/>
                </a:ln>
                <a:solidFill>
                  <a:prstClr val="white"/>
                </a:solidFill>
                <a:effectLst/>
                <a:uLnTx/>
                <a:uFillTx/>
                <a:latin typeface="Barlow"/>
                <a:ea typeface="+mn-ea"/>
                <a:cs typeface="+mn-cs"/>
              </a:rPr>
              <a:t>: un tema ormai </a:t>
            </a:r>
            <a:r>
              <a:rPr kumimoji="0" lang="it-IT" sz="1600" b="1" i="0" u="none" strike="noStrike" kern="1200" cap="none" spc="0" normalizeH="0" baseline="0" dirty="0">
                <a:ln>
                  <a:noFill/>
                </a:ln>
                <a:solidFill>
                  <a:prstClr val="white"/>
                </a:solidFill>
                <a:effectLst/>
                <a:uLnTx/>
                <a:uFillTx/>
                <a:latin typeface="Barlow"/>
                <a:ea typeface="+mn-ea"/>
                <a:cs typeface="+mn-cs"/>
              </a:rPr>
              <a:t>attuale, importante </a:t>
            </a:r>
            <a:r>
              <a:rPr kumimoji="0" lang="it-IT" sz="1600" i="0" u="none" strike="noStrike" kern="1200" cap="none" spc="0" normalizeH="0" baseline="0" dirty="0">
                <a:ln>
                  <a:noFill/>
                </a:ln>
                <a:solidFill>
                  <a:prstClr val="white"/>
                </a:solidFill>
                <a:effectLst/>
                <a:uLnTx/>
                <a:uFillTx/>
                <a:latin typeface="Barlow"/>
                <a:ea typeface="+mn-ea"/>
                <a:cs typeface="+mn-cs"/>
              </a:rPr>
              <a:t>trasversalmente, </a:t>
            </a:r>
            <a:r>
              <a:rPr kumimoji="0" lang="it-IT" sz="1600" b="1" i="0" u="none" strike="noStrike" kern="1200" cap="none" spc="0" normalizeH="0" baseline="0" dirty="0">
                <a:ln>
                  <a:noFill/>
                </a:ln>
                <a:solidFill>
                  <a:prstClr val="white"/>
                </a:solidFill>
                <a:effectLst/>
                <a:uLnTx/>
                <a:uFillTx/>
                <a:latin typeface="Barlow"/>
                <a:ea typeface="+mn-ea"/>
                <a:cs typeface="+mn-cs"/>
              </a:rPr>
              <a:t>impossibile da ignorare</a:t>
            </a:r>
            <a:endParaRPr kumimoji="0" lang="it-IT" sz="1200" b="1" i="1" u="none" strike="noStrike" kern="1200" cap="none" spc="0" normalizeH="0" baseline="0" dirty="0">
              <a:ln>
                <a:noFill/>
              </a:ln>
              <a:solidFill>
                <a:prstClr val="white"/>
              </a:solidFill>
              <a:effectLst/>
              <a:uLnTx/>
              <a:uFillTx/>
              <a:latin typeface="Barlow"/>
              <a:ea typeface="+mn-ea"/>
              <a:cs typeface="+mn-cs"/>
            </a:endParaRPr>
          </a:p>
        </p:txBody>
      </p:sp>
    </p:spTree>
    <p:extLst>
      <p:ext uri="{BB962C8B-B14F-4D97-AF65-F5344CB8AC3E}">
        <p14:creationId xmlns:p14="http://schemas.microsoft.com/office/powerpoint/2010/main" val="295153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45224" y="377814"/>
            <a:ext cx="11117948" cy="762658"/>
          </a:xfrm>
        </p:spPr>
        <p:txBody>
          <a:bodyPr/>
          <a:lstStyle/>
          <a:p>
            <a:r>
              <a:rPr lang="it-IT" dirty="0"/>
              <a:t>L'apprezzamento per il riciclo urbano e industriale è trasversale e ampiamente condiviso</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6828" y="1600641"/>
            <a:ext cx="6075939"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D.13_1 Per quali motivi </a:t>
            </a:r>
            <a:r>
              <a:rPr lang="it-IT" sz="1400" b="1" i="1" dirty="0"/>
              <a:t>giudica positivamente l’impegno complessivo del suo territorio in termini di sostenibilità/ economia circolare</a:t>
            </a:r>
            <a:r>
              <a:rPr lang="it-IT" sz="1100" i="1" dirty="0"/>
              <a:t>? (Item con citazioni &gt; al 20%)</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535366" y="6208736"/>
            <a:ext cx="273532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Giudicano l’impegno positivamente</a:t>
            </a:r>
          </a:p>
          <a:p>
            <a:pPr algn="r"/>
            <a:r>
              <a:rPr lang="it-IT" sz="1000" dirty="0">
                <a:latin typeface="Barlow" panose="00000500000000000000" pitchFamily="2" charset="0"/>
                <a:cs typeface="Arial" panose="020B0604020202020204" pitchFamily="34" charset="0"/>
              </a:rPr>
              <a:t>Valori %</a:t>
            </a:r>
          </a:p>
        </p:txBody>
      </p:sp>
      <p:graphicFrame>
        <p:nvGraphicFramePr>
          <p:cNvPr id="12" name="Tabella 11">
            <a:extLst>
              <a:ext uri="{FF2B5EF4-FFF2-40B4-BE49-F238E27FC236}">
                <a16:creationId xmlns:a16="http://schemas.microsoft.com/office/drawing/2014/main" id="{D858BBC4-1503-0D9B-3DD1-70C451BA8BC2}"/>
              </a:ext>
            </a:extLst>
          </p:cNvPr>
          <p:cNvGraphicFramePr>
            <a:graphicFrameLocks noGrp="1"/>
          </p:cNvGraphicFramePr>
          <p:nvPr>
            <p:extLst>
              <p:ext uri="{D42A27DB-BD31-4B8C-83A1-F6EECF244321}">
                <p14:modId xmlns:p14="http://schemas.microsoft.com/office/powerpoint/2010/main" val="1398671011"/>
              </p:ext>
            </p:extLst>
          </p:nvPr>
        </p:nvGraphicFramePr>
        <p:xfrm>
          <a:off x="2625283" y="2266172"/>
          <a:ext cx="3767059" cy="3752077"/>
        </p:xfrm>
        <a:graphic>
          <a:graphicData uri="http://schemas.openxmlformats.org/drawingml/2006/table">
            <a:tbl>
              <a:tblPr>
                <a:tableStyleId>{5C22544A-7EE6-4342-B048-85BDC9FD1C3A}</a:tableStyleId>
              </a:tblPr>
              <a:tblGrid>
                <a:gridCol w="383059">
                  <a:extLst>
                    <a:ext uri="{9D8B030D-6E8A-4147-A177-3AD203B41FA5}">
                      <a16:colId xmlns:a16="http://schemas.microsoft.com/office/drawing/2014/main" val="308009737"/>
                    </a:ext>
                  </a:extLst>
                </a:gridCol>
                <a:gridCol w="3384000">
                  <a:extLst>
                    <a:ext uri="{9D8B030D-6E8A-4147-A177-3AD203B41FA5}">
                      <a16:colId xmlns:a16="http://schemas.microsoft.com/office/drawing/2014/main" val="2921946277"/>
                    </a:ext>
                  </a:extLst>
                </a:gridCol>
              </a:tblGrid>
              <a:tr h="800525">
                <a:tc>
                  <a:txBody>
                    <a:bodyPr/>
                    <a:lstStyle/>
                    <a:p>
                      <a:pPr algn="ctr" fontAlgn="b"/>
                      <a:r>
                        <a:rPr lang="it-IT" sz="1400" b="1" u="none" strike="noStrike" dirty="0">
                          <a:solidFill>
                            <a:schemeClr val="tx1"/>
                          </a:solidFill>
                          <a:effectLst/>
                        </a:rPr>
                        <a:t>29</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85725" indent="0" algn="l" fontAlgn="b"/>
                      <a:r>
                        <a:rPr lang="it-IT" sz="1100" b="0" u="none" strike="noStrike" dirty="0">
                          <a:solidFill>
                            <a:schemeClr val="tx1"/>
                          </a:solidFill>
                          <a:effectLst/>
                        </a:rPr>
                        <a:t>Promozione della </a:t>
                      </a:r>
                      <a:r>
                        <a:rPr lang="it-IT" sz="1100" b="1" u="none" strike="noStrike" dirty="0">
                          <a:solidFill>
                            <a:schemeClr val="tx1"/>
                          </a:solidFill>
                          <a:effectLst/>
                        </a:rPr>
                        <a:t>raccolta differenziata e del riciclo dei rifiuti </a:t>
                      </a:r>
                      <a:r>
                        <a:rPr lang="it-IT" sz="1100" b="0" u="none" strike="noStrike" dirty="0">
                          <a:solidFill>
                            <a:schemeClr val="tx1"/>
                          </a:solidFill>
                          <a:effectLst/>
                        </a:rPr>
                        <a:t>urbani ed industriali</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BF6F6"/>
                    </a:solidFill>
                  </a:tcPr>
                </a:tc>
                <a:extLst>
                  <a:ext uri="{0D108BD9-81ED-4DB2-BD59-A6C34878D82A}">
                    <a16:rowId xmlns:a16="http://schemas.microsoft.com/office/drawing/2014/main" val="1499124797"/>
                  </a:ext>
                </a:extLst>
              </a:tr>
              <a:tr h="675251">
                <a:tc>
                  <a:txBody>
                    <a:bodyPr/>
                    <a:lstStyle/>
                    <a:p>
                      <a:pPr algn="ctr" fontAlgn="b"/>
                      <a:r>
                        <a:rPr lang="it-IT" sz="1400" b="1" u="none" strike="noStrike" dirty="0">
                          <a:solidFill>
                            <a:schemeClr val="tx1"/>
                          </a:solidFill>
                          <a:effectLst/>
                        </a:rPr>
                        <a:t>27</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Sostegno all'agricoltura biologica </a:t>
                      </a:r>
                      <a:r>
                        <a:rPr lang="it-IT" sz="1100" b="0" u="none" strike="noStrike" dirty="0">
                          <a:solidFill>
                            <a:schemeClr val="tx1"/>
                          </a:solidFill>
                          <a:effectLst/>
                        </a:rPr>
                        <a:t>e alle produzioni locali a km zero</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1960044"/>
                  </a:ext>
                </a:extLst>
              </a:tr>
              <a:tr h="800525">
                <a:tc>
                  <a:txBody>
                    <a:bodyPr/>
                    <a:lstStyle/>
                    <a:p>
                      <a:pPr algn="ctr" fontAlgn="b"/>
                      <a:r>
                        <a:rPr lang="it-IT" sz="1400" b="1" u="none" strike="noStrike" dirty="0">
                          <a:solidFill>
                            <a:schemeClr val="tx1"/>
                          </a:solidFill>
                          <a:effectLst/>
                        </a:rPr>
                        <a:t>23</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Monitoraggio della qualità dell'aria </a:t>
                      </a:r>
                      <a:r>
                        <a:rPr lang="it-IT" sz="1100" b="0" u="none" strike="noStrike" dirty="0">
                          <a:solidFill>
                            <a:schemeClr val="tx1"/>
                          </a:solidFill>
                          <a:effectLst/>
                        </a:rPr>
                        <a:t>e azioni per ridurre le emissioni inquinanti</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5310048"/>
                  </a:ext>
                </a:extLst>
              </a:tr>
              <a:tr h="800525">
                <a:tc>
                  <a:txBody>
                    <a:bodyPr/>
                    <a:lstStyle/>
                    <a:p>
                      <a:pPr algn="ctr" fontAlgn="b"/>
                      <a:r>
                        <a:rPr lang="it-IT" sz="1400" b="1" u="none" strike="noStrike" dirty="0">
                          <a:solidFill>
                            <a:schemeClr val="tx1"/>
                          </a:solidFill>
                          <a:effectLst/>
                        </a:rPr>
                        <a:t>23</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1" u="none" strike="noStrike" dirty="0">
                          <a:solidFill>
                            <a:schemeClr val="tx1"/>
                          </a:solidFill>
                          <a:effectLst/>
                        </a:rPr>
                        <a:t>Salvaguardia delle risorse idriche</a:t>
                      </a:r>
                      <a:r>
                        <a:rPr lang="it-IT" sz="1100" b="0" u="none" strike="noStrike" dirty="0">
                          <a:solidFill>
                            <a:schemeClr val="tx1"/>
                          </a:solidFill>
                          <a:effectLst/>
                        </a:rPr>
                        <a:t>, riduzione degli sprechi e depurazione delle acque reflue</a:t>
                      </a:r>
                      <a:endParaRPr lang="it-IT" sz="1100" b="0"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04063815"/>
                  </a:ext>
                </a:extLst>
              </a:tr>
              <a:tr h="675251">
                <a:tc>
                  <a:txBody>
                    <a:bodyPr/>
                    <a:lstStyle/>
                    <a:p>
                      <a:pPr algn="ctr" fontAlgn="b"/>
                      <a:r>
                        <a:rPr lang="it-IT" sz="1400" b="1" u="none" strike="noStrike" dirty="0">
                          <a:solidFill>
                            <a:schemeClr val="tx1"/>
                          </a:solidFill>
                          <a:effectLst/>
                        </a:rPr>
                        <a:t>20</a:t>
                      </a:r>
                      <a:endParaRPr lang="it-IT" sz="1400" b="1" i="0" u="none" strike="noStrike" dirty="0">
                        <a:solidFill>
                          <a:schemeClr val="tx1"/>
                        </a:solidFill>
                        <a:effectLst/>
                        <a:latin typeface="Aptos Narrow" panose="020B0004020202020204" pitchFamily="34" charset="0"/>
                      </a:endParaRPr>
                    </a:p>
                  </a:txBody>
                  <a:tcPr marL="5350" marR="5350" marT="5350" marB="0" anchor="ctr">
                    <a:lnL w="381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0" algn="l" fontAlgn="b"/>
                      <a:r>
                        <a:rPr lang="it-IT" sz="1100" b="0" u="none" strike="noStrike" dirty="0">
                          <a:solidFill>
                            <a:schemeClr val="tx1"/>
                          </a:solidFill>
                          <a:effectLst/>
                        </a:rPr>
                        <a:t> Presenza di </a:t>
                      </a:r>
                      <a:r>
                        <a:rPr lang="it-IT" sz="1100" b="1" u="none" strike="noStrike" dirty="0">
                          <a:solidFill>
                            <a:schemeClr val="tx1"/>
                          </a:solidFill>
                          <a:effectLst/>
                        </a:rPr>
                        <a:t>impianti per la produzione di energie rinnovabili</a:t>
                      </a:r>
                      <a:endParaRPr lang="it-IT" sz="1100" b="1" i="0" u="none" strike="noStrike" dirty="0">
                        <a:solidFill>
                          <a:schemeClr val="tx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902403"/>
                  </a:ext>
                </a:extLst>
              </a:tr>
            </a:tbl>
          </a:graphicData>
        </a:graphic>
      </p:graphicFrame>
      <p:grpSp>
        <p:nvGrpSpPr>
          <p:cNvPr id="15" name="Gruppo 14">
            <a:extLst>
              <a:ext uri="{FF2B5EF4-FFF2-40B4-BE49-F238E27FC236}">
                <a16:creationId xmlns:a16="http://schemas.microsoft.com/office/drawing/2014/main" id="{7C94E0AD-7D82-90A2-1857-B89DA95CC2EF}"/>
              </a:ext>
            </a:extLst>
          </p:cNvPr>
          <p:cNvGrpSpPr/>
          <p:nvPr/>
        </p:nvGrpSpPr>
        <p:grpSpPr>
          <a:xfrm>
            <a:off x="462226" y="2347442"/>
            <a:ext cx="2096861" cy="1785198"/>
            <a:chOff x="1175657" y="2272794"/>
            <a:chExt cx="2096861" cy="1785198"/>
          </a:xfrm>
        </p:grpSpPr>
        <p:sp>
          <p:nvSpPr>
            <p:cNvPr id="9" name="Rectangle 22">
              <a:extLst>
                <a:ext uri="{FF2B5EF4-FFF2-40B4-BE49-F238E27FC236}">
                  <a16:creationId xmlns:a16="http://schemas.microsoft.com/office/drawing/2014/main" id="{A6A5AC15-9046-1F64-6529-8F33B7DA1B18}"/>
                </a:ext>
              </a:extLst>
            </p:cNvPr>
            <p:cNvSpPr>
              <a:spLocks/>
            </p:cNvSpPr>
            <p:nvPr/>
          </p:nvSpPr>
          <p:spPr>
            <a:xfrm>
              <a:off x="2482199" y="2747773"/>
              <a:ext cx="790319" cy="761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defRPr lang="nl-BE" sz="1200" b="1" i="0" u="none" strike="noStrike" kern="1200" baseline="0">
                  <a:solidFill>
                    <a:schemeClr val="bg1"/>
                  </a:solidFill>
                  <a:latin typeface="+mn-lt"/>
                  <a:ea typeface="+mn-ea"/>
                  <a:cs typeface="+mn-cs"/>
                </a:defRPr>
              </a:pPr>
              <a:r>
                <a:rPr lang="en-US" sz="2800" b="1" dirty="0">
                  <a:solidFill>
                    <a:srgbClr val="009D9C"/>
                  </a:solidFill>
                </a:rPr>
                <a:t>62</a:t>
              </a:r>
              <a:r>
                <a:rPr lang="en-US" sz="2400" b="1" dirty="0">
                  <a:solidFill>
                    <a:srgbClr val="009D9C"/>
                  </a:solidFill>
                </a:rPr>
                <a:t>%</a:t>
              </a:r>
              <a:endParaRPr lang="en-US" sz="2800" b="1" dirty="0">
                <a:solidFill>
                  <a:srgbClr val="009D9C"/>
                </a:solidFill>
              </a:endParaRPr>
            </a:p>
          </p:txBody>
        </p:sp>
        <p:sp>
          <p:nvSpPr>
            <p:cNvPr id="10" name="TextBox 41">
              <a:extLst>
                <a:ext uri="{FF2B5EF4-FFF2-40B4-BE49-F238E27FC236}">
                  <a16:creationId xmlns:a16="http://schemas.microsoft.com/office/drawing/2014/main" id="{B5F7066B-9ACA-2492-DE3F-817C06765B66}"/>
                </a:ext>
              </a:extLst>
            </p:cNvPr>
            <p:cNvSpPr txBox="1"/>
            <p:nvPr/>
          </p:nvSpPr>
          <p:spPr>
            <a:xfrm>
              <a:off x="1175657" y="3411661"/>
              <a:ext cx="2065716" cy="646331"/>
            </a:xfrm>
            <a:prstGeom prst="rect">
              <a:avLst/>
            </a:prstGeom>
          </p:spPr>
          <p:txBody>
            <a:bodyPr vert="horz" wrap="square" lIns="72000" tIns="0" rIns="72000" bIns="0" rtlCol="0" anchor="ctr">
              <a:spAutoFit/>
            </a:bodyPr>
            <a:lstStyle/>
            <a:p>
              <a:pPr algn="r"/>
              <a:r>
                <a:rPr lang="it-IT" sz="1400" b="1" dirty="0">
                  <a:solidFill>
                    <a:schemeClr val="tx2"/>
                  </a:solidFill>
                </a:rPr>
                <a:t>Soddisfazione </a:t>
              </a:r>
            </a:p>
            <a:p>
              <a:pPr algn="r"/>
              <a:r>
                <a:rPr lang="it-IT" sz="1400" b="1" dirty="0">
                  <a:solidFill>
                    <a:schemeClr val="tx2"/>
                  </a:solidFill>
                </a:rPr>
                <a:t>per le iniziative sostenibili del territorio</a:t>
              </a:r>
            </a:p>
          </p:txBody>
        </p:sp>
        <p:grpSp>
          <p:nvGrpSpPr>
            <p:cNvPr id="8" name="Gruppo 7">
              <a:extLst>
                <a:ext uri="{FF2B5EF4-FFF2-40B4-BE49-F238E27FC236}">
                  <a16:creationId xmlns:a16="http://schemas.microsoft.com/office/drawing/2014/main" id="{958135B9-C6EF-F045-1353-861FB0DE5B0C}"/>
                </a:ext>
              </a:extLst>
            </p:cNvPr>
            <p:cNvGrpSpPr>
              <a:grpSpLocks noChangeAspect="1"/>
            </p:cNvGrpSpPr>
            <p:nvPr/>
          </p:nvGrpSpPr>
          <p:grpSpPr>
            <a:xfrm>
              <a:off x="2482199" y="2272794"/>
              <a:ext cx="589757" cy="590375"/>
              <a:chOff x="450001" y="1786261"/>
              <a:chExt cx="555641" cy="540085"/>
            </a:xfrm>
          </p:grpSpPr>
          <p:pic>
            <p:nvPicPr>
              <p:cNvPr id="11" name="Immagine 10">
                <a:extLst>
                  <a:ext uri="{FF2B5EF4-FFF2-40B4-BE49-F238E27FC236}">
                    <a16:creationId xmlns:a16="http://schemas.microsoft.com/office/drawing/2014/main" id="{FEC274FA-D4EE-E408-8E45-D564C54D8CE9}"/>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13" name="Source">
                <a:extLst>
                  <a:ext uri="{FF2B5EF4-FFF2-40B4-BE49-F238E27FC236}">
                    <a16:creationId xmlns:a16="http://schemas.microsoft.com/office/drawing/2014/main" id="{E425B488-3E73-29BF-63C3-14D78F8FBFFF}"/>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sp>
        <p:nvSpPr>
          <p:cNvPr id="2" name="Figura a mano libera: forma 1">
            <a:extLst>
              <a:ext uri="{FF2B5EF4-FFF2-40B4-BE49-F238E27FC236}">
                <a16:creationId xmlns:a16="http://schemas.microsoft.com/office/drawing/2014/main" id="{F10CCC2B-8B82-7404-0731-A327E342D1CB}"/>
              </a:ext>
            </a:extLst>
          </p:cNvPr>
          <p:cNvSpPr/>
          <p:nvPr/>
        </p:nvSpPr>
        <p:spPr>
          <a:xfrm>
            <a:off x="7826375" y="1602694"/>
            <a:ext cx="4365624" cy="441784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4" name="Gruppo 3">
            <a:extLst>
              <a:ext uri="{FF2B5EF4-FFF2-40B4-BE49-F238E27FC236}">
                <a16:creationId xmlns:a16="http://schemas.microsoft.com/office/drawing/2014/main" id="{8E6CCB89-9A5F-C44E-641C-92178F792396}"/>
              </a:ext>
            </a:extLst>
          </p:cNvPr>
          <p:cNvGrpSpPr/>
          <p:nvPr/>
        </p:nvGrpSpPr>
        <p:grpSpPr>
          <a:xfrm>
            <a:off x="11463172" y="1774438"/>
            <a:ext cx="728828" cy="761140"/>
            <a:chOff x="11362471" y="120964"/>
            <a:chExt cx="728828" cy="761140"/>
          </a:xfrm>
        </p:grpSpPr>
        <p:pic>
          <p:nvPicPr>
            <p:cNvPr id="5" name="Immagine 4">
              <a:extLst>
                <a:ext uri="{FF2B5EF4-FFF2-40B4-BE49-F238E27FC236}">
                  <a16:creationId xmlns:a16="http://schemas.microsoft.com/office/drawing/2014/main" id="{C8C32C32-E81D-ED1C-18D0-5F4148638487}"/>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93D6D6E6-6623-743F-2696-01F8C6B8C6B5}"/>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7" name="Source">
            <a:extLst>
              <a:ext uri="{FF2B5EF4-FFF2-40B4-BE49-F238E27FC236}">
                <a16:creationId xmlns:a16="http://schemas.microsoft.com/office/drawing/2014/main" id="{AD2E95F0-DCB4-0D15-4CA4-BF4D13ABA07D}"/>
              </a:ext>
              <a:ext uri="{C183D7F6-B498-43B3-948B-1728B52AA6E4}">
                <adec:decorative xmlns:adec="http://schemas.microsoft.com/office/drawing/2017/decorative" val="0"/>
              </a:ext>
            </a:extLst>
          </p:cNvPr>
          <p:cNvSpPr txBox="1">
            <a:spLocks/>
          </p:cNvSpPr>
          <p:nvPr/>
        </p:nvSpPr>
        <p:spPr>
          <a:xfrm>
            <a:off x="8204752" y="594746"/>
            <a:ext cx="1218723" cy="355025"/>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solidFill>
                  <a:schemeClr val="bg1"/>
                </a:solidFill>
              </a:rPr>
              <a:t>RANKING</a:t>
            </a:r>
          </a:p>
        </p:txBody>
      </p:sp>
      <p:sp>
        <p:nvSpPr>
          <p:cNvPr id="22" name="CasellaDiTesto 21">
            <a:extLst>
              <a:ext uri="{FF2B5EF4-FFF2-40B4-BE49-F238E27FC236}">
                <a16:creationId xmlns:a16="http://schemas.microsoft.com/office/drawing/2014/main" id="{04626F01-35D4-7646-34BF-A3E49AA930F8}"/>
              </a:ext>
            </a:extLst>
          </p:cNvPr>
          <p:cNvSpPr txBox="1"/>
          <p:nvPr/>
        </p:nvSpPr>
        <p:spPr>
          <a:xfrm>
            <a:off x="8111612" y="1810403"/>
            <a:ext cx="3159073" cy="1161600"/>
          </a:xfrm>
          <a:prstGeom prst="rect">
            <a:avLst/>
          </a:prstGeom>
          <a:noFill/>
        </p:spPr>
        <p:txBody>
          <a:bodyPr wrap="square" lIns="0" tIns="0" rIns="0" bIns="0" rtlCol="0">
            <a:spAutoFit/>
          </a:bodyPr>
          <a:lstStyle/>
          <a:p>
            <a:pPr algn="r">
              <a:lnSpc>
                <a:spcPct val="110000"/>
              </a:lnSpc>
            </a:pPr>
            <a:r>
              <a:rPr lang="it-IT" sz="1400" b="0" i="1" dirty="0">
                <a:solidFill>
                  <a:schemeClr val="bg1"/>
                </a:solidFill>
              </a:rPr>
              <a:t>Crema è tra i primi posti nella classifica dei Comuni che effettuano la raccolta differenziata, e investe molto sulla mobilità sostenibile</a:t>
            </a:r>
          </a:p>
          <a:p>
            <a:pPr algn="r">
              <a:lnSpc>
                <a:spcPct val="110000"/>
              </a:lnSpc>
            </a:pPr>
            <a:r>
              <a:rPr lang="it-IT" sz="1400" b="1" kern="1200" dirty="0">
                <a:solidFill>
                  <a:schemeClr val="bg1"/>
                </a:solidFill>
                <a:latin typeface="+mn-lt"/>
                <a:ea typeface="+mn-ea"/>
                <a:cs typeface="+mn-cs"/>
              </a:rPr>
              <a:t>Accademico Crema</a:t>
            </a:r>
          </a:p>
        </p:txBody>
      </p:sp>
      <p:graphicFrame>
        <p:nvGraphicFramePr>
          <p:cNvPr id="16" name="Tabella 15">
            <a:extLst>
              <a:ext uri="{FF2B5EF4-FFF2-40B4-BE49-F238E27FC236}">
                <a16:creationId xmlns:a16="http://schemas.microsoft.com/office/drawing/2014/main" id="{F5F866BD-8EA8-E1FD-468B-C09603470B28}"/>
              </a:ext>
            </a:extLst>
          </p:cNvPr>
          <p:cNvGraphicFramePr>
            <a:graphicFrameLocks noGrp="1"/>
          </p:cNvGraphicFramePr>
          <p:nvPr>
            <p:extLst>
              <p:ext uri="{D42A27DB-BD31-4B8C-83A1-F6EECF244321}">
                <p14:modId xmlns:p14="http://schemas.microsoft.com/office/powerpoint/2010/main" val="4062905120"/>
              </p:ext>
            </p:extLst>
          </p:nvPr>
        </p:nvGraphicFramePr>
        <p:xfrm>
          <a:off x="8182334" y="3204552"/>
          <a:ext cx="3685201" cy="928088"/>
        </p:xfrm>
        <a:graphic>
          <a:graphicData uri="http://schemas.openxmlformats.org/drawingml/2006/table">
            <a:tbl>
              <a:tblPr>
                <a:tableStyleId>{5C22544A-7EE6-4342-B048-85BDC9FD1C3A}</a:tableStyleId>
              </a:tblPr>
              <a:tblGrid>
                <a:gridCol w="269610">
                  <a:extLst>
                    <a:ext uri="{9D8B030D-6E8A-4147-A177-3AD203B41FA5}">
                      <a16:colId xmlns:a16="http://schemas.microsoft.com/office/drawing/2014/main" val="356479229"/>
                    </a:ext>
                  </a:extLst>
                </a:gridCol>
                <a:gridCol w="3415591">
                  <a:extLst>
                    <a:ext uri="{9D8B030D-6E8A-4147-A177-3AD203B41FA5}">
                      <a16:colId xmlns:a16="http://schemas.microsoft.com/office/drawing/2014/main" val="1158039176"/>
                    </a:ext>
                  </a:extLst>
                </a:gridCol>
              </a:tblGrid>
              <a:tr h="503434">
                <a:tc>
                  <a:txBody>
                    <a:bodyPr/>
                    <a:lstStyle/>
                    <a:p>
                      <a:pPr algn="ctr" fontAlgn="b"/>
                      <a:r>
                        <a:rPr lang="it-IT" sz="1400" b="0" i="0" u="none" strike="noStrike" dirty="0">
                          <a:solidFill>
                            <a:schemeClr val="bg1"/>
                          </a:solidFill>
                          <a:effectLst/>
                          <a:latin typeface="Aptos Narrow" panose="020B0004020202020204" pitchFamily="34" charset="0"/>
                        </a:rPr>
                        <a:t>1°</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indent="0" algn="l" fontAlgn="b"/>
                      <a:r>
                        <a:rPr lang="it-IT" sz="1100" b="0" u="none" strike="noStrike" dirty="0">
                          <a:solidFill>
                            <a:schemeClr val="bg1"/>
                          </a:solidFill>
                          <a:effectLst/>
                        </a:rPr>
                        <a:t>Promozione della </a:t>
                      </a:r>
                      <a:r>
                        <a:rPr lang="it-IT" sz="1100" b="1" u="none" strike="noStrike" dirty="0">
                          <a:solidFill>
                            <a:schemeClr val="bg1"/>
                          </a:solidFill>
                          <a:effectLst/>
                        </a:rPr>
                        <a:t>raccolta differenziata e del riciclo dei rifiuti urbani ed industriali</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74998902"/>
                  </a:ext>
                </a:extLst>
              </a:tr>
              <a:tr h="424654">
                <a:tc>
                  <a:txBody>
                    <a:bodyPr/>
                    <a:lstStyle/>
                    <a:p>
                      <a:pPr algn="ctr" fontAlgn="b"/>
                      <a:r>
                        <a:rPr lang="it-IT" sz="1400" b="0" u="none" strike="noStrike" dirty="0">
                          <a:solidFill>
                            <a:schemeClr val="bg1"/>
                          </a:solidFill>
                          <a:effectLst/>
                        </a:rPr>
                        <a:t>2°</a:t>
                      </a:r>
                      <a:endParaRPr lang="it-IT" sz="1400" b="0" i="0" u="none" strike="noStrike" dirty="0">
                        <a:solidFill>
                          <a:schemeClr val="bg1"/>
                        </a:solidFill>
                        <a:effectLst/>
                        <a:latin typeface="Aptos Narrow" panose="020B0004020202020204" pitchFamily="34" charset="0"/>
                      </a:endParaRP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lumMod val="40000"/>
                        <a:lumOff val="60000"/>
                      </a:schemeClr>
                    </a:solidFill>
                  </a:tcPr>
                </a:tc>
                <a:tc>
                  <a:txBody>
                    <a:bodyPr/>
                    <a:lstStyle/>
                    <a:p>
                      <a:pPr marL="85725" indent="0" algn="l" fontAlgn="b"/>
                      <a:r>
                        <a:rPr lang="it-IT" sz="1100" b="0" u="none" strike="noStrike" dirty="0">
                          <a:solidFill>
                            <a:schemeClr val="bg1"/>
                          </a:solidFill>
                          <a:effectLst/>
                        </a:rPr>
                        <a:t>Salvaguardia delle </a:t>
                      </a:r>
                      <a:r>
                        <a:rPr lang="it-IT" sz="1100" b="1" u="none" strike="noStrike" dirty="0">
                          <a:solidFill>
                            <a:schemeClr val="bg1"/>
                          </a:solidFill>
                          <a:effectLst/>
                        </a:rPr>
                        <a:t>risorse idriche</a:t>
                      </a:r>
                      <a:r>
                        <a:rPr lang="it-IT" sz="1100" b="0" u="none" strike="noStrike" dirty="0">
                          <a:solidFill>
                            <a:schemeClr val="bg1"/>
                          </a:solidFill>
                          <a:effectLst/>
                        </a:rPr>
                        <a:t>, riduzione degli sprechi e depurazione delle acque reflue</a:t>
                      </a:r>
                      <a:endParaRPr lang="it-IT" sz="1100" b="0"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1860904"/>
                  </a:ext>
                </a:extLst>
              </a:tr>
            </a:tbl>
          </a:graphicData>
        </a:graphic>
      </p:graphicFrame>
      <p:sp>
        <p:nvSpPr>
          <p:cNvPr id="19" name="CasellaDiTesto 18">
            <a:extLst>
              <a:ext uri="{FF2B5EF4-FFF2-40B4-BE49-F238E27FC236}">
                <a16:creationId xmlns:a16="http://schemas.microsoft.com/office/drawing/2014/main" id="{ACA979DC-1D64-995A-F0B7-6D144D18C134}"/>
              </a:ext>
            </a:extLst>
          </p:cNvPr>
          <p:cNvSpPr txBox="1"/>
          <p:nvPr/>
        </p:nvSpPr>
        <p:spPr>
          <a:xfrm>
            <a:off x="7946800" y="4346406"/>
            <a:ext cx="4099776" cy="1490921"/>
          </a:xfrm>
          <a:prstGeom prst="rect">
            <a:avLst/>
          </a:prstGeom>
          <a:noFill/>
        </p:spPr>
        <p:txBody>
          <a:bodyPr wrap="square">
            <a:spAutoFit/>
          </a:bodyPr>
          <a:lstStyle/>
          <a:p>
            <a:pPr algn="r">
              <a:lnSpc>
                <a:spcPct val="110000"/>
              </a:lnSpc>
            </a:pPr>
            <a:r>
              <a:rPr lang="it-IT" sz="1400" b="0" i="1" kern="1200" dirty="0">
                <a:solidFill>
                  <a:schemeClr val="bg1"/>
                </a:solidFill>
                <a:latin typeface="+mn-lt"/>
                <a:ea typeface="+mn-ea"/>
                <a:cs typeface="+mn-cs"/>
              </a:rPr>
              <a:t>L’allineamento tra </a:t>
            </a:r>
            <a:r>
              <a:rPr lang="it-IT" sz="1400" i="1" dirty="0">
                <a:solidFill>
                  <a:schemeClr val="bg1"/>
                </a:solidFill>
              </a:rPr>
              <a:t>a</a:t>
            </a:r>
            <a:r>
              <a:rPr lang="it-IT" sz="1400" b="0" i="1" kern="1200" dirty="0">
                <a:solidFill>
                  <a:schemeClr val="bg1"/>
                </a:solidFill>
                <a:latin typeface="+mn-lt"/>
                <a:ea typeface="+mn-ea"/>
                <a:cs typeface="+mn-cs"/>
              </a:rPr>
              <a:t>ttività zootecnica e rispetto del territorio, la corretta gestione dei reflui che si inserisce proprio nell’economia circolare (come il biogas che stabilizza il refluo e fornisce energia sia all’azienda che all’esterno di essa)</a:t>
            </a:r>
          </a:p>
          <a:p>
            <a:pPr algn="r">
              <a:lnSpc>
                <a:spcPct val="110000"/>
              </a:lnSpc>
            </a:pPr>
            <a:r>
              <a:rPr lang="it-IT" sz="1400" b="1" dirty="0">
                <a:solidFill>
                  <a:schemeClr val="bg1"/>
                </a:solidFill>
              </a:rPr>
              <a:t>Enti territoriali, Crema</a:t>
            </a:r>
            <a:endParaRPr kumimoji="0" lang="it-IT" sz="1400" b="1" u="none" strike="noStrike" kern="1200" cap="none" spc="0" normalizeH="0" baseline="0" dirty="0">
              <a:ln>
                <a:noFill/>
              </a:ln>
              <a:solidFill>
                <a:prstClr val="white"/>
              </a:solidFill>
              <a:effectLst/>
              <a:uLnTx/>
              <a:uFillTx/>
              <a:latin typeface="Barlow"/>
              <a:ea typeface="+mn-ea"/>
              <a:cs typeface="+mn-cs"/>
            </a:endParaRPr>
          </a:p>
        </p:txBody>
      </p:sp>
    </p:spTree>
    <p:extLst>
      <p:ext uri="{BB962C8B-B14F-4D97-AF65-F5344CB8AC3E}">
        <p14:creationId xmlns:p14="http://schemas.microsoft.com/office/powerpoint/2010/main" val="49689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64274" y="397073"/>
            <a:ext cx="10906412" cy="397072"/>
          </a:xfrm>
        </p:spPr>
        <p:txBody>
          <a:bodyPr/>
          <a:lstStyle/>
          <a:p>
            <a:r>
              <a:rPr lang="en-US" dirty="0"/>
              <a:t>I </a:t>
            </a:r>
            <a:r>
              <a:rPr lang="en-US" dirty="0" err="1"/>
              <a:t>cittadini</a:t>
            </a:r>
            <a:r>
              <a:rPr lang="en-US" dirty="0"/>
              <a:t> </a:t>
            </a:r>
            <a:r>
              <a:rPr lang="en-US" dirty="0" err="1"/>
              <a:t>chiedono</a:t>
            </a:r>
            <a:r>
              <a:rPr lang="en-US" dirty="0"/>
              <a:t> </a:t>
            </a:r>
            <a:r>
              <a:rPr lang="en-US" dirty="0" err="1"/>
              <a:t>una</a:t>
            </a:r>
            <a:r>
              <a:rPr lang="en-US" dirty="0"/>
              <a:t> </a:t>
            </a:r>
            <a:r>
              <a:rPr lang="en-US" dirty="0" err="1"/>
              <a:t>maggiore</a:t>
            </a:r>
            <a:r>
              <a:rPr lang="en-US" dirty="0"/>
              <a:t> </a:t>
            </a:r>
            <a:r>
              <a:rPr lang="en-US" dirty="0" err="1"/>
              <a:t>attenzione</a:t>
            </a:r>
            <a:r>
              <a:rPr lang="en-US" dirty="0"/>
              <a:t> al </a:t>
            </a:r>
            <a:r>
              <a:rPr lang="en-US" dirty="0" err="1"/>
              <a:t>verde</a:t>
            </a:r>
            <a:r>
              <a:rPr lang="en-US" dirty="0"/>
              <a:t> e </a:t>
            </a:r>
            <a:r>
              <a:rPr lang="en-US" dirty="0" err="1"/>
              <a:t>alla</a:t>
            </a:r>
            <a:r>
              <a:rPr lang="en-US" dirty="0"/>
              <a:t> </a:t>
            </a:r>
            <a:r>
              <a:rPr lang="en-US" dirty="0" err="1"/>
              <a:t>mobilità</a:t>
            </a:r>
            <a:r>
              <a:rPr lang="en-US" dirty="0"/>
              <a:t> </a:t>
            </a:r>
            <a:r>
              <a:rPr lang="en-US" dirty="0" err="1"/>
              <a:t>nelle</a:t>
            </a:r>
            <a:r>
              <a:rPr lang="en-US" dirty="0"/>
              <a:t> </a:t>
            </a:r>
            <a:r>
              <a:rPr lang="en-US" dirty="0" err="1"/>
              <a:t>aree</a:t>
            </a:r>
            <a:r>
              <a:rPr lang="en-US" dirty="0"/>
              <a:t> urbane, per </a:t>
            </a:r>
            <a:r>
              <a:rPr lang="en-US" dirty="0" err="1"/>
              <a:t>gli</a:t>
            </a:r>
            <a:r>
              <a:rPr lang="en-US" dirty="0"/>
              <a:t> OL è </a:t>
            </a:r>
            <a:r>
              <a:rPr lang="en-US" dirty="0" err="1"/>
              <a:t>fondamentale</a:t>
            </a:r>
            <a:r>
              <a:rPr lang="en-US" dirty="0"/>
              <a:t> </a:t>
            </a:r>
            <a:r>
              <a:rPr lang="en-US" dirty="0" err="1"/>
              <a:t>ottimizzare</a:t>
            </a:r>
            <a:r>
              <a:rPr lang="en-US" dirty="0"/>
              <a:t> </a:t>
            </a:r>
            <a:r>
              <a:rPr lang="en-US" dirty="0" err="1"/>
              <a:t>i</a:t>
            </a:r>
            <a:r>
              <a:rPr lang="en-US" dirty="0"/>
              <a:t> </a:t>
            </a:r>
            <a:r>
              <a:rPr lang="en-US" dirty="0" err="1"/>
              <a:t>consumi</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65114" y="1476552"/>
            <a:ext cx="7031062" cy="426244"/>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D.13_2 Lei </a:t>
            </a:r>
            <a:r>
              <a:rPr lang="it-IT" sz="1400" b="1" i="1" dirty="0"/>
              <a:t>giudica negativamente l’impegno complessivo </a:t>
            </a:r>
            <a:r>
              <a:rPr lang="it-IT" sz="1100" i="1" dirty="0"/>
              <a:t>del suo territorio in termini di sostenibilità/ economia circolare. </a:t>
            </a:r>
            <a:r>
              <a:rPr lang="it-IT" sz="1400" b="1" i="1" dirty="0"/>
              <a:t>Quali dei seguenti impegni/ progetti mancano </a:t>
            </a:r>
            <a:r>
              <a:rPr lang="it-IT" sz="1100" i="1" dirty="0"/>
              <a:t>nel suo territorio? (Item con citazioni &gt; al 20%)</a:t>
            </a:r>
          </a:p>
        </p:txBody>
      </p:sp>
      <p:graphicFrame>
        <p:nvGraphicFramePr>
          <p:cNvPr id="11" name="Tabella 10">
            <a:extLst>
              <a:ext uri="{FF2B5EF4-FFF2-40B4-BE49-F238E27FC236}">
                <a16:creationId xmlns:a16="http://schemas.microsoft.com/office/drawing/2014/main" id="{77096297-0874-8C2A-BB86-522F03AD0086}"/>
              </a:ext>
            </a:extLst>
          </p:cNvPr>
          <p:cNvGraphicFramePr>
            <a:graphicFrameLocks noGrp="1"/>
          </p:cNvGraphicFramePr>
          <p:nvPr>
            <p:extLst>
              <p:ext uri="{D42A27DB-BD31-4B8C-83A1-F6EECF244321}">
                <p14:modId xmlns:p14="http://schemas.microsoft.com/office/powerpoint/2010/main" val="2615040708"/>
              </p:ext>
            </p:extLst>
          </p:nvPr>
        </p:nvGraphicFramePr>
        <p:xfrm>
          <a:off x="2531484" y="2065070"/>
          <a:ext cx="4459338" cy="3928206"/>
        </p:xfrm>
        <a:graphic>
          <a:graphicData uri="http://schemas.openxmlformats.org/drawingml/2006/table">
            <a:tbl>
              <a:tblPr>
                <a:tableStyleId>{5C22544A-7EE6-4342-B048-85BDC9FD1C3A}</a:tableStyleId>
              </a:tblPr>
              <a:tblGrid>
                <a:gridCol w="391338">
                  <a:extLst>
                    <a:ext uri="{9D8B030D-6E8A-4147-A177-3AD203B41FA5}">
                      <a16:colId xmlns:a16="http://schemas.microsoft.com/office/drawing/2014/main" val="308009737"/>
                    </a:ext>
                  </a:extLst>
                </a:gridCol>
                <a:gridCol w="4068000">
                  <a:extLst>
                    <a:ext uri="{9D8B030D-6E8A-4147-A177-3AD203B41FA5}">
                      <a16:colId xmlns:a16="http://schemas.microsoft.com/office/drawing/2014/main" val="2921946277"/>
                    </a:ext>
                  </a:extLst>
                </a:gridCol>
              </a:tblGrid>
              <a:tr h="577230">
                <a:tc>
                  <a:txBody>
                    <a:bodyPr/>
                    <a:lstStyle/>
                    <a:p>
                      <a:pPr algn="ctr" fontAlgn="b"/>
                      <a:r>
                        <a:rPr lang="it-IT" sz="1400" b="1" u="none" strike="noStrike" kern="1200" dirty="0">
                          <a:solidFill>
                            <a:schemeClr val="dk1"/>
                          </a:solidFill>
                          <a:effectLst/>
                          <a:latin typeface="+mn-lt"/>
                          <a:ea typeface="+mn-ea"/>
                          <a:cs typeface="+mn-cs"/>
                        </a:rPr>
                        <a:t>26</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85725" indent="-85725" algn="l" fontAlgn="b"/>
                      <a:r>
                        <a:rPr lang="it-IT" sz="1100" b="0" u="none" strike="noStrike" kern="1200" dirty="0">
                          <a:solidFill>
                            <a:schemeClr val="dk1"/>
                          </a:solidFill>
                          <a:effectLst/>
                          <a:latin typeface="+mn-lt"/>
                          <a:ea typeface="+mn-ea"/>
                          <a:cs typeface="+mn-cs"/>
                        </a:rPr>
                        <a:t> Politiche per limitare il consumo di suolo e </a:t>
                      </a:r>
                      <a:r>
                        <a:rPr lang="it-IT" sz="1100" b="1" u="none" strike="noStrike" kern="1200" dirty="0">
                          <a:solidFill>
                            <a:schemeClr val="dk1"/>
                          </a:solidFill>
                          <a:effectLst/>
                          <a:latin typeface="+mn-lt"/>
                          <a:ea typeface="+mn-ea"/>
                          <a:cs typeface="+mn-cs"/>
                        </a:rPr>
                        <a:t>valorizzare le aree verdi urbane e periurbane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7DC"/>
                    </a:solidFill>
                  </a:tcPr>
                </a:tc>
                <a:extLst>
                  <a:ext uri="{0D108BD9-81ED-4DB2-BD59-A6C34878D82A}">
                    <a16:rowId xmlns:a16="http://schemas.microsoft.com/office/drawing/2014/main" val="1499124797"/>
                  </a:ext>
                </a:extLst>
              </a:tr>
              <a:tr h="549129">
                <a:tc>
                  <a:txBody>
                    <a:bodyPr/>
                    <a:lstStyle/>
                    <a:p>
                      <a:pPr algn="ctr" fontAlgn="b"/>
                      <a:r>
                        <a:rPr lang="it-IT" sz="1400" b="1" u="none" strike="noStrike" kern="1200" dirty="0">
                          <a:solidFill>
                            <a:schemeClr val="dk1"/>
                          </a:solidFill>
                          <a:effectLst/>
                          <a:latin typeface="+mn-lt"/>
                          <a:ea typeface="+mn-ea"/>
                          <a:cs typeface="+mn-cs"/>
                        </a:rPr>
                        <a:t>26</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85725" indent="-85725" algn="l" fontAlgn="b"/>
                      <a:r>
                        <a:rPr lang="it-IT" sz="1100" b="0" u="none" strike="noStrike" kern="1200" dirty="0">
                          <a:solidFill>
                            <a:schemeClr val="dk1"/>
                          </a:solidFill>
                          <a:effectLst/>
                          <a:latin typeface="+mn-lt"/>
                          <a:ea typeface="+mn-ea"/>
                          <a:cs typeface="+mn-cs"/>
                        </a:rPr>
                        <a:t>  Sviluppo di una </a:t>
                      </a:r>
                      <a:r>
                        <a:rPr lang="it-IT" sz="1100" b="1" u="none" strike="noStrike" kern="1200" dirty="0">
                          <a:solidFill>
                            <a:schemeClr val="dk1"/>
                          </a:solidFill>
                          <a:effectLst/>
                          <a:latin typeface="+mn-lt"/>
                          <a:ea typeface="+mn-ea"/>
                          <a:cs typeface="+mn-cs"/>
                        </a:rPr>
                        <a:t>rete di trasporti pubblici </a:t>
                      </a:r>
                      <a:r>
                        <a:rPr lang="it-IT" sz="1100" b="0" u="none" strike="noStrike" kern="1200" dirty="0">
                          <a:solidFill>
                            <a:schemeClr val="dk1"/>
                          </a:solidFill>
                          <a:effectLst/>
                          <a:latin typeface="+mn-lt"/>
                          <a:ea typeface="+mn-ea"/>
                          <a:cs typeface="+mn-cs"/>
                        </a:rPr>
                        <a:t>e mobilità sostenibile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7DC"/>
                    </a:solidFill>
                  </a:tcPr>
                </a:tc>
                <a:extLst>
                  <a:ext uri="{0D108BD9-81ED-4DB2-BD59-A6C34878D82A}">
                    <a16:rowId xmlns:a16="http://schemas.microsoft.com/office/drawing/2014/main" val="3851960044"/>
                  </a:ext>
                </a:extLst>
              </a:tr>
              <a:tr h="577230">
                <a:tc>
                  <a:txBody>
                    <a:bodyPr/>
                    <a:lstStyle/>
                    <a:p>
                      <a:pPr algn="ctr" fontAlgn="b"/>
                      <a:r>
                        <a:rPr lang="it-IT" sz="1400" b="1" u="none" strike="noStrike" kern="1200" dirty="0">
                          <a:solidFill>
                            <a:schemeClr val="dk1"/>
                          </a:solidFill>
                          <a:effectLst/>
                          <a:latin typeface="+mn-lt"/>
                          <a:ea typeface="+mn-ea"/>
                          <a:cs typeface="+mn-cs"/>
                        </a:rPr>
                        <a:t>25</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Promozione della </a:t>
                      </a:r>
                      <a:r>
                        <a:rPr lang="it-IT" sz="1100" b="1" u="none" strike="noStrike" kern="1200" dirty="0">
                          <a:solidFill>
                            <a:schemeClr val="dk1"/>
                          </a:solidFill>
                          <a:effectLst/>
                          <a:latin typeface="+mn-lt"/>
                          <a:ea typeface="+mn-ea"/>
                          <a:cs typeface="+mn-cs"/>
                        </a:rPr>
                        <a:t>raccolta differenziata e del riciclo </a:t>
                      </a:r>
                      <a:r>
                        <a:rPr lang="it-IT" sz="1100" b="0" u="none" strike="noStrike" kern="1200" dirty="0">
                          <a:solidFill>
                            <a:schemeClr val="dk1"/>
                          </a:solidFill>
                          <a:effectLst/>
                          <a:latin typeface="+mn-lt"/>
                          <a:ea typeface="+mn-ea"/>
                          <a:cs typeface="+mn-cs"/>
                        </a:rPr>
                        <a:t>dei rifiuti urbani ed industriali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5310048"/>
                  </a:ext>
                </a:extLst>
              </a:tr>
              <a:tr h="549129">
                <a:tc>
                  <a:txBody>
                    <a:bodyPr/>
                    <a:lstStyle/>
                    <a:p>
                      <a:pPr algn="ctr" fontAlgn="b"/>
                      <a:r>
                        <a:rPr lang="it-IT" sz="1400" b="1" u="none" strike="noStrike" kern="1200" dirty="0">
                          <a:solidFill>
                            <a:schemeClr val="dk1"/>
                          </a:solidFill>
                          <a:effectLst/>
                          <a:latin typeface="+mn-lt"/>
                          <a:ea typeface="+mn-ea"/>
                          <a:cs typeface="+mn-cs"/>
                        </a:rPr>
                        <a:t>24</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Sostegno all'agricoltura biologica </a:t>
                      </a:r>
                      <a:r>
                        <a:rPr lang="it-IT" sz="1100" b="0" u="none" strike="noStrike" kern="1200" dirty="0">
                          <a:solidFill>
                            <a:schemeClr val="dk1"/>
                          </a:solidFill>
                          <a:effectLst/>
                          <a:latin typeface="+mn-lt"/>
                          <a:ea typeface="+mn-ea"/>
                          <a:cs typeface="+mn-cs"/>
                        </a:rPr>
                        <a:t>e alle produzioni locali a km zero</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04063815"/>
                  </a:ext>
                </a:extLst>
              </a:tr>
              <a:tr h="577230">
                <a:tc>
                  <a:txBody>
                    <a:bodyPr/>
                    <a:lstStyle/>
                    <a:p>
                      <a:pPr algn="ctr" fontAlgn="b"/>
                      <a:r>
                        <a:rPr lang="it-IT" sz="1400" b="1" u="none" strike="noStrike" kern="1200" dirty="0">
                          <a:solidFill>
                            <a:schemeClr val="dk1"/>
                          </a:solidFill>
                          <a:effectLst/>
                          <a:latin typeface="+mn-lt"/>
                          <a:ea typeface="+mn-ea"/>
                          <a:cs typeface="+mn-cs"/>
                        </a:rPr>
                        <a:t>23</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Salvaguardia delle risorse idriche</a:t>
                      </a:r>
                      <a:r>
                        <a:rPr lang="it-IT" sz="1100" b="0" u="none" strike="noStrike" kern="1200" dirty="0">
                          <a:solidFill>
                            <a:schemeClr val="dk1"/>
                          </a:solidFill>
                          <a:effectLst/>
                          <a:latin typeface="+mn-lt"/>
                          <a:ea typeface="+mn-ea"/>
                          <a:cs typeface="+mn-cs"/>
                        </a:rPr>
                        <a:t>, riduzione degli sprechi e depurazione delle acque reflue</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9902403"/>
                  </a:ext>
                </a:extLst>
              </a:tr>
              <a:tr h="549129">
                <a:tc>
                  <a:txBody>
                    <a:bodyPr/>
                    <a:lstStyle/>
                    <a:p>
                      <a:pPr algn="ctr" fontAlgn="b"/>
                      <a:r>
                        <a:rPr lang="it-IT" sz="1400" b="1" u="none" strike="noStrike" kern="1200" dirty="0">
                          <a:solidFill>
                            <a:schemeClr val="dk1"/>
                          </a:solidFill>
                          <a:effectLst/>
                          <a:latin typeface="+mn-lt"/>
                          <a:ea typeface="+mn-ea"/>
                          <a:cs typeface="+mn-cs"/>
                        </a:rPr>
                        <a:t>22</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Attività di educazione e sensibilizzazione nelle scuole </a:t>
                      </a:r>
                      <a:r>
                        <a:rPr lang="it-IT" sz="1100" b="0" u="none" strike="noStrike" kern="1200" dirty="0">
                          <a:solidFill>
                            <a:schemeClr val="dk1"/>
                          </a:solidFill>
                          <a:effectLst/>
                          <a:latin typeface="+mn-lt"/>
                          <a:ea typeface="+mn-ea"/>
                          <a:cs typeface="+mn-cs"/>
                        </a:rPr>
                        <a:t>sui temi ambientali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18930229"/>
                  </a:ext>
                </a:extLst>
              </a:tr>
              <a:tr h="549129">
                <a:tc>
                  <a:txBody>
                    <a:bodyPr/>
                    <a:lstStyle/>
                    <a:p>
                      <a:pPr algn="ctr" fontAlgn="b"/>
                      <a:r>
                        <a:rPr lang="it-IT" sz="1400" b="1" u="none" strike="noStrike" kern="1200" dirty="0">
                          <a:solidFill>
                            <a:schemeClr val="dk1"/>
                          </a:solidFill>
                          <a:effectLst/>
                          <a:latin typeface="+mn-lt"/>
                          <a:ea typeface="+mn-ea"/>
                          <a:cs typeface="+mn-cs"/>
                        </a:rPr>
                        <a:t>21</a:t>
                      </a:r>
                    </a:p>
                  </a:txBody>
                  <a:tcPr marL="5350" marR="5350" marT="5350" marB="0" anchor="ctr">
                    <a:lnL w="38100" cap="flat" cmpd="sng" algn="ctr">
                      <a:solidFill>
                        <a:schemeClr val="accent5"/>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85725" indent="-85725" algn="l" fontAlgn="b"/>
                      <a:r>
                        <a:rPr lang="it-IT" sz="1100" b="0" u="none" strike="noStrike" kern="1200" dirty="0">
                          <a:solidFill>
                            <a:schemeClr val="dk1"/>
                          </a:solidFill>
                          <a:effectLst/>
                          <a:latin typeface="+mn-lt"/>
                          <a:ea typeface="+mn-ea"/>
                          <a:cs typeface="+mn-cs"/>
                        </a:rPr>
                        <a:t>  </a:t>
                      </a:r>
                      <a:r>
                        <a:rPr lang="it-IT" sz="1100" b="1" u="none" strike="noStrike" kern="1200" dirty="0">
                          <a:solidFill>
                            <a:schemeClr val="dk1"/>
                          </a:solidFill>
                          <a:effectLst/>
                          <a:latin typeface="+mn-lt"/>
                          <a:ea typeface="+mn-ea"/>
                          <a:cs typeface="+mn-cs"/>
                        </a:rPr>
                        <a:t>Incentivi per l'efficientamento energetico </a:t>
                      </a:r>
                      <a:r>
                        <a:rPr lang="it-IT" sz="1100" b="0" u="none" strike="noStrike" kern="1200" dirty="0">
                          <a:solidFill>
                            <a:schemeClr val="dk1"/>
                          </a:solidFill>
                          <a:effectLst/>
                          <a:latin typeface="+mn-lt"/>
                          <a:ea typeface="+mn-ea"/>
                          <a:cs typeface="+mn-cs"/>
                        </a:rPr>
                        <a:t>degli edifici pubblici e privati</a:t>
                      </a: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60032747"/>
                  </a:ext>
                </a:extLst>
              </a:tr>
            </a:tbl>
          </a:graphicData>
        </a:graphic>
      </p:graphicFrame>
      <p:sp>
        <p:nvSpPr>
          <p:cNvPr id="14" name="CasellaDiTesto 13">
            <a:extLst>
              <a:ext uri="{FF2B5EF4-FFF2-40B4-BE49-F238E27FC236}">
                <a16:creationId xmlns:a16="http://schemas.microsoft.com/office/drawing/2014/main" id="{CC2DBAC4-C9B1-02DF-000B-3C39A3FBAC0F}"/>
              </a:ext>
            </a:extLst>
          </p:cNvPr>
          <p:cNvSpPr txBox="1"/>
          <p:nvPr/>
        </p:nvSpPr>
        <p:spPr>
          <a:xfrm>
            <a:off x="8535366" y="6208736"/>
            <a:ext cx="2735320"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Giudicano l’impegno negativamente</a:t>
            </a:r>
          </a:p>
          <a:p>
            <a:pPr algn="r"/>
            <a:r>
              <a:rPr lang="it-IT" sz="1000" dirty="0">
                <a:latin typeface="Barlow" panose="00000500000000000000" pitchFamily="2" charset="0"/>
                <a:cs typeface="Arial" panose="020B0604020202020204" pitchFamily="34" charset="0"/>
              </a:rPr>
              <a:t>Valori %</a:t>
            </a:r>
          </a:p>
        </p:txBody>
      </p:sp>
      <p:grpSp>
        <p:nvGrpSpPr>
          <p:cNvPr id="2" name="Gruppo 1">
            <a:extLst>
              <a:ext uri="{FF2B5EF4-FFF2-40B4-BE49-F238E27FC236}">
                <a16:creationId xmlns:a16="http://schemas.microsoft.com/office/drawing/2014/main" id="{2331A6C2-BCEC-2AE7-1EA2-638336759264}"/>
              </a:ext>
            </a:extLst>
          </p:cNvPr>
          <p:cNvGrpSpPr>
            <a:grpSpLocks noChangeAspect="1"/>
          </p:cNvGrpSpPr>
          <p:nvPr/>
        </p:nvGrpSpPr>
        <p:grpSpPr>
          <a:xfrm>
            <a:off x="1696654" y="2422276"/>
            <a:ext cx="589757" cy="590375"/>
            <a:chOff x="450001" y="1786261"/>
            <a:chExt cx="555641" cy="540085"/>
          </a:xfrm>
        </p:grpSpPr>
        <p:pic>
          <p:nvPicPr>
            <p:cNvPr id="4" name="Immagine 3">
              <a:extLst>
                <a:ext uri="{FF2B5EF4-FFF2-40B4-BE49-F238E27FC236}">
                  <a16:creationId xmlns:a16="http://schemas.microsoft.com/office/drawing/2014/main" id="{C5F158CD-0BE1-545A-C78B-62F267295198}"/>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5" name="Source">
              <a:extLst>
                <a:ext uri="{FF2B5EF4-FFF2-40B4-BE49-F238E27FC236}">
                  <a16:creationId xmlns:a16="http://schemas.microsoft.com/office/drawing/2014/main" id="{8AE02D02-0AEF-9B3B-6030-CCC3CB864882}"/>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sp>
        <p:nvSpPr>
          <p:cNvPr id="7" name="Rectangle 22">
            <a:extLst>
              <a:ext uri="{FF2B5EF4-FFF2-40B4-BE49-F238E27FC236}">
                <a16:creationId xmlns:a16="http://schemas.microsoft.com/office/drawing/2014/main" id="{7CA31CA9-BBF9-97B7-5898-365ED7BBE78B}"/>
              </a:ext>
            </a:extLst>
          </p:cNvPr>
          <p:cNvSpPr>
            <a:spLocks/>
          </p:cNvSpPr>
          <p:nvPr/>
        </p:nvSpPr>
        <p:spPr>
          <a:xfrm>
            <a:off x="1596374" y="2757298"/>
            <a:ext cx="790319" cy="761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defRPr lang="nl-BE" sz="1200" b="1" i="0" u="none" strike="noStrike" kern="1200" baseline="0">
                <a:solidFill>
                  <a:schemeClr val="bg1"/>
                </a:solidFill>
                <a:latin typeface="+mn-lt"/>
                <a:ea typeface="+mn-ea"/>
                <a:cs typeface="+mn-cs"/>
              </a:defRPr>
            </a:pPr>
            <a:r>
              <a:rPr lang="en-US" sz="2800" b="1" dirty="0">
                <a:solidFill>
                  <a:srgbClr val="AC0142"/>
                </a:solidFill>
              </a:rPr>
              <a:t>28</a:t>
            </a:r>
            <a:r>
              <a:rPr lang="en-US" sz="2400" b="1" dirty="0">
                <a:solidFill>
                  <a:srgbClr val="AC0142"/>
                </a:solidFill>
              </a:rPr>
              <a:t>%</a:t>
            </a:r>
            <a:endParaRPr lang="en-US" sz="2800" b="1" dirty="0">
              <a:solidFill>
                <a:srgbClr val="AC0142"/>
              </a:solidFill>
            </a:endParaRPr>
          </a:p>
        </p:txBody>
      </p:sp>
      <p:sp>
        <p:nvSpPr>
          <p:cNvPr id="8" name="TextBox 41">
            <a:extLst>
              <a:ext uri="{FF2B5EF4-FFF2-40B4-BE49-F238E27FC236}">
                <a16:creationId xmlns:a16="http://schemas.microsoft.com/office/drawing/2014/main" id="{E484410E-AEE0-1B02-2D20-708FB90AFEAE}"/>
              </a:ext>
            </a:extLst>
          </p:cNvPr>
          <p:cNvSpPr txBox="1"/>
          <p:nvPr/>
        </p:nvSpPr>
        <p:spPr>
          <a:xfrm>
            <a:off x="289832" y="3449175"/>
            <a:ext cx="2065716" cy="646331"/>
          </a:xfrm>
          <a:prstGeom prst="rect">
            <a:avLst/>
          </a:prstGeom>
        </p:spPr>
        <p:txBody>
          <a:bodyPr vert="horz" wrap="square" lIns="72000" tIns="0" rIns="72000" bIns="0" rtlCol="0" anchor="ctr">
            <a:spAutoFit/>
          </a:bodyPr>
          <a:lstStyle/>
          <a:p>
            <a:pPr algn="r"/>
            <a:r>
              <a:rPr lang="it-IT" sz="1400" b="1" dirty="0">
                <a:solidFill>
                  <a:schemeClr val="accent5"/>
                </a:solidFill>
              </a:rPr>
              <a:t>Insoddisfazione </a:t>
            </a:r>
          </a:p>
          <a:p>
            <a:pPr algn="r"/>
            <a:r>
              <a:rPr lang="it-IT" sz="1400" b="1" dirty="0">
                <a:solidFill>
                  <a:schemeClr val="accent5"/>
                </a:solidFill>
              </a:rPr>
              <a:t>per le iniziative sostenibili del territorio</a:t>
            </a:r>
          </a:p>
        </p:txBody>
      </p:sp>
      <p:sp>
        <p:nvSpPr>
          <p:cNvPr id="15" name="Figura a mano libera: forma 14">
            <a:extLst>
              <a:ext uri="{FF2B5EF4-FFF2-40B4-BE49-F238E27FC236}">
                <a16:creationId xmlns:a16="http://schemas.microsoft.com/office/drawing/2014/main" id="{22C1D666-2829-A4CD-8F26-0ACA83393514}"/>
              </a:ext>
            </a:extLst>
          </p:cNvPr>
          <p:cNvSpPr/>
          <p:nvPr/>
        </p:nvSpPr>
        <p:spPr>
          <a:xfrm>
            <a:off x="7826375" y="1440684"/>
            <a:ext cx="4365624" cy="45525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16" name="Gruppo 15">
            <a:extLst>
              <a:ext uri="{FF2B5EF4-FFF2-40B4-BE49-F238E27FC236}">
                <a16:creationId xmlns:a16="http://schemas.microsoft.com/office/drawing/2014/main" id="{4629AE72-D51B-5810-27AD-D011F3C7356F}"/>
              </a:ext>
            </a:extLst>
          </p:cNvPr>
          <p:cNvGrpSpPr/>
          <p:nvPr/>
        </p:nvGrpSpPr>
        <p:grpSpPr>
          <a:xfrm>
            <a:off x="11463172" y="1724199"/>
            <a:ext cx="728828" cy="761140"/>
            <a:chOff x="11362471" y="120964"/>
            <a:chExt cx="728828" cy="761140"/>
          </a:xfrm>
        </p:grpSpPr>
        <p:pic>
          <p:nvPicPr>
            <p:cNvPr id="17" name="Immagine 16">
              <a:extLst>
                <a:ext uri="{FF2B5EF4-FFF2-40B4-BE49-F238E27FC236}">
                  <a16:creationId xmlns:a16="http://schemas.microsoft.com/office/drawing/2014/main" id="{6EEE1B1B-96AA-3519-D062-D2EA19A8F4BF}"/>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9" name="Source">
              <a:extLst>
                <a:ext uri="{FF2B5EF4-FFF2-40B4-BE49-F238E27FC236}">
                  <a16:creationId xmlns:a16="http://schemas.microsoft.com/office/drawing/2014/main" id="{990B5C06-321D-9805-98C0-D63FCA1BA145}"/>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10" name="Tabella 9">
            <a:extLst>
              <a:ext uri="{FF2B5EF4-FFF2-40B4-BE49-F238E27FC236}">
                <a16:creationId xmlns:a16="http://schemas.microsoft.com/office/drawing/2014/main" id="{7C012F48-8A75-367A-3D50-E22A3B0DEE52}"/>
              </a:ext>
            </a:extLst>
          </p:cNvPr>
          <p:cNvGraphicFramePr>
            <a:graphicFrameLocks noGrp="1"/>
          </p:cNvGraphicFramePr>
          <p:nvPr>
            <p:extLst>
              <p:ext uri="{D42A27DB-BD31-4B8C-83A1-F6EECF244321}">
                <p14:modId xmlns:p14="http://schemas.microsoft.com/office/powerpoint/2010/main" val="1006966041"/>
              </p:ext>
            </p:extLst>
          </p:nvPr>
        </p:nvGraphicFramePr>
        <p:xfrm>
          <a:off x="8073255" y="2118293"/>
          <a:ext cx="3470787" cy="1428693"/>
        </p:xfrm>
        <a:graphic>
          <a:graphicData uri="http://schemas.openxmlformats.org/drawingml/2006/table">
            <a:tbl>
              <a:tblPr>
                <a:tableStyleId>{5C22544A-7EE6-4342-B048-85BDC9FD1C3A}</a:tableStyleId>
              </a:tblPr>
              <a:tblGrid>
                <a:gridCol w="231231">
                  <a:extLst>
                    <a:ext uri="{9D8B030D-6E8A-4147-A177-3AD203B41FA5}">
                      <a16:colId xmlns:a16="http://schemas.microsoft.com/office/drawing/2014/main" val="356479229"/>
                    </a:ext>
                  </a:extLst>
                </a:gridCol>
                <a:gridCol w="3239556">
                  <a:extLst>
                    <a:ext uri="{9D8B030D-6E8A-4147-A177-3AD203B41FA5}">
                      <a16:colId xmlns:a16="http://schemas.microsoft.com/office/drawing/2014/main" val="1158039176"/>
                    </a:ext>
                  </a:extLst>
                </a:gridCol>
              </a:tblGrid>
              <a:tr h="502440">
                <a:tc>
                  <a:txBody>
                    <a:bodyPr/>
                    <a:lstStyle/>
                    <a:p>
                      <a:pPr algn="ctr" fontAlgn="b"/>
                      <a:r>
                        <a:rPr lang="it-IT" sz="1400" b="0" i="0" u="none" strike="noStrike" dirty="0">
                          <a:solidFill>
                            <a:schemeClr val="bg1"/>
                          </a:solidFill>
                          <a:effectLst/>
                          <a:latin typeface="Aptos Narrow" panose="020B0004020202020204" pitchFamily="34" charset="0"/>
                        </a:rPr>
                        <a:t>1°</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Sostegno alla </a:t>
                      </a:r>
                      <a:r>
                        <a:rPr lang="it-IT" sz="1100" b="1" u="none" strike="noStrike" dirty="0">
                          <a:solidFill>
                            <a:schemeClr val="bg1"/>
                          </a:solidFill>
                          <a:effectLst/>
                        </a:rPr>
                        <a:t>sharing economy </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74998902"/>
                  </a:ext>
                </a:extLst>
              </a:tr>
              <a:tr h="423813">
                <a:tc>
                  <a:txBody>
                    <a:bodyPr/>
                    <a:lstStyle/>
                    <a:p>
                      <a:pPr algn="ctr" fontAlgn="b"/>
                      <a:r>
                        <a:rPr lang="it-IT" sz="1400" b="0" u="none" strike="noStrike" dirty="0">
                          <a:solidFill>
                            <a:schemeClr val="bg1"/>
                          </a:solidFill>
                          <a:effectLst/>
                        </a:rPr>
                        <a:t>2°</a:t>
                      </a:r>
                      <a:endParaRPr lang="it-IT" sz="1400" b="0" i="0" u="none" strike="noStrike" dirty="0">
                        <a:solidFill>
                          <a:schemeClr val="bg1"/>
                        </a:solidFill>
                        <a:effectLst/>
                        <a:latin typeface="Aptos Narrow" panose="020B0004020202020204" pitchFamily="34" charset="0"/>
                      </a:endParaRP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Incentivi per </a:t>
                      </a:r>
                      <a:r>
                        <a:rPr lang="it-IT" sz="1100" b="1" u="none" strike="noStrike" dirty="0">
                          <a:solidFill>
                            <a:schemeClr val="bg1"/>
                          </a:solidFill>
                          <a:effectLst/>
                        </a:rPr>
                        <a:t>l'efficientamento energetico degli edifici pubblici e privati </a:t>
                      </a:r>
                      <a:endParaRPr lang="it-IT" sz="1100" b="1"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1860904"/>
                  </a:ext>
                </a:extLst>
              </a:tr>
              <a:tr h="502440">
                <a:tc>
                  <a:txBody>
                    <a:bodyPr/>
                    <a:lstStyle/>
                    <a:p>
                      <a:pPr algn="ctr" fontAlgn="b"/>
                      <a:r>
                        <a:rPr lang="it-IT" sz="1400" b="0" i="0" u="none" strike="noStrike" dirty="0">
                          <a:solidFill>
                            <a:schemeClr val="bg1"/>
                          </a:solidFill>
                          <a:effectLst/>
                          <a:latin typeface="Aptos Narrow" panose="020B0004020202020204" pitchFamily="34" charset="0"/>
                        </a:rPr>
                        <a:t>3°</a:t>
                      </a:r>
                    </a:p>
                  </a:txBody>
                  <a:tcPr marL="5350" marR="5350" marT="5350" marB="0"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5">
                        <a:lumMod val="40000"/>
                        <a:lumOff val="60000"/>
                      </a:schemeClr>
                    </a:solidFill>
                  </a:tcPr>
                </a:tc>
                <a:tc>
                  <a:txBody>
                    <a:bodyPr/>
                    <a:lstStyle/>
                    <a:p>
                      <a:pPr marL="85725" indent="0" algn="l" fontAlgn="b"/>
                      <a:r>
                        <a:rPr lang="it-IT" sz="1100" b="0" u="none" strike="noStrike" dirty="0">
                          <a:solidFill>
                            <a:schemeClr val="bg1"/>
                          </a:solidFill>
                          <a:effectLst/>
                        </a:rPr>
                        <a:t>Iniziative per </a:t>
                      </a:r>
                      <a:r>
                        <a:rPr lang="it-IT" sz="1100" b="1" u="none" strike="noStrike" dirty="0">
                          <a:solidFill>
                            <a:schemeClr val="bg1"/>
                          </a:solidFill>
                          <a:effectLst/>
                        </a:rPr>
                        <a:t>ridurre lo spreco alimentare </a:t>
                      </a:r>
                      <a:r>
                        <a:rPr lang="it-IT" sz="1100" b="0" u="none" strike="noStrike" dirty="0">
                          <a:solidFill>
                            <a:schemeClr val="bg1"/>
                          </a:solidFill>
                          <a:effectLst/>
                        </a:rPr>
                        <a:t>e favorire il recupero delle eccedenze</a:t>
                      </a:r>
                      <a:endParaRPr lang="it-IT" sz="1100" b="0" i="0" u="none" strike="noStrike" dirty="0">
                        <a:solidFill>
                          <a:schemeClr val="bg1"/>
                        </a:solidFill>
                        <a:effectLst/>
                        <a:latin typeface="Aptos Narrow" panose="020B0004020202020204" pitchFamily="34" charset="0"/>
                      </a:endParaRPr>
                    </a:p>
                  </a:txBody>
                  <a:tcPr marL="5350" marR="5350" marT="5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46666697"/>
                  </a:ext>
                </a:extLst>
              </a:tr>
            </a:tbl>
          </a:graphicData>
        </a:graphic>
      </p:graphicFrame>
      <p:sp>
        <p:nvSpPr>
          <p:cNvPr id="13" name="CasellaDiTesto 12">
            <a:extLst>
              <a:ext uri="{FF2B5EF4-FFF2-40B4-BE49-F238E27FC236}">
                <a16:creationId xmlns:a16="http://schemas.microsoft.com/office/drawing/2014/main" id="{E823F658-A747-0B7D-6B8E-F1B68AC35918}"/>
              </a:ext>
            </a:extLst>
          </p:cNvPr>
          <p:cNvSpPr txBox="1"/>
          <p:nvPr/>
        </p:nvSpPr>
        <p:spPr>
          <a:xfrm>
            <a:off x="8200102" y="3674765"/>
            <a:ext cx="3559279" cy="1964897"/>
          </a:xfrm>
          <a:prstGeom prst="rect">
            <a:avLst/>
          </a:prstGeom>
          <a:noFill/>
        </p:spPr>
        <p:txBody>
          <a:bodyPr wrap="square">
            <a:spAutoFit/>
          </a:bodyPr>
          <a:lstStyle/>
          <a:p>
            <a:pPr algn="r">
              <a:lnSpc>
                <a:spcPct val="110000"/>
              </a:lnSpc>
            </a:pPr>
            <a:r>
              <a:rPr lang="it-IT" sz="1400" i="1" dirty="0">
                <a:solidFill>
                  <a:schemeClr val="bg1"/>
                </a:solidFill>
              </a:rPr>
              <a:t>Ancora molte aziende, purtroppo, per problemi economici o perché non credono nella potenzialità dell’economia circolare, non hanno ancora implementato pratiche sostenibili e continuano a seguire un approccio produttivo che risulta inquinante per il territorio</a:t>
            </a:r>
          </a:p>
          <a:p>
            <a:pPr algn="r">
              <a:lnSpc>
                <a:spcPct val="110000"/>
              </a:lnSpc>
            </a:pPr>
            <a:r>
              <a:rPr lang="it-IT" sz="1400" b="1" dirty="0">
                <a:solidFill>
                  <a:schemeClr val="bg1"/>
                </a:solidFill>
              </a:rPr>
              <a:t>Enti territoriali, Crema</a:t>
            </a:r>
          </a:p>
        </p:txBody>
      </p:sp>
    </p:spTree>
    <p:extLst>
      <p:ext uri="{BB962C8B-B14F-4D97-AF65-F5344CB8AC3E}">
        <p14:creationId xmlns:p14="http://schemas.microsoft.com/office/powerpoint/2010/main" val="823830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8" name="Segnaposto immagine 7" descr="Immagine che contiene aria aperta, cielo, nuvola, prato&#10;&#10;Descrizione generata automaticamente">
            <a:extLst>
              <a:ext uri="{FF2B5EF4-FFF2-40B4-BE49-F238E27FC236}">
                <a16:creationId xmlns:a16="http://schemas.microsoft.com/office/drawing/2014/main" id="{F0BC7CDF-1C58-293B-DDA0-BD346C38405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6620" b="16620"/>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err="1"/>
              <a:t>Percepito</a:t>
            </a:r>
            <a:r>
              <a:rPr lang="en-GB" cap="all" dirty="0"/>
              <a:t> e  </a:t>
            </a:r>
            <a:r>
              <a:rPr lang="en-GB" cap="all" dirty="0" err="1"/>
              <a:t>ruolo</a:t>
            </a:r>
            <a:r>
              <a:rPr lang="en-GB" cap="all" dirty="0"/>
              <a:t> di Fondazione LGH </a:t>
            </a:r>
            <a:br>
              <a:rPr lang="en-GB" cap="all" dirty="0"/>
            </a:br>
            <a:endParaRPr lang="en-GB" cap="all" dirty="0"/>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rgbClr val="FF740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algn="ctr" rtl="0">
              <a:lnSpc>
                <a:spcPct val="110000"/>
              </a:lnSpc>
              <a:spcBef>
                <a:spcPts val="400"/>
              </a:spcBef>
              <a:spcAft>
                <a:spcPts val="400"/>
              </a:spcAft>
            </a:pPr>
            <a:fld id="{42C674B8-9BBC-4FFF-A23E-570BB0655C41}" type="slidenum">
              <a:rPr lang="en-GB" sz="900" smtClean="0"/>
              <a:pPr algn="ctr" rtl="0">
                <a:lnSpc>
                  <a:spcPct val="110000"/>
                </a:lnSpc>
                <a:spcBef>
                  <a:spcPts val="400"/>
                </a:spcBef>
                <a:spcAft>
                  <a:spcPts val="400"/>
                </a:spcAft>
              </a:pPr>
              <a:t>18</a:t>
            </a:fld>
            <a:endParaRPr lang="en-GB" sz="900" dirty="0"/>
          </a:p>
        </p:txBody>
      </p:sp>
    </p:spTree>
    <p:extLst>
      <p:ext uri="{BB962C8B-B14F-4D97-AF65-F5344CB8AC3E}">
        <p14:creationId xmlns:p14="http://schemas.microsoft.com/office/powerpoint/2010/main" val="858968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igura a mano libera: forma 8">
            <a:extLst>
              <a:ext uri="{FF2B5EF4-FFF2-40B4-BE49-F238E27FC236}">
                <a16:creationId xmlns:a16="http://schemas.microsoft.com/office/drawing/2014/main" id="{42C8C364-ACD1-714D-6CAC-7BF66052DEE0}"/>
              </a:ext>
            </a:extLst>
          </p:cNvPr>
          <p:cNvSpPr/>
          <p:nvPr/>
        </p:nvSpPr>
        <p:spPr>
          <a:xfrm>
            <a:off x="7450154" y="1049860"/>
            <a:ext cx="4741845" cy="4926036"/>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10" name="Quote Marks">
            <a:extLst>
              <a:ext uri="{FF2B5EF4-FFF2-40B4-BE49-F238E27FC236}">
                <a16:creationId xmlns:a16="http://schemas.microsoft.com/office/drawing/2014/main" id="{33A2FF86-070E-5F84-11C5-AA4B662F6AC3}"/>
              </a:ext>
              <a:ext uri="{C183D7F6-B498-43B3-948B-1728B52AA6E4}">
                <adec:decorative xmlns:adec="http://schemas.microsoft.com/office/drawing/2017/decorative" val="1"/>
              </a:ext>
            </a:extLst>
          </p:cNvPr>
          <p:cNvSpPr/>
          <p:nvPr/>
        </p:nvSpPr>
        <p:spPr>
          <a:xfrm rot="5400000">
            <a:off x="7826975" y="1205568"/>
            <a:ext cx="632921" cy="797088"/>
          </a:xfrm>
          <a:custGeom>
            <a:avLst/>
            <a:gdLst>
              <a:gd name="connsiteX0" fmla="*/ 2 w 818215"/>
              <a:gd name="connsiteY0" fmla="*/ 209282 h 1030444"/>
              <a:gd name="connsiteX1" fmla="*/ 353567 w 818215"/>
              <a:gd name="connsiteY1" fmla="*/ 209282 h 1030444"/>
              <a:gd name="connsiteX2" fmla="*/ 353567 w 818215"/>
              <a:gd name="connsiteY2" fmla="*/ 0 h 1030444"/>
              <a:gd name="connsiteX3" fmla="*/ 683109 w 818215"/>
              <a:gd name="connsiteY3" fmla="*/ 0 h 1030444"/>
              <a:gd name="connsiteX4" fmla="*/ 818215 w 818215"/>
              <a:gd name="connsiteY4" fmla="*/ 135106 h 1030444"/>
              <a:gd name="connsiteX5" fmla="*/ 818215 w 818215"/>
              <a:gd name="connsiteY5" fmla="*/ 464648 h 1030444"/>
              <a:gd name="connsiteX6" fmla="*/ 354373 w 818215"/>
              <a:gd name="connsiteY6" fmla="*/ 464648 h 1030444"/>
              <a:gd name="connsiteX7" fmla="*/ 353567 w 818215"/>
              <a:gd name="connsiteY7" fmla="*/ 464648 h 1030444"/>
              <a:gd name="connsiteX8" fmla="*/ 353567 w 818215"/>
              <a:gd name="connsiteY8" fmla="*/ 464067 h 1030444"/>
              <a:gd name="connsiteX9" fmla="*/ 0 w 818215"/>
              <a:gd name="connsiteY9" fmla="*/ 775078 h 1030444"/>
              <a:gd name="connsiteX10" fmla="*/ 353565 w 818215"/>
              <a:gd name="connsiteY10" fmla="*/ 775078 h 1030444"/>
              <a:gd name="connsiteX11" fmla="*/ 353565 w 818215"/>
              <a:gd name="connsiteY11" fmla="*/ 565796 h 1030444"/>
              <a:gd name="connsiteX12" fmla="*/ 683107 w 818215"/>
              <a:gd name="connsiteY12" fmla="*/ 565796 h 1030444"/>
              <a:gd name="connsiteX13" fmla="*/ 818213 w 818215"/>
              <a:gd name="connsiteY13" fmla="*/ 700902 h 1030444"/>
              <a:gd name="connsiteX14" fmla="*/ 818213 w 818215"/>
              <a:gd name="connsiteY14" fmla="*/ 1030444 h 1030444"/>
              <a:gd name="connsiteX15" fmla="*/ 354371 w 818215"/>
              <a:gd name="connsiteY15" fmla="*/ 1030444 h 1030444"/>
              <a:gd name="connsiteX16" fmla="*/ 353565 w 818215"/>
              <a:gd name="connsiteY16" fmla="*/ 1030444 h 1030444"/>
              <a:gd name="connsiteX17" fmla="*/ 353565 w 818215"/>
              <a:gd name="connsiteY17" fmla="*/ 1029863 h 10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8215" h="1030444">
                <a:moveTo>
                  <a:pt x="2" y="209282"/>
                </a:moveTo>
                <a:lnTo>
                  <a:pt x="353567" y="209282"/>
                </a:lnTo>
                <a:lnTo>
                  <a:pt x="353567" y="0"/>
                </a:lnTo>
                <a:lnTo>
                  <a:pt x="683109" y="0"/>
                </a:lnTo>
                <a:lnTo>
                  <a:pt x="818215" y="135106"/>
                </a:lnTo>
                <a:lnTo>
                  <a:pt x="818215" y="464648"/>
                </a:lnTo>
                <a:lnTo>
                  <a:pt x="354373" y="464648"/>
                </a:lnTo>
                <a:lnTo>
                  <a:pt x="353567" y="464648"/>
                </a:lnTo>
                <a:lnTo>
                  <a:pt x="353567" y="464067"/>
                </a:lnTo>
                <a:close/>
                <a:moveTo>
                  <a:pt x="0" y="775078"/>
                </a:moveTo>
                <a:lnTo>
                  <a:pt x="353565" y="775078"/>
                </a:lnTo>
                <a:lnTo>
                  <a:pt x="353565" y="565796"/>
                </a:lnTo>
                <a:lnTo>
                  <a:pt x="683107" y="565796"/>
                </a:lnTo>
                <a:lnTo>
                  <a:pt x="818213" y="700902"/>
                </a:lnTo>
                <a:lnTo>
                  <a:pt x="818213" y="1030444"/>
                </a:lnTo>
                <a:lnTo>
                  <a:pt x="354371" y="1030444"/>
                </a:lnTo>
                <a:lnTo>
                  <a:pt x="353565" y="1030444"/>
                </a:lnTo>
                <a:lnTo>
                  <a:pt x="353565" y="1029863"/>
                </a:lnTo>
                <a:close/>
              </a:path>
            </a:pathLst>
          </a:cu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2000"/>
              </a:lnSpc>
              <a:spcBef>
                <a:spcPts val="400"/>
              </a:spcBef>
              <a:spcAft>
                <a:spcPts val="40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520328" y="357237"/>
            <a:ext cx="10173072" cy="762658"/>
          </a:xfrm>
        </p:spPr>
        <p:txBody>
          <a:bodyPr/>
          <a:lstStyle/>
          <a:p>
            <a:r>
              <a:rPr lang="it-IT" dirty="0"/>
              <a:t>La Fondazioni hanno e avranno un ruolo centrale sul territorio</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sp>
        <p:nvSpPr>
          <p:cNvPr id="2" name="CasellaDiTesto 1">
            <a:extLst>
              <a:ext uri="{FF2B5EF4-FFF2-40B4-BE49-F238E27FC236}">
                <a16:creationId xmlns:a16="http://schemas.microsoft.com/office/drawing/2014/main" id="{83DF6EFF-175C-6220-1314-1572F2A838C7}"/>
              </a:ext>
            </a:extLst>
          </p:cNvPr>
          <p:cNvSpPr txBox="1"/>
          <p:nvPr/>
        </p:nvSpPr>
        <p:spPr>
          <a:xfrm>
            <a:off x="754245" y="1416914"/>
            <a:ext cx="6156521" cy="3778470"/>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600" b="1" i="0" u="none" strike="noStrike" kern="1200" cap="none" spc="0" normalizeH="0" baseline="0" dirty="0">
                <a:ln>
                  <a:noFill/>
                </a:ln>
                <a:effectLst/>
                <a:uLnTx/>
                <a:uFillTx/>
                <a:latin typeface="Barlow"/>
                <a:ea typeface="+mn-ea"/>
                <a:cs typeface="+mn-cs"/>
              </a:rPr>
              <a:t>Secondo </a:t>
            </a:r>
            <a:r>
              <a:rPr lang="it-IT" sz="1600" b="1" dirty="0">
                <a:latin typeface="Barlow"/>
              </a:rPr>
              <a:t>gli OL, l</a:t>
            </a:r>
            <a:r>
              <a:rPr kumimoji="0" lang="it-IT" sz="1600" b="1" i="0" u="none" strike="noStrike" kern="1200" cap="none" spc="0" normalizeH="0" baseline="0" dirty="0">
                <a:ln>
                  <a:noFill/>
                </a:ln>
                <a:effectLst/>
                <a:uLnTx/>
                <a:uFillTx/>
                <a:latin typeface="Barlow"/>
                <a:ea typeface="+mn-ea"/>
                <a:cs typeface="+mn-cs"/>
              </a:rPr>
              <a:t>e Fondazioni sono fondamentali per il territorio:</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dirty="0">
                <a:latin typeface="Barlow"/>
              </a:rPr>
              <a:t>rappresentano l’</a:t>
            </a:r>
            <a:r>
              <a:rPr lang="it-IT" sz="1600" b="1" dirty="0">
                <a:latin typeface="Barlow"/>
              </a:rPr>
              <a:t>«anima buona» delle aziende </a:t>
            </a:r>
            <a:r>
              <a:rPr lang="it-IT" sz="1600" dirty="0">
                <a:latin typeface="Barlow"/>
              </a:rPr>
              <a:t>che creano Fondazioni con l’obiettivo di </a:t>
            </a:r>
            <a:r>
              <a:rPr lang="it-IT" sz="1600" b="1" dirty="0">
                <a:latin typeface="Barlow"/>
              </a:rPr>
              <a:t>realizzare concretamente progetti di CSR</a:t>
            </a:r>
            <a:r>
              <a:rPr lang="it-IT" sz="1600" dirty="0">
                <a:latin typeface="Barlow"/>
              </a:rPr>
              <a:t> a 360</a:t>
            </a:r>
            <a:r>
              <a:rPr lang="it-IT" sz="1600" baseline="30000" dirty="0">
                <a:latin typeface="Barlow"/>
              </a:rPr>
              <a:t>° </a:t>
            </a:r>
            <a:endParaRPr lang="it-IT" sz="1600" b="1" baseline="30000" dirty="0">
              <a:latin typeface="Barlow"/>
            </a:endParaRP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b="1" dirty="0">
                <a:latin typeface="Barlow"/>
              </a:rPr>
              <a:t>Compensano la mancanza di fondi </a:t>
            </a:r>
            <a:r>
              <a:rPr lang="it-IT" sz="1600" dirty="0">
                <a:latin typeface="Barlow"/>
              </a:rPr>
              <a:t>che lamentano le amministrazioni, riuscendo a dare </a:t>
            </a:r>
            <a:r>
              <a:rPr lang="it-IT" sz="1600" b="1" dirty="0">
                <a:latin typeface="Barlow"/>
              </a:rPr>
              <a:t>risposta a bisogni concreti.</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600" b="1" dirty="0">
                <a:latin typeface="Barlow"/>
              </a:rPr>
              <a:t>Realizzano</a:t>
            </a:r>
            <a:r>
              <a:rPr lang="it-IT" sz="1600" dirty="0">
                <a:latin typeface="Barlow"/>
              </a:rPr>
              <a:t> spesso ciò che manca a livello locale, ovvero lo </a:t>
            </a:r>
            <a:r>
              <a:rPr lang="it-IT" sz="1600" b="1" dirty="0">
                <a:latin typeface="Barlow"/>
              </a:rPr>
              <a:t>«spirito di rete» </a:t>
            </a:r>
            <a:r>
              <a:rPr lang="it-IT" sz="1600" dirty="0">
                <a:latin typeface="Barlow"/>
              </a:rPr>
              <a:t>che anima molte di loro e permette di </a:t>
            </a:r>
            <a:r>
              <a:rPr lang="it-IT" sz="1600" b="1" dirty="0">
                <a:latin typeface="Barlow"/>
              </a:rPr>
              <a:t>intrecciare più interessi e bisogni </a:t>
            </a:r>
            <a:r>
              <a:rPr lang="it-IT" sz="1600" dirty="0">
                <a:latin typeface="Barlow"/>
              </a:rPr>
              <a:t>prive di autoreferenzialità.</a:t>
            </a:r>
          </a:p>
          <a:p>
            <a:pPr marL="171450" marR="0" lvl="0" indent="-171450"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kumimoji="0" lang="it-IT" sz="1600" u="none" strike="noStrike" kern="1200" cap="none" spc="0" normalizeH="0" baseline="0" dirty="0">
                <a:ln>
                  <a:noFill/>
                </a:ln>
                <a:effectLst/>
                <a:uLnTx/>
                <a:uFillTx/>
                <a:latin typeface="Barlow"/>
                <a:ea typeface="+mn-ea"/>
                <a:cs typeface="+mn-cs"/>
              </a:rPr>
              <a:t>L’essere </a:t>
            </a:r>
            <a:r>
              <a:rPr kumimoji="0" lang="it-IT" sz="1600" b="1" u="none" strike="noStrike" kern="1200" cap="none" spc="0" normalizeH="0" baseline="0" dirty="0">
                <a:ln>
                  <a:noFill/>
                </a:ln>
                <a:effectLst/>
                <a:uLnTx/>
                <a:uFillTx/>
                <a:latin typeface="Barlow"/>
                <a:ea typeface="+mn-ea"/>
                <a:cs typeface="+mn-cs"/>
              </a:rPr>
              <a:t>radicati sul territorio </a:t>
            </a:r>
            <a:r>
              <a:rPr kumimoji="0" lang="it-IT" sz="1600" u="none" strike="noStrike" kern="1200" cap="none" spc="0" normalizeH="0" baseline="0" dirty="0">
                <a:ln>
                  <a:noFill/>
                </a:ln>
                <a:effectLst/>
                <a:uLnTx/>
                <a:uFillTx/>
                <a:latin typeface="Barlow"/>
                <a:ea typeface="+mn-ea"/>
                <a:cs typeface="+mn-cs"/>
              </a:rPr>
              <a:t>si traduce in </a:t>
            </a:r>
            <a:r>
              <a:rPr kumimoji="0" lang="it-IT" sz="1600" b="1" u="none" strike="noStrike" kern="1200" cap="none" spc="0" normalizeH="0" baseline="0" dirty="0">
                <a:ln>
                  <a:noFill/>
                </a:ln>
                <a:effectLst/>
                <a:uLnTx/>
                <a:uFillTx/>
                <a:latin typeface="Barlow"/>
                <a:ea typeface="+mn-ea"/>
                <a:cs typeface="+mn-cs"/>
              </a:rPr>
              <a:t>un</a:t>
            </a:r>
            <a:r>
              <a:rPr lang="it-IT" sz="1600" b="1" dirty="0">
                <a:latin typeface="Barlow"/>
              </a:rPr>
              <a:t>’esperienza maturata con le persone </a:t>
            </a:r>
            <a:r>
              <a:rPr lang="it-IT" sz="1600" dirty="0">
                <a:latin typeface="Barlow"/>
              </a:rPr>
              <a:t>e le </a:t>
            </a:r>
            <a:r>
              <a:rPr lang="it-IT" sz="1600" b="1" dirty="0">
                <a:latin typeface="Barlow"/>
              </a:rPr>
              <a:t>realtà del luogo</a:t>
            </a:r>
            <a:r>
              <a:rPr lang="it-IT" sz="1600" dirty="0">
                <a:latin typeface="Barlow"/>
              </a:rPr>
              <a:t>, fondamentale per la </a:t>
            </a:r>
            <a:r>
              <a:rPr lang="it-IT" sz="1600" b="1" dirty="0">
                <a:latin typeface="Barlow"/>
              </a:rPr>
              <a:t>buona riuscita di ogni progetto</a:t>
            </a:r>
            <a:r>
              <a:rPr lang="it-IT" sz="1600" dirty="0">
                <a:latin typeface="Barlow"/>
              </a:rPr>
              <a:t> e per </a:t>
            </a:r>
            <a:r>
              <a:rPr lang="it-IT" sz="1600" b="1" dirty="0">
                <a:latin typeface="Barlow"/>
              </a:rPr>
              <a:t>cogliere i reali bisogni.</a:t>
            </a:r>
            <a:endParaRPr kumimoji="0" lang="it-IT" sz="1600" b="1" u="none" strike="noStrike" kern="1200" cap="none" spc="0" normalizeH="0" baseline="0" dirty="0">
              <a:ln>
                <a:noFill/>
              </a:ln>
              <a:effectLst/>
              <a:uLnTx/>
              <a:uFillTx/>
              <a:latin typeface="Barlow"/>
              <a:ea typeface="+mn-ea"/>
              <a:cs typeface="+mn-cs"/>
            </a:endParaRPr>
          </a:p>
        </p:txBody>
      </p:sp>
      <p:grpSp>
        <p:nvGrpSpPr>
          <p:cNvPr id="11" name="Gruppo 10">
            <a:extLst>
              <a:ext uri="{FF2B5EF4-FFF2-40B4-BE49-F238E27FC236}">
                <a16:creationId xmlns:a16="http://schemas.microsoft.com/office/drawing/2014/main" id="{88C5085F-8015-3240-CDC3-72F594A04BF9}"/>
              </a:ext>
            </a:extLst>
          </p:cNvPr>
          <p:cNvGrpSpPr/>
          <p:nvPr/>
        </p:nvGrpSpPr>
        <p:grpSpPr>
          <a:xfrm>
            <a:off x="11362471" y="120964"/>
            <a:ext cx="728828" cy="761140"/>
            <a:chOff x="11362471" y="120964"/>
            <a:chExt cx="728828" cy="761140"/>
          </a:xfrm>
        </p:grpSpPr>
        <p:pic>
          <p:nvPicPr>
            <p:cNvPr id="12" name="Immagine 11">
              <a:extLst>
                <a:ext uri="{FF2B5EF4-FFF2-40B4-BE49-F238E27FC236}">
                  <a16:creationId xmlns:a16="http://schemas.microsoft.com/office/drawing/2014/main" id="{9E6379C6-8B48-B802-2F48-8034F5FD02EA}"/>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13" name="Source">
              <a:extLst>
                <a:ext uri="{FF2B5EF4-FFF2-40B4-BE49-F238E27FC236}">
                  <a16:creationId xmlns:a16="http://schemas.microsoft.com/office/drawing/2014/main" id="{DC50F72F-4C39-42F2-498A-B9A8944268F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5" name="Text Box 1">
            <a:extLst>
              <a:ext uri="{FF2B5EF4-FFF2-40B4-BE49-F238E27FC236}">
                <a16:creationId xmlns:a16="http://schemas.microsoft.com/office/drawing/2014/main" id="{4C541227-2BCC-75D2-72C7-2325F36E5809}"/>
              </a:ext>
            </a:extLst>
          </p:cNvPr>
          <p:cNvSpPr txBox="1">
            <a:spLocks/>
          </p:cNvSpPr>
          <p:nvPr/>
        </p:nvSpPr>
        <p:spPr>
          <a:xfrm>
            <a:off x="7744892" y="2369384"/>
            <a:ext cx="4242172" cy="3293209"/>
          </a:xfrm>
          <a:prstGeom prst="rect">
            <a:avLst/>
          </a:prstGeom>
          <a:noFill/>
          <a:effectLst/>
        </p:spPr>
        <p:txBody>
          <a:bodyPr wrap="square" anchor="t">
            <a:spAutoFit/>
          </a:bodyPr>
          <a:lstStyle>
            <a:lvl1pPr marL="0" indent="0" algn="l" defTabSz="914400" rtl="0" eaLnBrk="1" latinLnBrk="0" hangingPunct="1">
              <a:lnSpc>
                <a:spcPct val="90000"/>
              </a:lnSpc>
              <a:spcBef>
                <a:spcPts val="1800"/>
              </a:spcBef>
              <a:buSzPct val="50000"/>
              <a:buFont typeface="Barlow" panose="020B0406020202030204" pitchFamily="34" charset="0"/>
              <a:buNone/>
              <a:defRPr sz="2800" b="0" kern="1200">
                <a:solidFill>
                  <a:schemeClr val="bg2"/>
                </a:solidFill>
                <a:latin typeface="+mn-lt"/>
                <a:ea typeface="+mn-ea"/>
                <a:cs typeface="+mn-cs"/>
              </a:defRPr>
            </a:lvl1pPr>
            <a:lvl2pPr marL="447675" indent="-314325" algn="l" defTabSz="914400" rtl="0" eaLnBrk="1" latinLnBrk="0" hangingPunct="1">
              <a:lnSpc>
                <a:spcPct val="90000"/>
              </a:lnSpc>
              <a:spcBef>
                <a:spcPts val="600"/>
              </a:spcBef>
              <a:buFont typeface="Barlow" panose="020B0604020202020204" pitchFamily="34" charset="0"/>
              <a:buChar char="—"/>
              <a:defRPr sz="1400" kern="1200">
                <a:solidFill>
                  <a:schemeClr val="bg2"/>
                </a:solidFill>
                <a:latin typeface="+mn-lt"/>
                <a:ea typeface="+mn-ea"/>
                <a:cs typeface="+mn-cs"/>
              </a:defRPr>
            </a:lvl2pPr>
            <a:lvl3pPr marL="714375" indent="-171450" algn="l" defTabSz="914400" rtl="0" eaLnBrk="1" latinLnBrk="0" hangingPunct="1">
              <a:lnSpc>
                <a:spcPct val="90000"/>
              </a:lnSpc>
              <a:spcBef>
                <a:spcPts val="600"/>
              </a:spcBef>
              <a:buFont typeface="Courier New" panose="02070309020205020404" pitchFamily="49" charset="0"/>
              <a:buChar char="o"/>
              <a:defRPr sz="1200" kern="1200">
                <a:solidFill>
                  <a:schemeClr val="bg2"/>
                </a:solidFill>
                <a:latin typeface="+mn-lt"/>
                <a:ea typeface="+mn-ea"/>
                <a:cs typeface="+mn-cs"/>
              </a:defRPr>
            </a:lvl3pPr>
            <a:lvl4pPr marL="987425" indent="-228600" algn="l" defTabSz="914400" rtl="0" eaLnBrk="1" latinLnBrk="0" hangingPunct="1">
              <a:lnSpc>
                <a:spcPct val="90000"/>
              </a:lnSpc>
              <a:spcBef>
                <a:spcPts val="500"/>
              </a:spcBef>
              <a:buFont typeface="Barlow" panose="020B0604020202020204" pitchFamily="34" charset="0"/>
              <a:buChar char="•"/>
              <a:defRPr sz="1100" kern="1200">
                <a:solidFill>
                  <a:schemeClr val="bg2"/>
                </a:solidFill>
                <a:latin typeface="+mn-lt"/>
                <a:ea typeface="+mn-ea"/>
                <a:cs typeface="+mn-cs"/>
              </a:defRPr>
            </a:lvl4pPr>
            <a:lvl5pPr marL="1262063" indent="-228600" algn="l" defTabSz="914400" rtl="0" eaLnBrk="1" latinLnBrk="0" hangingPunct="1">
              <a:lnSpc>
                <a:spcPct val="90000"/>
              </a:lnSpc>
              <a:spcBef>
                <a:spcPts val="500"/>
              </a:spcBef>
              <a:buFont typeface="Barlow" panose="020B0406020202030204" pitchFamily="34" charset="0"/>
              <a:buChar char="−"/>
              <a:defRPr sz="105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lang="it-IT" sz="1600" i="1" dirty="0">
                <a:solidFill>
                  <a:schemeClr val="bg1"/>
                </a:solidFill>
                <a:latin typeface="Barlow"/>
              </a:rPr>
              <a:t>È importante sviluppare p</a:t>
            </a:r>
            <a:r>
              <a:rPr kumimoji="0" lang="it-IT" sz="1600" b="0" i="1" u="none" strike="noStrike" kern="1200" cap="none" spc="0" normalizeH="0" baseline="0" noProof="0" dirty="0" err="1">
                <a:ln>
                  <a:noFill/>
                </a:ln>
                <a:solidFill>
                  <a:schemeClr val="bg1"/>
                </a:solidFill>
                <a:effectLst/>
                <a:uLnTx/>
                <a:uFillTx/>
                <a:latin typeface="Barlow"/>
                <a:ea typeface="+mn-ea"/>
                <a:cs typeface="+mn-cs"/>
              </a:rPr>
              <a:t>rogetti</a:t>
            </a:r>
            <a:r>
              <a:rPr kumimoji="0" lang="it-IT" sz="1600" b="0" i="1" u="none" strike="noStrike" kern="1200" cap="none" spc="0" normalizeH="0" baseline="0" noProof="0" dirty="0">
                <a:ln>
                  <a:noFill/>
                </a:ln>
                <a:solidFill>
                  <a:schemeClr val="bg1"/>
                </a:solidFill>
                <a:effectLst/>
                <a:uLnTx/>
                <a:uFillTx/>
                <a:latin typeface="Barlow"/>
                <a:ea typeface="+mn-ea"/>
                <a:cs typeface="+mn-cs"/>
              </a:rPr>
              <a:t> che siano chiaramente comprensibili ai cittadini, e che siano percepibili come pensati/progettati con attenzione specifica al territorio di Crema </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600" b="1" u="none" strike="noStrike" kern="1200" cap="none" spc="0" normalizeH="0" baseline="0" noProof="0" dirty="0">
                <a:ln>
                  <a:noFill/>
                </a:ln>
                <a:solidFill>
                  <a:schemeClr val="bg1"/>
                </a:solidFill>
                <a:effectLst/>
                <a:uLnTx/>
                <a:uFillTx/>
                <a:latin typeface="Barlow"/>
                <a:ea typeface="+mn-ea"/>
                <a:cs typeface="+mn-cs"/>
              </a:rPr>
              <a:t>Accademico, Crema</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i="1" u="none" strike="noStrike" kern="1200" cap="none" spc="0" normalizeH="0" baseline="0" noProof="0" dirty="0">
              <a:ln>
                <a:noFill/>
              </a:ln>
              <a:solidFill>
                <a:schemeClr val="bg1"/>
              </a:solidFill>
              <a:effectLst/>
              <a:uLnTx/>
              <a:uFillTx/>
              <a:latin typeface="Barlow"/>
              <a:ea typeface="+mn-ea"/>
              <a:cs typeface="+mn-cs"/>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600" i="1" u="none" strike="noStrike" kern="1200" cap="none" spc="0" normalizeH="0" baseline="0" noProof="0" dirty="0">
                <a:ln>
                  <a:noFill/>
                </a:ln>
                <a:solidFill>
                  <a:schemeClr val="bg1"/>
                </a:solidFill>
                <a:effectLst/>
                <a:uLnTx/>
                <a:uFillTx/>
                <a:latin typeface="Barlow"/>
                <a:ea typeface="+mn-ea"/>
                <a:cs typeface="+mn-cs"/>
              </a:rPr>
              <a:t>Sono e saranno fondamentali … il pubblico non ha più risorse, il dialogo pubblico-privato sarà fondamentale e le Fondazioni rappresentano un ottimo tramite </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600" b="1" u="none" strike="noStrike" kern="1200" cap="none" spc="0" normalizeH="0" baseline="0" noProof="0" dirty="0">
                <a:ln>
                  <a:noFill/>
                </a:ln>
                <a:solidFill>
                  <a:schemeClr val="bg1"/>
                </a:solidFill>
                <a:effectLst/>
                <a:uLnTx/>
                <a:uFillTx/>
                <a:latin typeface="Barlow"/>
                <a:ea typeface="+mn-ea"/>
                <a:cs typeface="+mn-cs"/>
              </a:rPr>
              <a:t>Pubblica Amministrazione, Crema</a:t>
            </a: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endParaRPr kumimoji="0" lang="it-IT" sz="1600" b="1" i="0" u="none" strike="noStrike" kern="1200" cap="none" spc="0" normalizeH="0" baseline="0" noProof="0" dirty="0">
              <a:ln>
                <a:noFill/>
              </a:ln>
              <a:solidFill>
                <a:schemeClr val="bg1"/>
              </a:solidFill>
              <a:effectLst/>
              <a:uLnTx/>
              <a:uFillTx/>
              <a:latin typeface="Barlow"/>
              <a:ea typeface="+mn-ea"/>
              <a:cs typeface="+mn-cs"/>
            </a:endParaRPr>
          </a:p>
        </p:txBody>
      </p:sp>
    </p:spTree>
    <p:extLst>
      <p:ext uri="{BB962C8B-B14F-4D97-AF65-F5344CB8AC3E}">
        <p14:creationId xmlns:p14="http://schemas.microsoft.com/office/powerpoint/2010/main" val="140540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EE53A-5E22-706D-1870-130D6DA2C062}"/>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id="{1762B34A-D87D-43FD-FBC7-BF8ECDB91E58}"/>
              </a:ext>
            </a:extLst>
          </p:cNvPr>
          <p:cNvSpPr>
            <a:spLocks noGrp="1"/>
          </p:cNvSpPr>
          <p:nvPr>
            <p:ph type="title"/>
          </p:nvPr>
        </p:nvSpPr>
        <p:spPr>
          <a:xfrm>
            <a:off x="3370476" y="321509"/>
            <a:ext cx="8398725" cy="715669"/>
          </a:xfrm>
        </p:spPr>
        <p:txBody>
          <a:bodyPr anchor="ctr"/>
          <a:lstStyle/>
          <a:p>
            <a:r>
              <a:rPr lang="it-IT" dirty="0"/>
              <a:t>Obiettivi di ricerca e approccio metodologico</a:t>
            </a:r>
          </a:p>
        </p:txBody>
      </p:sp>
      <p:sp>
        <p:nvSpPr>
          <p:cNvPr id="88" name="Segnaposto contenuto 87">
            <a:extLst>
              <a:ext uri="{FF2B5EF4-FFF2-40B4-BE49-F238E27FC236}">
                <a16:creationId xmlns:a16="http://schemas.microsoft.com/office/drawing/2014/main" id="{5D5C203F-A55C-837B-89A0-15764197293F}"/>
              </a:ext>
            </a:extLst>
          </p:cNvPr>
          <p:cNvSpPr>
            <a:spLocks noGrp="1"/>
          </p:cNvSpPr>
          <p:nvPr>
            <p:ph idx="1"/>
          </p:nvPr>
        </p:nvSpPr>
        <p:spPr>
          <a:xfrm>
            <a:off x="3370476" y="1068388"/>
            <a:ext cx="8245419" cy="1290530"/>
          </a:xfrm>
        </p:spPr>
        <p:txBody>
          <a:bodyPr numCol="1"/>
          <a:lstStyle/>
          <a:p>
            <a:r>
              <a:rPr lang="it-IT" sz="1400" dirty="0">
                <a:ea typeface="Calibri" panose="020F0502020204030204" pitchFamily="34" charset="0"/>
                <a:cs typeface="Arial" panose="020B0604020202020204" pitchFamily="34" charset="0"/>
              </a:rPr>
              <a:t>Ipsos ha realizzato un'indagine per conto di Fondazione LGH, con l'obiettivo di comprendere </a:t>
            </a:r>
            <a:r>
              <a:rPr lang="it-IT" sz="1400" b="1" dirty="0">
                <a:ea typeface="Calibri" panose="020F0502020204030204" pitchFamily="34" charset="0"/>
                <a:cs typeface="Arial" panose="020B0604020202020204" pitchFamily="34" charset="0"/>
              </a:rPr>
              <a:t>come la comunità valuta e percepisce il proprio territorio</a:t>
            </a:r>
            <a:r>
              <a:rPr lang="it-IT" sz="1400" dirty="0">
                <a:ea typeface="Calibri" panose="020F0502020204030204" pitchFamily="34" charset="0"/>
                <a:cs typeface="Arial" panose="020B0604020202020204" pitchFamily="34" charset="0"/>
              </a:rPr>
              <a:t>, focalizzandosi sui temi dell’</a:t>
            </a:r>
            <a:r>
              <a:rPr lang="it-IT" sz="1400" b="1" dirty="0">
                <a:ea typeface="Calibri" panose="020F0502020204030204" pitchFamily="34" charset="0"/>
                <a:cs typeface="Arial" panose="020B0604020202020204" pitchFamily="34" charset="0"/>
              </a:rPr>
              <a:t>innovazione</a:t>
            </a:r>
            <a:r>
              <a:rPr lang="it-IT" sz="1400" dirty="0">
                <a:ea typeface="Calibri" panose="020F0502020204030204" pitchFamily="34" charset="0"/>
                <a:cs typeface="Arial" panose="020B0604020202020204" pitchFamily="34" charset="0"/>
              </a:rPr>
              <a:t> della </a:t>
            </a:r>
            <a:r>
              <a:rPr lang="it-IT" sz="1400" b="1" dirty="0">
                <a:ea typeface="Calibri" panose="020F0502020204030204" pitchFamily="34" charset="0"/>
                <a:cs typeface="Arial" panose="020B0604020202020204" pitchFamily="34" charset="0"/>
              </a:rPr>
              <a:t>sostenibilità</a:t>
            </a:r>
            <a:r>
              <a:rPr lang="it-IT" sz="1400" dirty="0">
                <a:ea typeface="Calibri" panose="020F0502020204030204" pitchFamily="34" charset="0"/>
                <a:cs typeface="Arial" panose="020B0604020202020204" pitchFamily="34" charset="0"/>
              </a:rPr>
              <a:t>. L'indagine mira a identificare le aree di eccellenza e le aspettative per il futuro, evidenziando anche la </a:t>
            </a:r>
            <a:r>
              <a:rPr lang="it-IT" sz="1400" b="1" dirty="0">
                <a:ea typeface="Calibri" panose="020F0502020204030204" pitchFamily="34" charset="0"/>
                <a:cs typeface="Arial" panose="020B0604020202020204" pitchFamily="34" charset="0"/>
              </a:rPr>
              <a:t>conoscenza delle fondazioni locali </a:t>
            </a:r>
            <a:r>
              <a:rPr lang="it-IT" sz="1400" dirty="0">
                <a:ea typeface="Calibri" panose="020F0502020204030204" pitchFamily="34" charset="0"/>
                <a:cs typeface="Arial" panose="020B0604020202020204" pitchFamily="34" charset="0"/>
              </a:rPr>
              <a:t>e dei progetti che queste promuovono in questi ambiti.</a:t>
            </a:r>
            <a:endParaRPr lang="it-IT" sz="1400" dirty="0"/>
          </a:p>
        </p:txBody>
      </p:sp>
      <p:grpSp>
        <p:nvGrpSpPr>
          <p:cNvPr id="4" name="Gruppo 3">
            <a:extLst>
              <a:ext uri="{FF2B5EF4-FFF2-40B4-BE49-F238E27FC236}">
                <a16:creationId xmlns:a16="http://schemas.microsoft.com/office/drawing/2014/main" id="{B3A6ADAF-3CA9-A18D-0643-3FBA6AE5DBDE}"/>
              </a:ext>
            </a:extLst>
          </p:cNvPr>
          <p:cNvGrpSpPr/>
          <p:nvPr/>
        </p:nvGrpSpPr>
        <p:grpSpPr>
          <a:xfrm>
            <a:off x="5820955" y="2513082"/>
            <a:ext cx="1890624" cy="468884"/>
            <a:chOff x="6257835" y="2360682"/>
            <a:chExt cx="1890624" cy="468884"/>
          </a:xfrm>
        </p:grpSpPr>
        <p:sp>
          <p:nvSpPr>
            <p:cNvPr id="79" name="Titolo 5">
              <a:extLst>
                <a:ext uri="{FF2B5EF4-FFF2-40B4-BE49-F238E27FC236}">
                  <a16:creationId xmlns:a16="http://schemas.microsoft.com/office/drawing/2014/main" id="{336D0FC6-C875-D687-7C18-993BD0B7394F}"/>
                </a:ext>
              </a:extLst>
            </p:cNvPr>
            <p:cNvSpPr txBox="1">
              <a:spLocks/>
            </p:cNvSpPr>
            <p:nvPr/>
          </p:nvSpPr>
          <p:spPr>
            <a:xfrm>
              <a:off x="6691442" y="2540473"/>
              <a:ext cx="1457017" cy="289093"/>
            </a:xfrm>
            <a:prstGeom prst="rect">
              <a:avLst/>
            </a:prstGeom>
            <a:solidFill>
              <a:schemeClr val="bg1"/>
            </a:solidFill>
          </p:spPr>
          <p:txBody>
            <a:bodyPr vert="horz" wrap="square" lIns="72000" tIns="45720" rIns="72000" bIns="45720" rtlCol="0" anchor="t">
              <a:noAutofit/>
            </a:bodyPr>
            <a:lstStyle>
              <a:lvl1pPr algn="l" defTabSz="914400" rtl="0" eaLnBrk="1" latinLnBrk="0" hangingPunct="1">
                <a:lnSpc>
                  <a:spcPct val="90000"/>
                </a:lnSpc>
                <a:spcBef>
                  <a:spcPct val="0"/>
                </a:spcBef>
                <a:buNone/>
                <a:defRPr sz="2800" b="0" kern="1200" cap="all" spc="120" baseline="0">
                  <a:solidFill>
                    <a:schemeClr val="bg2"/>
                  </a:solidFill>
                  <a:latin typeface="+mn-lt"/>
                  <a:ea typeface="+mj-ea"/>
                  <a:cs typeface="+mj-cs"/>
                </a:defRPr>
              </a:lvl1pPr>
            </a:lstStyle>
            <a:p>
              <a:pPr>
                <a:lnSpc>
                  <a:spcPct val="100000"/>
                </a:lnSpc>
              </a:pPr>
              <a:r>
                <a:rPr lang="it-IT" sz="1100" b="1" kern="100" cap="none" spc="0" dirty="0">
                  <a:solidFill>
                    <a:schemeClr val="tx1"/>
                  </a:solidFill>
                  <a:ea typeface="Calibri" panose="020F0502020204030204" pitchFamily="34" charset="0"/>
                  <a:cs typeface="Times New Roman" panose="02020603050405020304" pitchFamily="18" charset="0"/>
                </a:rPr>
                <a:t>POPOLAZIONE</a:t>
              </a:r>
            </a:p>
          </p:txBody>
        </p:sp>
        <p:pic>
          <p:nvPicPr>
            <p:cNvPr id="80" name="Immagine 79">
              <a:extLst>
                <a:ext uri="{FF2B5EF4-FFF2-40B4-BE49-F238E27FC236}">
                  <a16:creationId xmlns:a16="http://schemas.microsoft.com/office/drawing/2014/main" id="{ECFC9BE8-FECB-9619-D7A7-6D5204D5215C}"/>
                </a:ext>
              </a:extLst>
            </p:cNvPr>
            <p:cNvPicPr>
              <a:picLocks noChangeAspect="1"/>
            </p:cNvPicPr>
            <p:nvPr/>
          </p:nvPicPr>
          <p:blipFill>
            <a:blip r:embed="rId2">
              <a:biLevel thresh="50000"/>
            </a:blip>
            <a:stretch>
              <a:fillRect/>
            </a:stretch>
          </p:blipFill>
          <p:spPr>
            <a:xfrm>
              <a:off x="6257835" y="2360682"/>
              <a:ext cx="472154" cy="396000"/>
            </a:xfrm>
            <a:prstGeom prst="rect">
              <a:avLst/>
            </a:prstGeom>
          </p:spPr>
        </p:pic>
      </p:grpSp>
      <p:grpSp>
        <p:nvGrpSpPr>
          <p:cNvPr id="6" name="Gruppo 5">
            <a:extLst>
              <a:ext uri="{FF2B5EF4-FFF2-40B4-BE49-F238E27FC236}">
                <a16:creationId xmlns:a16="http://schemas.microsoft.com/office/drawing/2014/main" id="{7474D462-4FB5-2978-CFAA-09A82A7F1419}"/>
              </a:ext>
            </a:extLst>
          </p:cNvPr>
          <p:cNvGrpSpPr/>
          <p:nvPr/>
        </p:nvGrpSpPr>
        <p:grpSpPr>
          <a:xfrm>
            <a:off x="8544306" y="2477082"/>
            <a:ext cx="2305763" cy="504884"/>
            <a:chOff x="8493506" y="2324682"/>
            <a:chExt cx="2305763" cy="504884"/>
          </a:xfrm>
        </p:grpSpPr>
        <p:sp>
          <p:nvSpPr>
            <p:cNvPr id="82" name="Titolo 5">
              <a:extLst>
                <a:ext uri="{FF2B5EF4-FFF2-40B4-BE49-F238E27FC236}">
                  <a16:creationId xmlns:a16="http://schemas.microsoft.com/office/drawing/2014/main" id="{C03237A8-8795-5EC9-3C76-A087D8D3EF3B}"/>
                </a:ext>
              </a:extLst>
            </p:cNvPr>
            <p:cNvSpPr txBox="1">
              <a:spLocks/>
            </p:cNvSpPr>
            <p:nvPr/>
          </p:nvSpPr>
          <p:spPr>
            <a:xfrm>
              <a:off x="8946351" y="2549878"/>
              <a:ext cx="1852918" cy="279688"/>
            </a:xfrm>
            <a:prstGeom prst="rect">
              <a:avLst/>
            </a:prstGeom>
            <a:noFill/>
          </p:spPr>
          <p:txBody>
            <a:bodyPr vert="horz" wrap="square" lIns="72000" tIns="45720" rIns="72000" bIns="45720" rtlCol="0" anchor="t">
              <a:noAutofit/>
            </a:bodyPr>
            <a:lstStyle>
              <a:lvl1pPr algn="l" defTabSz="914400" rtl="0" eaLnBrk="1" latinLnBrk="0" hangingPunct="1">
                <a:lnSpc>
                  <a:spcPct val="90000"/>
                </a:lnSpc>
                <a:spcBef>
                  <a:spcPct val="0"/>
                </a:spcBef>
                <a:buNone/>
                <a:defRPr sz="2800" b="0" kern="1200" cap="all" spc="120" baseline="0">
                  <a:solidFill>
                    <a:schemeClr val="bg2"/>
                  </a:solidFill>
                  <a:latin typeface="+mn-lt"/>
                  <a:ea typeface="+mj-ea"/>
                  <a:cs typeface="+mj-cs"/>
                </a:defRPr>
              </a:lvl1pPr>
            </a:lstStyle>
            <a:p>
              <a:pPr>
                <a:lnSpc>
                  <a:spcPct val="100000"/>
                </a:lnSpc>
              </a:pPr>
              <a:r>
                <a:rPr lang="it-IT" sz="1100" b="1" kern="100" cap="none" spc="0" dirty="0">
                  <a:solidFill>
                    <a:schemeClr val="tx1"/>
                  </a:solidFill>
                  <a:cs typeface="Times New Roman" panose="02020603050405020304" pitchFamily="18" charset="0"/>
                </a:rPr>
                <a:t>OPINION LEADER</a:t>
              </a:r>
            </a:p>
          </p:txBody>
        </p:sp>
        <p:pic>
          <p:nvPicPr>
            <p:cNvPr id="83" name="Immagine 82">
              <a:extLst>
                <a:ext uri="{FF2B5EF4-FFF2-40B4-BE49-F238E27FC236}">
                  <a16:creationId xmlns:a16="http://schemas.microsoft.com/office/drawing/2014/main" id="{9445A4E4-07DA-DDC8-229E-1FD9BFBBF7EE}"/>
                </a:ext>
              </a:extLst>
            </p:cNvPr>
            <p:cNvPicPr>
              <a:picLocks noChangeAspect="1"/>
            </p:cNvPicPr>
            <p:nvPr/>
          </p:nvPicPr>
          <p:blipFill>
            <a:blip r:embed="rId3">
              <a:biLevel thresh="75000"/>
            </a:blip>
            <a:stretch>
              <a:fillRect/>
            </a:stretch>
          </p:blipFill>
          <p:spPr>
            <a:xfrm>
              <a:off x="8493506" y="2324682"/>
              <a:ext cx="407077" cy="432000"/>
            </a:xfrm>
            <a:prstGeom prst="rect">
              <a:avLst/>
            </a:prstGeom>
          </p:spPr>
        </p:pic>
      </p:grpSp>
      <p:graphicFrame>
        <p:nvGraphicFramePr>
          <p:cNvPr id="84" name="Tabella 83">
            <a:extLst>
              <a:ext uri="{FF2B5EF4-FFF2-40B4-BE49-F238E27FC236}">
                <a16:creationId xmlns:a16="http://schemas.microsoft.com/office/drawing/2014/main" id="{9109F09F-ECD3-5E69-5E94-55F3D3E247F0}"/>
              </a:ext>
            </a:extLst>
          </p:cNvPr>
          <p:cNvGraphicFramePr>
            <a:graphicFrameLocks noGrp="1"/>
          </p:cNvGraphicFramePr>
          <p:nvPr>
            <p:extLst>
              <p:ext uri="{D42A27DB-BD31-4B8C-83A1-F6EECF244321}">
                <p14:modId xmlns:p14="http://schemas.microsoft.com/office/powerpoint/2010/main" val="1858167146"/>
              </p:ext>
            </p:extLst>
          </p:nvPr>
        </p:nvGraphicFramePr>
        <p:xfrm>
          <a:off x="3939397" y="3017555"/>
          <a:ext cx="6984000" cy="2888970"/>
        </p:xfrm>
        <a:graphic>
          <a:graphicData uri="http://schemas.openxmlformats.org/drawingml/2006/table">
            <a:tbl>
              <a:tblPr firstRow="1" bandRow="1">
                <a:tableStyleId>{5C22544A-7EE6-4342-B048-85BDC9FD1C3A}</a:tableStyleId>
              </a:tblPr>
              <a:tblGrid>
                <a:gridCol w="1584000">
                  <a:extLst>
                    <a:ext uri="{9D8B030D-6E8A-4147-A177-3AD203B41FA5}">
                      <a16:colId xmlns:a16="http://schemas.microsoft.com/office/drawing/2014/main" val="775865587"/>
                    </a:ext>
                  </a:extLst>
                </a:gridCol>
                <a:gridCol w="2700000">
                  <a:extLst>
                    <a:ext uri="{9D8B030D-6E8A-4147-A177-3AD203B41FA5}">
                      <a16:colId xmlns:a16="http://schemas.microsoft.com/office/drawing/2014/main" val="4074143258"/>
                    </a:ext>
                  </a:extLst>
                </a:gridCol>
                <a:gridCol w="2700000">
                  <a:extLst>
                    <a:ext uri="{9D8B030D-6E8A-4147-A177-3AD203B41FA5}">
                      <a16:colId xmlns:a16="http://schemas.microsoft.com/office/drawing/2014/main" val="307719084"/>
                    </a:ext>
                  </a:extLst>
                </a:gridCol>
              </a:tblGrid>
              <a:tr h="1224000">
                <a:tc>
                  <a:txBody>
                    <a:bodyPr/>
                    <a:lstStyle/>
                    <a:p>
                      <a:pPr algn="r"/>
                      <a:r>
                        <a:rPr lang="it-IT" sz="1600" b="1" dirty="0">
                          <a:solidFill>
                            <a:schemeClr val="tx1"/>
                          </a:solidFill>
                          <a:latin typeface="+mn-lt"/>
                        </a:rPr>
                        <a:t>TARGET</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dirty="0">
                          <a:ln>
                            <a:noFill/>
                          </a:ln>
                          <a:solidFill>
                            <a:schemeClr val="tx1"/>
                          </a:solidFill>
                          <a:effectLst/>
                          <a:uLnTx/>
                          <a:uFillTx/>
                          <a:latin typeface="+mn-lt"/>
                          <a:ea typeface="+mn-ea"/>
                          <a:cs typeface="+mn-cs"/>
                        </a:rPr>
                        <a:t>Popolazione</a:t>
                      </a:r>
                      <a:r>
                        <a:rPr kumimoji="0" lang="en-GB" sz="1100" b="0" i="0" u="none" strike="noStrike" kern="1200" cap="none" spc="0" normalizeH="0" baseline="0" noProof="0" dirty="0">
                          <a:ln>
                            <a:noFill/>
                          </a:ln>
                          <a:solidFill>
                            <a:schemeClr val="tx1"/>
                          </a:solidFill>
                          <a:effectLst/>
                          <a:uLnTx/>
                          <a:uFillTx/>
                          <a:latin typeface="+mn-lt"/>
                          <a:ea typeface="+mn-ea"/>
                          <a:cs typeface="+mn-cs"/>
                        </a:rPr>
                        <a:t> </a:t>
                      </a:r>
                      <a:r>
                        <a:rPr kumimoji="0" lang="it-IT" sz="1400" b="1" i="0" u="none" strike="noStrike" kern="1200" cap="none" spc="0" normalizeH="0" baseline="0" dirty="0">
                          <a:ln>
                            <a:noFill/>
                          </a:ln>
                          <a:solidFill>
                            <a:schemeClr val="tx1"/>
                          </a:solidFill>
                          <a:effectLst/>
                          <a:uLnTx/>
                          <a:uFillTx/>
                          <a:latin typeface="+mn-lt"/>
                          <a:ea typeface="+mn-ea"/>
                          <a:cs typeface="+mn-cs"/>
                        </a:rPr>
                        <a:t>informata</a:t>
                      </a:r>
                      <a:r>
                        <a:rPr kumimoji="0" lang="en-GB" sz="1400" b="1" i="0" u="none" strike="noStrike" kern="1200" cap="none" spc="0" normalizeH="0" baseline="0" noProof="0" dirty="0">
                          <a:ln>
                            <a:noFill/>
                          </a:ln>
                          <a:solidFill>
                            <a:schemeClr val="tx1"/>
                          </a:solidFill>
                          <a:effectLst/>
                          <a:uLnTx/>
                          <a:uFillTx/>
                          <a:latin typeface="+mn-lt"/>
                          <a:ea typeface="+mn-ea"/>
                          <a:cs typeface="+mn-cs"/>
                        </a:rPr>
                        <a:t> 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dirty="0">
                          <a:ln>
                            <a:noFill/>
                          </a:ln>
                          <a:solidFill>
                            <a:schemeClr val="tx1"/>
                          </a:solidFill>
                          <a:effectLst/>
                          <a:uLnTx/>
                          <a:uFillTx/>
                          <a:latin typeface="+mn-lt"/>
                          <a:ea typeface="+mn-ea"/>
                          <a:cs typeface="+mn-cs"/>
                        </a:rPr>
                        <a:t>attiva</a:t>
                      </a:r>
                      <a:r>
                        <a:rPr kumimoji="0" lang="en-GB" sz="1400" b="1" i="0" u="none" strike="noStrike" kern="1200" cap="none" spc="0" normalizeH="0" baseline="0" noProof="0" dirty="0">
                          <a:ln>
                            <a:noFill/>
                          </a:ln>
                          <a:solidFill>
                            <a:schemeClr val="tx1"/>
                          </a:solidFill>
                          <a:effectLst/>
                          <a:uLnTx/>
                          <a:uFillTx/>
                          <a:latin typeface="+mn-lt"/>
                          <a:ea typeface="+mn-ea"/>
                          <a:cs typeface="+mn-cs"/>
                        </a:rPr>
                        <a:t> </a:t>
                      </a:r>
                      <a:r>
                        <a:rPr kumimoji="0" lang="it-IT" sz="1100" b="0" i="0" u="none" strike="noStrike" kern="1200" cap="none" spc="0" normalizeH="0" baseline="0" dirty="0">
                          <a:ln>
                            <a:noFill/>
                          </a:ln>
                          <a:solidFill>
                            <a:schemeClr val="tx1"/>
                          </a:solidFill>
                          <a:effectLst/>
                          <a:uLnTx/>
                          <a:uFillTx/>
                          <a:latin typeface="+mn-lt"/>
                          <a:ea typeface="+mn-ea"/>
                          <a:cs typeface="+mn-cs"/>
                        </a:rPr>
                        <a:t>sul</a:t>
                      </a:r>
                      <a:r>
                        <a:rPr kumimoji="0" lang="en-GB" sz="1100" b="0" i="0" u="none" strike="noStrike" kern="1200" cap="none" spc="0" normalizeH="0" baseline="0" noProof="0" dirty="0">
                          <a:ln>
                            <a:noFill/>
                          </a:ln>
                          <a:solidFill>
                            <a:schemeClr val="tx1"/>
                          </a:solidFill>
                          <a:effectLst/>
                          <a:uLnTx/>
                          <a:uFillTx/>
                          <a:latin typeface="+mn-lt"/>
                          <a:ea typeface="+mn-ea"/>
                          <a:cs typeface="+mn-cs"/>
                        </a:rPr>
                        <a:t> </a:t>
                      </a:r>
                      <a:r>
                        <a:rPr kumimoji="0" lang="it-IT" sz="1100" b="0" i="0" u="none" strike="noStrike" kern="1200" cap="none" spc="0" normalizeH="0" baseline="0" dirty="0">
                          <a:ln>
                            <a:noFill/>
                          </a:ln>
                          <a:solidFill>
                            <a:schemeClr val="tx1"/>
                          </a:solidFill>
                          <a:effectLst/>
                          <a:uLnTx/>
                          <a:uFillTx/>
                          <a:latin typeface="+mn-lt"/>
                          <a:ea typeface="+mn-ea"/>
                          <a:cs typeface="+mn-cs"/>
                        </a:rPr>
                        <a:t>territorio </a:t>
                      </a:r>
                      <a:r>
                        <a:rPr kumimoji="0" lang="it-IT" sz="1000" b="0" i="1" u="none" strike="noStrike" kern="1200" cap="none" spc="0" normalizeH="0" baseline="0" noProof="0" dirty="0">
                          <a:ln>
                            <a:noFill/>
                          </a:ln>
                          <a:solidFill>
                            <a:srgbClr val="000000"/>
                          </a:solidFill>
                          <a:effectLst/>
                          <a:uLnTx/>
                          <a:uFillTx/>
                          <a:latin typeface="+mn-lt"/>
                          <a:ea typeface="+mn-ea"/>
                          <a:cs typeface="+mn-cs"/>
                        </a:rPr>
                        <a:t>(si informano con regolarità, svolgono volontariato, partecipano ad eventi culturali, fanno parte di associazioni locali)</a:t>
                      </a:r>
                      <a:endParaRPr kumimoji="0" lang="it-IT" sz="1000" b="0" i="1" u="none" strike="noStrike" kern="1200" cap="none" spc="0" normalizeH="0" baseline="0" dirty="0">
                        <a:ln>
                          <a:noFill/>
                        </a:ln>
                        <a:solidFill>
                          <a:schemeClr val="tx1"/>
                        </a:solidFill>
                        <a:effectLst/>
                        <a:uLnTx/>
                        <a:uFillTx/>
                        <a:latin typeface="+mn-lt"/>
                        <a:ea typeface="+mn-ea"/>
                        <a:cs typeface="+mn-cs"/>
                      </a:endParaRPr>
                    </a:p>
                  </a:txBody>
                  <a:tcPr>
                    <a:noFill/>
                  </a:tcPr>
                </a:tc>
                <a:tc>
                  <a:txBody>
                    <a:bodyPr/>
                    <a:lstStyle/>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Enti territoriali </a:t>
                      </a:r>
                      <a:r>
                        <a:rPr kumimoji="0" lang="it-IT" sz="1050" b="0" i="1" u="none" strike="noStrike" kern="1200" cap="none" spc="0" normalizeH="0" baseline="0" noProof="0" dirty="0">
                          <a:ln>
                            <a:noFill/>
                          </a:ln>
                          <a:solidFill>
                            <a:schemeClr val="tx1"/>
                          </a:solidFill>
                          <a:effectLst/>
                          <a:uLnTx/>
                          <a:uFillTx/>
                          <a:latin typeface="+mn-lt"/>
                          <a:ea typeface="+mn-ea"/>
                          <a:cs typeface="+mn-cs"/>
                        </a:rPr>
                        <a:t>(consorzi, mondo associativo)</a:t>
                      </a:r>
                    </a:p>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Pubblica Amministrazione </a:t>
                      </a:r>
                      <a:r>
                        <a:rPr kumimoji="0" lang="it-IT" sz="1100" b="0" i="0" u="none" strike="noStrike" kern="1200" cap="none" spc="0" normalizeH="0" baseline="0" noProof="0" dirty="0">
                          <a:ln>
                            <a:noFill/>
                          </a:ln>
                          <a:solidFill>
                            <a:schemeClr val="tx1"/>
                          </a:solidFill>
                          <a:effectLst/>
                          <a:uLnTx/>
                          <a:uFillTx/>
                          <a:latin typeface="+mn-lt"/>
                          <a:ea typeface="+mn-ea"/>
                          <a:cs typeface="+mn-cs"/>
                        </a:rPr>
                        <a:t>locale </a:t>
                      </a:r>
                    </a:p>
                    <a:p>
                      <a:pPr marL="92075" marR="0" lvl="0" indent="-793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100" b="1" i="0" u="none" strike="noStrike" kern="1200" cap="none" spc="0" normalizeH="0" baseline="0" noProof="0" dirty="0">
                          <a:ln>
                            <a:noFill/>
                          </a:ln>
                          <a:solidFill>
                            <a:schemeClr val="tx1"/>
                          </a:solidFill>
                          <a:effectLst/>
                          <a:uLnTx/>
                          <a:uFillTx/>
                          <a:latin typeface="+mn-lt"/>
                          <a:ea typeface="+mn-ea"/>
                          <a:cs typeface="+mn-cs"/>
                        </a:rPr>
                        <a:t>Mondo accademico</a:t>
                      </a:r>
                      <a:r>
                        <a:rPr kumimoji="0" lang="it-IT" sz="1100" b="0" i="0" u="none" strike="noStrike" kern="1200" cap="none" spc="0" normalizeH="0" baseline="0" noProof="0" dirty="0">
                          <a:ln>
                            <a:noFill/>
                          </a:ln>
                          <a:solidFill>
                            <a:schemeClr val="tx1"/>
                          </a:solidFill>
                          <a:effectLst/>
                          <a:uLnTx/>
                          <a:uFillTx/>
                          <a:latin typeface="+mn-lt"/>
                          <a:ea typeface="+mn-ea"/>
                          <a:cs typeface="+mn-cs"/>
                        </a:rPr>
                        <a:t>, centri di ricerca, enti formazione, incubatori di start-up </a:t>
                      </a:r>
                    </a:p>
                    <a:p>
                      <a:endParaRPr lang="it-IT" sz="1100" dirty="0">
                        <a:solidFill>
                          <a:schemeClr val="tx1"/>
                        </a:solidFill>
                        <a:latin typeface="+mn-lt"/>
                      </a:endParaRPr>
                    </a:p>
                  </a:txBody>
                  <a:tcPr>
                    <a:noFill/>
                  </a:tcPr>
                </a:tc>
                <a:extLst>
                  <a:ext uri="{0D108BD9-81ED-4DB2-BD59-A6C34878D82A}">
                    <a16:rowId xmlns:a16="http://schemas.microsoft.com/office/drawing/2014/main" val="2074971537"/>
                  </a:ext>
                </a:extLst>
              </a:tr>
              <a:tr h="1044000">
                <a:tc>
                  <a:txBody>
                    <a:bodyPr/>
                    <a:lstStyle/>
                    <a:p>
                      <a:pPr algn="r"/>
                      <a:r>
                        <a:rPr lang="it-IT" sz="1600" b="1" dirty="0">
                          <a:solidFill>
                            <a:schemeClr val="tx1"/>
                          </a:solidFill>
                          <a:latin typeface="+mn-lt"/>
                        </a:rPr>
                        <a:t>METODO</a:t>
                      </a:r>
                    </a:p>
                  </a:txBody>
                  <a:tcP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mn-lt"/>
                          <a:ea typeface="+mn-ea"/>
                          <a:cs typeface="+mn-cs"/>
                        </a:rPr>
                        <a:t>250 </a:t>
                      </a:r>
                      <a:r>
                        <a:rPr kumimoji="0" lang="en-GB" sz="1100" b="1" i="0" u="none" strike="noStrike" kern="1200" cap="none" spc="0" normalizeH="0" baseline="0" noProof="0" dirty="0" err="1">
                          <a:ln>
                            <a:noFill/>
                          </a:ln>
                          <a:solidFill>
                            <a:schemeClr val="tx1"/>
                          </a:solidFill>
                          <a:effectLst/>
                          <a:uLnTx/>
                          <a:uFillTx/>
                          <a:latin typeface="+mn-lt"/>
                          <a:ea typeface="+mn-ea"/>
                          <a:cs typeface="+mn-cs"/>
                        </a:rPr>
                        <a:t>interviste</a:t>
                      </a:r>
                      <a:r>
                        <a:rPr kumimoji="0" lang="en-GB" sz="1100" b="1" i="0" u="none" strike="noStrike" kern="1200" cap="none" spc="0" normalizeH="0" baseline="0" noProof="0" dirty="0">
                          <a:ln>
                            <a:noFill/>
                          </a:ln>
                          <a:solidFill>
                            <a:schemeClr val="tx1"/>
                          </a:solidFill>
                          <a:effectLst/>
                          <a:uLnTx/>
                          <a:uFillTx/>
                          <a:latin typeface="+mn-lt"/>
                          <a:ea typeface="+mn-ea"/>
                          <a:cs typeface="+mn-cs"/>
                        </a:rPr>
                        <a:t> con </a:t>
                      </a:r>
                      <a:r>
                        <a:rPr kumimoji="0" lang="en-GB" sz="1100" b="1" i="0" u="none" strike="noStrike" kern="1200" cap="none" spc="0" normalizeH="0" baseline="0" noProof="0" dirty="0" err="1">
                          <a:ln>
                            <a:noFill/>
                          </a:ln>
                          <a:solidFill>
                            <a:schemeClr val="tx1"/>
                          </a:solidFill>
                          <a:effectLst/>
                          <a:uLnTx/>
                          <a:uFillTx/>
                          <a:latin typeface="+mn-lt"/>
                          <a:ea typeface="+mn-ea"/>
                          <a:cs typeface="+mn-cs"/>
                        </a:rPr>
                        <a:t>tecnica</a:t>
                      </a:r>
                      <a:r>
                        <a:rPr kumimoji="0" lang="en-GB" sz="1100" b="1" i="0" u="none" strike="noStrike" kern="1200" cap="none" spc="0" normalizeH="0" baseline="0" noProof="0" dirty="0">
                          <a:ln>
                            <a:noFill/>
                          </a:ln>
                          <a:solidFill>
                            <a:schemeClr val="tx1"/>
                          </a:solidFill>
                          <a:effectLst/>
                          <a:uLnTx/>
                          <a:uFillTx/>
                          <a:latin typeface="+mn-lt"/>
                          <a:ea typeface="+mn-ea"/>
                          <a:cs typeface="+mn-cs"/>
                        </a:rPr>
                        <a:t> </a:t>
                      </a:r>
                      <a:r>
                        <a:rPr kumimoji="0" lang="en-GB" sz="1100" b="1" i="0" u="none" strike="noStrike" kern="1200" cap="none" spc="0" normalizeH="0" baseline="0" noProof="0" dirty="0" err="1">
                          <a:ln>
                            <a:noFill/>
                          </a:ln>
                          <a:solidFill>
                            <a:schemeClr val="tx1"/>
                          </a:solidFill>
                          <a:effectLst/>
                          <a:uLnTx/>
                          <a:uFillTx/>
                          <a:latin typeface="+mn-lt"/>
                          <a:ea typeface="+mn-ea"/>
                          <a:cs typeface="+mn-cs"/>
                        </a:rPr>
                        <a:t>mista</a:t>
                      </a:r>
                      <a:r>
                        <a:rPr kumimoji="0" lang="en-GB" sz="1100" b="1" i="0"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a:ln>
                            <a:noFill/>
                          </a:ln>
                          <a:solidFill>
                            <a:schemeClr val="tx1"/>
                          </a:solidFill>
                          <a:effectLst/>
                          <a:uLnTx/>
                          <a:uFillTx/>
                          <a:latin typeface="+mn-lt"/>
                          <a:ea typeface="+mn-ea"/>
                          <a:cs typeface="+mn-cs"/>
                        </a:rPr>
                        <a:t>(</a:t>
                      </a:r>
                      <a:r>
                        <a:rPr kumimoji="0" lang="en-GB" sz="1000" b="0" i="1" u="none" strike="noStrike" kern="1200" cap="none" spc="0" normalizeH="0" baseline="0" noProof="0" dirty="0" err="1">
                          <a:ln>
                            <a:noFill/>
                          </a:ln>
                          <a:solidFill>
                            <a:schemeClr val="tx1"/>
                          </a:solidFill>
                          <a:effectLst/>
                          <a:uLnTx/>
                          <a:uFillTx/>
                          <a:latin typeface="+mn-lt"/>
                          <a:ea typeface="+mn-ea"/>
                          <a:cs typeface="+mn-cs"/>
                        </a:rPr>
                        <a:t>interviste</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telefoniche</a:t>
                      </a:r>
                      <a:r>
                        <a:rPr kumimoji="0" lang="en-GB" sz="1000" b="0" i="1" u="none" strike="noStrike" kern="1200" cap="none" spc="0" normalizeH="0" baseline="0" noProof="0" dirty="0">
                          <a:ln>
                            <a:noFill/>
                          </a:ln>
                          <a:solidFill>
                            <a:schemeClr val="tx1"/>
                          </a:solidFill>
                          <a:effectLst/>
                          <a:uLnTx/>
                          <a:uFillTx/>
                          <a:latin typeface="+mn-lt"/>
                          <a:ea typeface="+mn-ea"/>
                          <a:cs typeface="+mn-cs"/>
                        </a:rPr>
                        <a:t> CATI + auto-compilate online CAWI), con quote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1000" b="0" i="1" u="none" strike="noStrike" kern="1200" cap="none" spc="0" normalizeH="0" baseline="0" noProof="0" dirty="0" err="1">
                          <a:ln>
                            <a:noFill/>
                          </a:ln>
                          <a:solidFill>
                            <a:schemeClr val="tx1"/>
                          </a:solidFill>
                          <a:effectLst/>
                          <a:uLnTx/>
                          <a:uFillTx/>
                          <a:latin typeface="+mn-lt"/>
                          <a:ea typeface="+mn-ea"/>
                          <a:cs typeface="+mn-cs"/>
                        </a:rPr>
                        <a:t>nei</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territori</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oggetto</a:t>
                      </a:r>
                      <a:r>
                        <a:rPr kumimoji="0" lang="en-GB" sz="1000" b="0" i="1" u="none" strike="noStrike" kern="1200" cap="none" spc="0" normalizeH="0" baseline="0" noProof="0" dirty="0">
                          <a:ln>
                            <a:noFill/>
                          </a:ln>
                          <a:solidFill>
                            <a:schemeClr val="tx1"/>
                          </a:solidFill>
                          <a:effectLst/>
                          <a:uLnTx/>
                          <a:uFillTx/>
                          <a:latin typeface="+mn-lt"/>
                          <a:ea typeface="+mn-ea"/>
                          <a:cs typeface="+mn-cs"/>
                        </a:rPr>
                        <a:t> </a:t>
                      </a:r>
                      <a:r>
                        <a:rPr kumimoji="0" lang="en-GB" sz="1000" b="0" i="1" u="none" strike="noStrike" kern="1200" cap="none" spc="0" normalizeH="0" baseline="0" noProof="0" dirty="0" err="1">
                          <a:ln>
                            <a:noFill/>
                          </a:ln>
                          <a:solidFill>
                            <a:schemeClr val="tx1"/>
                          </a:solidFill>
                          <a:effectLst/>
                          <a:uLnTx/>
                          <a:uFillTx/>
                          <a:latin typeface="+mn-lt"/>
                          <a:ea typeface="+mn-ea"/>
                          <a:cs typeface="+mn-cs"/>
                        </a:rPr>
                        <a:t>d’indagine</a:t>
                      </a:r>
                      <a:r>
                        <a:rPr kumimoji="0" lang="en-GB" sz="1000" b="0" i="1" u="none" strike="noStrike" kern="1200" cap="none" spc="0" normalizeH="0" baseline="0" noProof="0" dirty="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chemeClr val="tx1"/>
                        </a:solidFill>
                        <a:effectLst/>
                        <a:uLnTx/>
                        <a:uFillTx/>
                        <a:latin typeface="+mn-lt"/>
                        <a:ea typeface="+mn-ea"/>
                        <a:cs typeface="+mn-cs"/>
                      </a:endParaRPr>
                    </a:p>
                  </a:txBody>
                  <a:tcP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it-IT" sz="1100" b="1" i="0" u="none" strike="noStrike" kern="1200" cap="none" spc="0" normalizeH="0" baseline="0" dirty="0">
                          <a:ln>
                            <a:noFill/>
                          </a:ln>
                          <a:solidFill>
                            <a:schemeClr val="tx1"/>
                          </a:solidFill>
                          <a:effectLst/>
                          <a:uLnTx/>
                          <a:uFillTx/>
                          <a:latin typeface="+mn-lt"/>
                          <a:ea typeface="+mn-ea"/>
                          <a:cs typeface="+mn-cs"/>
                        </a:rPr>
                        <a:t>30 interviste individuali </a:t>
                      </a:r>
                    </a:p>
                    <a:p>
                      <a:pPr marL="0" marR="0" lvl="0" indent="0" algn="l" defTabSz="914400" rtl="0" eaLnBrk="1" fontAlgn="auto" latinLnBrk="0" hangingPunct="1">
                        <a:lnSpc>
                          <a:spcPct val="90000"/>
                        </a:lnSpc>
                        <a:spcBef>
                          <a:spcPts val="0"/>
                        </a:spcBef>
                        <a:spcAft>
                          <a:spcPts val="0"/>
                        </a:spcAft>
                        <a:buClrTx/>
                        <a:buSzTx/>
                        <a:buFontTx/>
                        <a:buNone/>
                        <a:tabLst/>
                        <a:defRPr/>
                      </a:pPr>
                      <a:r>
                        <a:rPr lang="it-IT" sz="1050" i="1" dirty="0">
                          <a:solidFill>
                            <a:schemeClr val="tx1"/>
                          </a:solidFill>
                          <a:latin typeface="+mn-lt"/>
                        </a:rPr>
                        <a:t>(</a:t>
                      </a:r>
                      <a:r>
                        <a:rPr lang="it-IT" sz="1000" i="1" dirty="0"/>
                        <a:t>8 colloqui individuali in profondità e 22 interviste semi-strutturate). Gli opinion leader sono stati selezionati in base alla loro area di competenza nei territori interessanti per Fondazione LGH (**)</a:t>
                      </a:r>
                    </a:p>
                    <a:p>
                      <a:pPr marL="0" marR="0" lvl="0" indent="0" algn="l" defTabSz="914400" rtl="0" eaLnBrk="1" fontAlgn="auto" latinLnBrk="0" hangingPunct="1">
                        <a:lnSpc>
                          <a:spcPct val="90000"/>
                        </a:lnSpc>
                        <a:spcBef>
                          <a:spcPts val="0"/>
                        </a:spcBef>
                        <a:spcAft>
                          <a:spcPts val="0"/>
                        </a:spcAft>
                        <a:buClrTx/>
                        <a:buSzTx/>
                        <a:buFontTx/>
                        <a:buNone/>
                        <a:tabLst/>
                        <a:defRPr/>
                      </a:pPr>
                      <a:endParaRPr lang="it-IT" sz="1100" dirty="0">
                        <a:solidFill>
                          <a:schemeClr val="tx1"/>
                        </a:solidFill>
                        <a:latin typeface="+mn-lt"/>
                      </a:endParaRPr>
                    </a:p>
                  </a:txBody>
                  <a:tcPr>
                    <a:noFill/>
                  </a:tcPr>
                </a:tc>
                <a:extLst>
                  <a:ext uri="{0D108BD9-81ED-4DB2-BD59-A6C34878D82A}">
                    <a16:rowId xmlns:a16="http://schemas.microsoft.com/office/drawing/2014/main" val="1553833588"/>
                  </a:ext>
                </a:extLst>
              </a:tr>
              <a:tr h="576000">
                <a:tc>
                  <a:txBody>
                    <a:bodyPr/>
                    <a:lstStyle/>
                    <a:p>
                      <a:pPr algn="r"/>
                      <a:r>
                        <a:rPr lang="it-IT" sz="1600" b="1" dirty="0">
                          <a:solidFill>
                            <a:schemeClr val="tx1"/>
                          </a:solidFill>
                          <a:latin typeface="+mn-lt"/>
                        </a:rPr>
                        <a:t>PERIODO DI RILEVAZIONE</a:t>
                      </a:r>
                    </a:p>
                  </a:txBody>
                  <a:tcPr>
                    <a:noFill/>
                  </a:tcPr>
                </a:tc>
                <a:tc>
                  <a:txBody>
                    <a:bodyPr/>
                    <a:lstStyle/>
                    <a:p>
                      <a:r>
                        <a:rPr lang="it-IT" sz="1100" dirty="0">
                          <a:solidFill>
                            <a:schemeClr val="tx1"/>
                          </a:solidFill>
                          <a:latin typeface="+mn-lt"/>
                        </a:rPr>
                        <a:t>10- 18 settembre 2024</a:t>
                      </a:r>
                    </a:p>
                  </a:txBody>
                  <a:tcPr>
                    <a:noFill/>
                  </a:tcPr>
                </a:tc>
                <a:tc>
                  <a:txBody>
                    <a:bodyPr/>
                    <a:lstStyle/>
                    <a:p>
                      <a:r>
                        <a:rPr lang="it-IT" sz="1100" dirty="0">
                          <a:solidFill>
                            <a:schemeClr val="tx1"/>
                          </a:solidFill>
                          <a:latin typeface="+mn-lt"/>
                        </a:rPr>
                        <a:t>Settembre – ottobre 2024</a:t>
                      </a:r>
                    </a:p>
                  </a:txBody>
                  <a:tcPr>
                    <a:noFill/>
                  </a:tcPr>
                </a:tc>
                <a:extLst>
                  <a:ext uri="{0D108BD9-81ED-4DB2-BD59-A6C34878D82A}">
                    <a16:rowId xmlns:a16="http://schemas.microsoft.com/office/drawing/2014/main" val="199425892"/>
                  </a:ext>
                </a:extLst>
              </a:tr>
            </a:tbl>
          </a:graphicData>
        </a:graphic>
      </p:graphicFrame>
      <p:sp>
        <p:nvSpPr>
          <p:cNvPr id="85" name="Rettangolo 84">
            <a:extLst>
              <a:ext uri="{FF2B5EF4-FFF2-40B4-BE49-F238E27FC236}">
                <a16:creationId xmlns:a16="http://schemas.microsoft.com/office/drawing/2014/main" id="{F1372C14-865C-C4A7-4301-A6FBE9B635D0}"/>
              </a:ext>
            </a:extLst>
          </p:cNvPr>
          <p:cNvSpPr/>
          <p:nvPr/>
        </p:nvSpPr>
        <p:spPr>
          <a:xfrm>
            <a:off x="5528782" y="2404780"/>
            <a:ext cx="2592387" cy="3501745"/>
          </a:xfrm>
          <a:prstGeom prst="rect">
            <a:avLst/>
          </a:prstGeom>
          <a:noFill/>
          <a:ln w="28575">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86" name="Rettangolo 85">
            <a:extLst>
              <a:ext uri="{FF2B5EF4-FFF2-40B4-BE49-F238E27FC236}">
                <a16:creationId xmlns:a16="http://schemas.microsoft.com/office/drawing/2014/main" id="{B23B96CF-B67A-9C4C-C91C-2BCC1CB4F126}"/>
              </a:ext>
            </a:extLst>
          </p:cNvPr>
          <p:cNvSpPr/>
          <p:nvPr/>
        </p:nvSpPr>
        <p:spPr>
          <a:xfrm>
            <a:off x="8216809" y="2404780"/>
            <a:ext cx="2548957" cy="3501745"/>
          </a:xfrm>
          <a:prstGeom prst="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87" name="Rettangolo 86">
            <a:extLst>
              <a:ext uri="{FF2B5EF4-FFF2-40B4-BE49-F238E27FC236}">
                <a16:creationId xmlns:a16="http://schemas.microsoft.com/office/drawing/2014/main" id="{5F43FBBC-5D42-7F76-A516-2B41F02419E1}"/>
              </a:ext>
            </a:extLst>
          </p:cNvPr>
          <p:cNvSpPr/>
          <p:nvPr/>
        </p:nvSpPr>
        <p:spPr>
          <a:xfrm>
            <a:off x="6293109" y="6091145"/>
            <a:ext cx="5146965" cy="524931"/>
          </a:xfrm>
          <a:prstGeom prst="rect">
            <a:avLst/>
          </a:prstGeom>
          <a:noFill/>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58703" rIns="282528" bIns="158704" numCol="1" spcCol="1270" anchor="ctr" anchorCtr="0">
            <a:noAutofit/>
          </a:bodyPr>
          <a:lstStyle/>
          <a:p>
            <a:pPr marL="0" lvl="1" algn="r" defTabSz="711200">
              <a:lnSpc>
                <a:spcPct val="90000"/>
              </a:lnSpc>
              <a:spcBef>
                <a:spcPct val="0"/>
              </a:spcBef>
              <a:spcAft>
                <a:spcPct val="15000"/>
              </a:spcAft>
            </a:pPr>
            <a:endParaRPr lang="it-IT" sz="900" dirty="0">
              <a:solidFill>
                <a:schemeClr val="tx1"/>
              </a:solidFill>
            </a:endParaRPr>
          </a:p>
          <a:p>
            <a:pPr marL="0" lvl="1" algn="r" defTabSz="711200">
              <a:lnSpc>
                <a:spcPct val="90000"/>
              </a:lnSpc>
              <a:spcBef>
                <a:spcPct val="0"/>
              </a:spcBef>
              <a:spcAft>
                <a:spcPct val="15000"/>
              </a:spcAft>
            </a:pPr>
            <a:r>
              <a:rPr lang="it-IT" sz="900" b="1" dirty="0">
                <a:solidFill>
                  <a:schemeClr val="tx1"/>
                </a:solidFill>
              </a:rPr>
              <a:t>NOTA</a:t>
            </a:r>
            <a:r>
              <a:rPr lang="it-IT" sz="900" dirty="0">
                <a:solidFill>
                  <a:schemeClr val="tx1"/>
                </a:solidFill>
              </a:rPr>
              <a:t>:</a:t>
            </a:r>
            <a:r>
              <a:rPr lang="it-IT" sz="900" i="0" dirty="0">
                <a:solidFill>
                  <a:schemeClr val="tx1"/>
                </a:solidFill>
              </a:rPr>
              <a:t>I dati </a:t>
            </a:r>
            <a:r>
              <a:rPr lang="it-IT" sz="900" dirty="0">
                <a:solidFill>
                  <a:schemeClr val="tx1"/>
                </a:solidFill>
              </a:rPr>
              <a:t>popolazione </a:t>
            </a:r>
            <a:r>
              <a:rPr lang="it-IT" sz="900" i="0" dirty="0">
                <a:solidFill>
                  <a:schemeClr val="tx1"/>
                </a:solidFill>
              </a:rPr>
              <a:t>sono stati pesati in modo da garantire la rappresentatività territoriale</a:t>
            </a:r>
            <a:endParaRPr lang="it-IT" sz="900" dirty="0">
              <a:solidFill>
                <a:schemeClr val="tx1"/>
              </a:solidFill>
            </a:endParaRPr>
          </a:p>
          <a:p>
            <a:pPr marL="0" lvl="1" algn="r" defTabSz="711200">
              <a:lnSpc>
                <a:spcPct val="90000"/>
              </a:lnSpc>
              <a:spcBef>
                <a:spcPct val="0"/>
              </a:spcBef>
              <a:spcAft>
                <a:spcPct val="15000"/>
              </a:spcAft>
            </a:pPr>
            <a:r>
              <a:rPr lang="it-IT" sz="900" dirty="0">
                <a:solidFill>
                  <a:schemeClr val="tx1"/>
                </a:solidFill>
              </a:rPr>
              <a:t>(*) Le interviste alla popolazione sono state effettuate </a:t>
            </a:r>
            <a:r>
              <a:rPr kumimoji="0" lang="it-IT" sz="900" u="none" strike="noStrike" kern="1200" cap="none" spc="0" normalizeH="0" baseline="0" noProof="0" dirty="0">
                <a:ln>
                  <a:noFill/>
                </a:ln>
                <a:solidFill>
                  <a:schemeClr val="tx1"/>
                </a:solidFill>
                <a:effectLst/>
                <a:uLnTx/>
                <a:uFillTx/>
                <a:latin typeface="+mn-lt"/>
              </a:rPr>
              <a:t>tramite </a:t>
            </a:r>
            <a:r>
              <a:rPr kumimoji="0" lang="it-IT" sz="900" i="0" u="none" strike="noStrike" kern="1200" cap="none" spc="0" normalizeH="0" baseline="0" noProof="0" dirty="0">
                <a:ln>
                  <a:noFill/>
                </a:ln>
                <a:solidFill>
                  <a:schemeClr val="tx1"/>
                </a:solidFill>
                <a:effectLst/>
                <a:uLnTx/>
                <a:uFillTx/>
                <a:latin typeface="+mn-lt"/>
              </a:rPr>
              <a:t>panel proprietario Ipsos. </a:t>
            </a:r>
          </a:p>
          <a:p>
            <a:pPr marL="0" lvl="1" algn="r" defTabSz="711200">
              <a:lnSpc>
                <a:spcPct val="90000"/>
              </a:lnSpc>
              <a:spcBef>
                <a:spcPct val="0"/>
              </a:spcBef>
              <a:spcAft>
                <a:spcPct val="15000"/>
              </a:spcAft>
            </a:pPr>
            <a:r>
              <a:rPr lang="it-IT" sz="900" dirty="0">
                <a:solidFill>
                  <a:schemeClr val="tx1"/>
                </a:solidFill>
              </a:rPr>
              <a:t>(**) Gli opinion leader sono stati individuati a partire da una </a:t>
            </a:r>
            <a:r>
              <a:rPr lang="it-IT" sz="900" dirty="0">
                <a:solidFill>
                  <a:schemeClr val="tx1"/>
                </a:solidFill>
                <a:latin typeface="+mn-lt"/>
              </a:rPr>
              <a:t>lista di contatti di Fondazione LGH integrata con il panel opinion leader Ipsos</a:t>
            </a:r>
            <a:endParaRPr kumimoji="0" lang="it-IT" sz="900" i="0" u="none" strike="noStrike" kern="1200" cap="none" spc="0" normalizeH="0" baseline="0" noProof="0" dirty="0">
              <a:ln>
                <a:noFill/>
              </a:ln>
              <a:solidFill>
                <a:schemeClr val="tx1"/>
              </a:solidFill>
              <a:effectLst/>
              <a:uLnTx/>
              <a:uFillTx/>
              <a:latin typeface="+mn-lt"/>
            </a:endParaRPr>
          </a:p>
        </p:txBody>
      </p:sp>
      <p:pic>
        <p:nvPicPr>
          <p:cNvPr id="90" name="Segnaposto immagine 63" descr="Immagine che contiene persona, menta/monete, mano, tenere&#10;&#10;Descrizione generata automaticamente">
            <a:extLst>
              <a:ext uri="{FF2B5EF4-FFF2-40B4-BE49-F238E27FC236}">
                <a16:creationId xmlns:a16="http://schemas.microsoft.com/office/drawing/2014/main" id="{5BE95E69-0177-8662-D25C-82CA8E1236CC}"/>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val="0"/>
              </a:ext>
            </a:extLst>
          </a:blip>
          <a:srcRect l="28209" r="28209"/>
          <a:stretch/>
        </p:blipFill>
        <p:spPr>
          <a:xfrm>
            <a:off x="449263" y="0"/>
            <a:ext cx="2592387" cy="5948363"/>
          </a:xfrm>
          <a:prstGeom prst="rect">
            <a:avLst/>
          </a:prstGeom>
        </p:spPr>
      </p:pic>
    </p:spTree>
    <p:extLst>
      <p:ext uri="{BB962C8B-B14F-4D97-AF65-F5344CB8AC3E}">
        <p14:creationId xmlns:p14="http://schemas.microsoft.com/office/powerpoint/2010/main" val="434564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ella 15">
            <a:extLst>
              <a:ext uri="{FF2B5EF4-FFF2-40B4-BE49-F238E27FC236}">
                <a16:creationId xmlns:a16="http://schemas.microsoft.com/office/drawing/2014/main" id="{BF0FF17F-0B54-D61F-CF87-AA81AFECEC6E}"/>
              </a:ext>
            </a:extLst>
          </p:cNvPr>
          <p:cNvGraphicFramePr>
            <a:graphicFrameLocks noGrp="1"/>
          </p:cNvGraphicFramePr>
          <p:nvPr>
            <p:extLst>
              <p:ext uri="{D42A27DB-BD31-4B8C-83A1-F6EECF244321}">
                <p14:modId xmlns:p14="http://schemas.microsoft.com/office/powerpoint/2010/main" val="3286265887"/>
              </p:ext>
            </p:extLst>
          </p:nvPr>
        </p:nvGraphicFramePr>
        <p:xfrm>
          <a:off x="778458" y="2329332"/>
          <a:ext cx="6984000" cy="3578544"/>
        </p:xfrm>
        <a:graphic>
          <a:graphicData uri="http://schemas.openxmlformats.org/drawingml/2006/table">
            <a:tbl>
              <a:tblPr firstRow="1" bandRow="1">
                <a:tableStyleId>{2D5ABB26-0587-4C30-8999-92F81FD0307C}</a:tableStyleId>
              </a:tblPr>
              <a:tblGrid>
                <a:gridCol w="3852000">
                  <a:extLst>
                    <a:ext uri="{9D8B030D-6E8A-4147-A177-3AD203B41FA5}">
                      <a16:colId xmlns:a16="http://schemas.microsoft.com/office/drawing/2014/main" val="3341046730"/>
                    </a:ext>
                  </a:extLst>
                </a:gridCol>
                <a:gridCol w="1566000">
                  <a:extLst>
                    <a:ext uri="{9D8B030D-6E8A-4147-A177-3AD203B41FA5}">
                      <a16:colId xmlns:a16="http://schemas.microsoft.com/office/drawing/2014/main" val="603761683"/>
                    </a:ext>
                  </a:extLst>
                </a:gridCol>
                <a:gridCol w="1566000">
                  <a:extLst>
                    <a:ext uri="{9D8B030D-6E8A-4147-A177-3AD203B41FA5}">
                      <a16:colId xmlns:a16="http://schemas.microsoft.com/office/drawing/2014/main" val="495066599"/>
                    </a:ext>
                  </a:extLst>
                </a:gridCol>
              </a:tblGrid>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Rende possibile l'</a:t>
                      </a:r>
                      <a:r>
                        <a:rPr kumimoji="0" lang="it-IT" sz="1200" b="1" i="0" u="none" strike="noStrike" kern="1200" cap="none" spc="0" normalizeH="0" baseline="0" dirty="0">
                          <a:ln>
                            <a:noFill/>
                          </a:ln>
                          <a:solidFill>
                            <a:srgbClr val="282828"/>
                          </a:solidFill>
                          <a:effectLst/>
                          <a:uLnTx/>
                          <a:uFillTx/>
                          <a:latin typeface="+mn-lt"/>
                          <a:ea typeface="+mn-ea"/>
                          <a:cs typeface="+mn-cs"/>
                        </a:rPr>
                        <a:t>efficienza energetica </a:t>
                      </a:r>
                      <a:r>
                        <a:rPr kumimoji="0" lang="it-IT" sz="1200" b="0" i="0" u="none" strike="noStrike" kern="1200" cap="none" spc="0" normalizeH="0" baseline="0" dirty="0">
                          <a:ln>
                            <a:noFill/>
                          </a:ln>
                          <a:solidFill>
                            <a:srgbClr val="282828"/>
                          </a:solidFill>
                          <a:effectLst/>
                          <a:uLnTx/>
                          <a:uFillTx/>
                          <a:latin typeface="+mn-lt"/>
                          <a:ea typeface="+mn-ea"/>
                          <a:cs typeface="+mn-cs"/>
                        </a:rPr>
                        <a:t>grazie all'utilizzo di </a:t>
                      </a:r>
                      <a:r>
                        <a:rPr kumimoji="0" lang="it-IT" sz="1200" b="1" i="0" u="none" strike="noStrike" kern="1200" cap="none" spc="0" normalizeH="0" baseline="0" dirty="0">
                          <a:ln>
                            <a:noFill/>
                          </a:ln>
                          <a:solidFill>
                            <a:srgbClr val="282828"/>
                          </a:solidFill>
                          <a:effectLst/>
                          <a:uLnTx/>
                          <a:uFillTx/>
                          <a:latin typeface="+mn-lt"/>
                          <a:ea typeface="+mn-ea"/>
                          <a:cs typeface="+mn-cs"/>
                        </a:rPr>
                        <a:t>energia da fonti rinnovabili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650980883"/>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Favorisce lo </a:t>
                      </a:r>
                      <a:r>
                        <a:rPr kumimoji="0" lang="it-IT" sz="1200" b="1" i="0" u="none" strike="noStrike" kern="1200" cap="none" spc="0" normalizeH="0" baseline="0" dirty="0">
                          <a:ln>
                            <a:noFill/>
                          </a:ln>
                          <a:solidFill>
                            <a:srgbClr val="282828"/>
                          </a:solidFill>
                          <a:effectLst/>
                          <a:uLnTx/>
                          <a:uFillTx/>
                          <a:latin typeface="+mn-lt"/>
                          <a:ea typeface="+mn-ea"/>
                          <a:cs typeface="+mn-cs"/>
                        </a:rPr>
                        <a:t>sviluppo tecnologico e l'innovazione sostenibile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Promuove lo sviluppo di </a:t>
                      </a:r>
                      <a:r>
                        <a:rPr kumimoji="0" lang="it-IT" sz="1200" b="1" i="0" u="none" strike="noStrike" kern="1200" cap="none" spc="0" normalizeH="0" baseline="0" dirty="0">
                          <a:ln>
                            <a:noFill/>
                          </a:ln>
                          <a:solidFill>
                            <a:srgbClr val="282828"/>
                          </a:solidFill>
                          <a:effectLst/>
                          <a:uLnTx/>
                          <a:uFillTx/>
                          <a:latin typeface="+mn-lt"/>
                          <a:ea typeface="+mn-ea"/>
                          <a:cs typeface="+mn-cs"/>
                        </a:rPr>
                        <a:t>progetti di 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175573244"/>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Contribuisce a creare un </a:t>
                      </a:r>
                      <a:r>
                        <a:rPr kumimoji="0" lang="it-IT" sz="1200" b="1" i="0" u="none" strike="noStrike" kern="1200" cap="none" spc="0" normalizeH="0" baseline="0" dirty="0">
                          <a:ln>
                            <a:noFill/>
                          </a:ln>
                          <a:solidFill>
                            <a:srgbClr val="282828"/>
                          </a:solidFill>
                          <a:effectLst/>
                          <a:uLnTx/>
                          <a:uFillTx/>
                          <a:latin typeface="+mn-lt"/>
                          <a:ea typeface="+mn-ea"/>
                          <a:cs typeface="+mn-cs"/>
                        </a:rPr>
                        <a:t>senso di identità e appartenenza al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 </a:t>
                      </a:r>
                      <a:r>
                        <a:rPr kumimoji="0" lang="it-IT" sz="1200" b="1" i="0" u="none" strike="noStrike" kern="1200" cap="none" spc="0" normalizeH="0" baseline="0" dirty="0">
                          <a:ln>
                            <a:noFill/>
                          </a:ln>
                          <a:solidFill>
                            <a:srgbClr val="282828"/>
                          </a:solidFill>
                          <a:effectLst/>
                          <a:uLnTx/>
                          <a:uFillTx/>
                          <a:latin typeface="+mn-lt"/>
                          <a:ea typeface="+mn-ea"/>
                          <a:cs typeface="+mn-cs"/>
                        </a:rPr>
                        <a:t>punto di riferimento per le start-up </a:t>
                      </a:r>
                      <a:r>
                        <a:rPr kumimoji="0" lang="it-IT" sz="1200" b="0" i="0" u="none" strike="noStrike" kern="1200" cap="none" spc="0" normalizeH="0" baseline="0" dirty="0">
                          <a:ln>
                            <a:noFill/>
                          </a:ln>
                          <a:solidFill>
                            <a:srgbClr val="282828"/>
                          </a:solidFill>
                          <a:effectLst/>
                          <a:uLnTx/>
                          <a:uFillTx/>
                          <a:latin typeface="+mn-lt"/>
                          <a:ea typeface="+mn-ea"/>
                          <a:cs typeface="+mn-cs"/>
                        </a:rPr>
                        <a:t>e per giovani imprenditori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Rappresenta un </a:t>
                      </a:r>
                      <a:r>
                        <a:rPr kumimoji="0" lang="it-IT" sz="1200" b="1" i="0" u="none" strike="noStrike" kern="1200" cap="none" spc="0" normalizeH="0" baseline="0" dirty="0">
                          <a:ln>
                            <a:noFill/>
                          </a:ln>
                          <a:solidFill>
                            <a:srgbClr val="282828"/>
                          </a:solidFill>
                          <a:effectLst/>
                          <a:uLnTx/>
                          <a:uFillTx/>
                          <a:latin typeface="+mn-lt"/>
                          <a:ea typeface="+mn-ea"/>
                          <a:cs typeface="+mn-cs"/>
                        </a:rPr>
                        <a:t>punto di incontro </a:t>
                      </a:r>
                      <a:r>
                        <a:rPr kumimoji="0" lang="it-IT" sz="1200" b="0" i="0" u="none" strike="noStrike" kern="1200" cap="none" spc="0" normalizeH="0" baseline="0" dirty="0">
                          <a:ln>
                            <a:noFill/>
                          </a:ln>
                          <a:solidFill>
                            <a:srgbClr val="282828"/>
                          </a:solidFill>
                          <a:effectLst/>
                          <a:uLnTx/>
                          <a:uFillTx/>
                          <a:latin typeface="+mn-lt"/>
                          <a:ea typeface="+mn-ea"/>
                          <a:cs typeface="+mn-cs"/>
                        </a:rPr>
                        <a:t>per mondo accademico, imprenditoriale, istituzionale, associativo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3755728013"/>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una </a:t>
                      </a:r>
                      <a:r>
                        <a:rPr kumimoji="0" lang="it-IT" sz="1200" b="1" i="0" u="none" strike="noStrike" kern="1200" cap="none" spc="0" normalizeH="0" baseline="0" dirty="0">
                          <a:ln>
                            <a:noFill/>
                          </a:ln>
                          <a:solidFill>
                            <a:srgbClr val="282828"/>
                          </a:solidFill>
                          <a:effectLst/>
                          <a:uLnTx/>
                          <a:uFillTx/>
                          <a:latin typeface="+mn-lt"/>
                          <a:ea typeface="+mn-ea"/>
                          <a:cs typeface="+mn-cs"/>
                        </a:rPr>
                        <a:t>fonte di ispirazione </a:t>
                      </a:r>
                      <a:r>
                        <a:rPr kumimoji="0" lang="it-IT" sz="1200" b="0" i="0" u="none" strike="noStrike" kern="1200" cap="none" spc="0" normalizeH="0" baseline="0" dirty="0">
                          <a:ln>
                            <a:noFill/>
                          </a:ln>
                          <a:solidFill>
                            <a:srgbClr val="282828"/>
                          </a:solidFill>
                          <a:effectLst/>
                          <a:uLnTx/>
                          <a:uFillTx/>
                          <a:latin typeface="+mn-lt"/>
                          <a:ea typeface="+mn-ea"/>
                          <a:cs typeface="+mn-cs"/>
                        </a:rPr>
                        <a:t>per la nascita/lo sviluppo di altre fondazioni locali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87320049"/>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a:t>
                      </a:r>
                      <a:r>
                        <a:rPr kumimoji="0" lang="it-IT" sz="1200" b="1" i="0" u="none" strike="noStrike" kern="1200" cap="none" spc="0" normalizeH="0" baseline="0" dirty="0">
                          <a:ln>
                            <a:noFill/>
                          </a:ln>
                          <a:solidFill>
                            <a:srgbClr val="282828"/>
                          </a:solidFill>
                          <a:effectLst/>
                          <a:uLnTx/>
                          <a:uFillTx/>
                          <a:latin typeface="+mn-lt"/>
                          <a:ea typeface="+mn-ea"/>
                          <a:cs typeface="+mn-cs"/>
                        </a:rPr>
                        <a:t>Offre opportunità per eventi </a:t>
                      </a:r>
                      <a:r>
                        <a:rPr kumimoji="0" lang="it-IT" sz="1200" b="0" i="0" u="none" strike="noStrike" kern="1200" cap="none" spc="0" normalizeH="0" baseline="0" dirty="0">
                          <a:ln>
                            <a:noFill/>
                          </a:ln>
                          <a:solidFill>
                            <a:srgbClr val="282828"/>
                          </a:solidFill>
                          <a:effectLst/>
                          <a:uLnTx/>
                          <a:uFillTx/>
                          <a:latin typeface="+mn-lt"/>
                          <a:ea typeface="+mn-ea"/>
                          <a:cs typeface="+mn-cs"/>
                        </a:rPr>
                        <a:t>culturali, artistici e di intrattenimento, arricchendo la vita sociale </a:t>
                      </a:r>
                      <a:r>
                        <a:rPr kumimoji="0" lang="it-IT" sz="1200" b="1" i="0" u="none" strike="noStrike" kern="1200" cap="none" spc="0" normalizeH="0" baseline="0" dirty="0">
                          <a:ln>
                            <a:noFill/>
                          </a:ln>
                          <a:solidFill>
                            <a:srgbClr val="282828"/>
                          </a:solidFill>
                          <a:effectLst/>
                          <a:uLnTx/>
                          <a:uFillTx/>
                          <a:latin typeface="+mn-lt"/>
                          <a:ea typeface="+mn-ea"/>
                          <a:cs typeface="+mn-cs"/>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1380800888"/>
                  </a:ext>
                </a:extLst>
              </a:tr>
              <a:tr h="397616">
                <a:tc>
                  <a:txBody>
                    <a:bodyPr/>
                    <a:lstStyle/>
                    <a:p>
                      <a:pPr marL="0" algn="r" defTabSz="914400" rtl="0" eaLnBrk="1" fontAlgn="ctr" latinLnBrk="0" hangingPunct="1"/>
                      <a:r>
                        <a:rPr kumimoji="0" lang="it-IT" sz="1200" b="0" i="0" u="none" strike="noStrike" kern="1200" cap="none" spc="0" normalizeH="0" baseline="0" dirty="0">
                          <a:ln>
                            <a:noFill/>
                          </a:ln>
                          <a:solidFill>
                            <a:srgbClr val="282828"/>
                          </a:solidFill>
                          <a:effectLst/>
                          <a:uLnTx/>
                          <a:uFillTx/>
                          <a:latin typeface="+mn-lt"/>
                          <a:ea typeface="+mn-ea"/>
                          <a:cs typeface="+mn-cs"/>
                        </a:rPr>
                        <a:t>  E' un </a:t>
                      </a:r>
                      <a:r>
                        <a:rPr kumimoji="0" lang="it-IT" sz="1200" b="1" i="0" u="none" strike="noStrike" kern="1200" cap="none" spc="0" normalizeH="0" baseline="0" dirty="0">
                          <a:ln>
                            <a:noFill/>
                          </a:ln>
                          <a:solidFill>
                            <a:srgbClr val="282828"/>
                          </a:solidFill>
                          <a:effectLst/>
                          <a:uLnTx/>
                          <a:uFillTx/>
                          <a:latin typeface="+mn-lt"/>
                          <a:ea typeface="+mn-ea"/>
                          <a:cs typeface="+mn-cs"/>
                        </a:rPr>
                        <a:t>polo di aggregazione per importanti realtà economiche </a:t>
                      </a:r>
                      <a:r>
                        <a:rPr kumimoji="0" lang="it-IT" sz="1200" b="0" i="0" u="none" strike="noStrike" kern="1200" cap="none" spc="0" normalizeH="0" baseline="0" dirty="0">
                          <a:ln>
                            <a:noFill/>
                          </a:ln>
                          <a:solidFill>
                            <a:srgbClr val="282828"/>
                          </a:solidFill>
                          <a:effectLst/>
                          <a:uLnTx/>
                          <a:uFillTx/>
                          <a:latin typeface="+mn-lt"/>
                          <a:ea typeface="+mn-ea"/>
                          <a:cs typeface="+mn-cs"/>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1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rgbClr val="DCEFF8"/>
                    </a:solidFill>
                  </a:tcPr>
                </a:tc>
                <a:extLst>
                  <a:ext uri="{0D108BD9-81ED-4DB2-BD59-A6C34878D82A}">
                    <a16:rowId xmlns:a16="http://schemas.microsoft.com/office/drawing/2014/main" val="1882388249"/>
                  </a:ext>
                </a:extLst>
              </a:tr>
            </a:tbl>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520328" y="410441"/>
            <a:ext cx="7829016" cy="451987"/>
          </a:xfrm>
        </p:spPr>
        <p:txBody>
          <a:bodyPr/>
          <a:lstStyle/>
          <a:p>
            <a:r>
              <a:rPr lang="it-IT" dirty="0"/>
              <a:t>Fondazione LGH: esempio di innovazione nell’economia circolare e nell’efficienza energetica</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952148" y="6020115"/>
            <a:ext cx="5775759" cy="40011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900" i="1" dirty="0"/>
              <a:t>D.21 In base a tutto quello che abbiamo detto di Fondazione LGH, agli ambiti di impegno e ai progetti promossi, quali delle seguenti affermazioni sceglierebbe se dovesse raccontare in modo sintetico il ruolo e il valore di Fondazione?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pSp>
        <p:nvGrpSpPr>
          <p:cNvPr id="9" name="Gruppo 8">
            <a:extLst>
              <a:ext uri="{FF2B5EF4-FFF2-40B4-BE49-F238E27FC236}">
                <a16:creationId xmlns:a16="http://schemas.microsoft.com/office/drawing/2014/main" id="{E420CBC1-CE6C-8DA8-B5A6-8870F401A9A4}"/>
              </a:ext>
            </a:extLst>
          </p:cNvPr>
          <p:cNvGrpSpPr>
            <a:grpSpLocks noChangeAspect="1"/>
          </p:cNvGrpSpPr>
          <p:nvPr/>
        </p:nvGrpSpPr>
        <p:grpSpPr>
          <a:xfrm>
            <a:off x="4805413" y="1670851"/>
            <a:ext cx="589757" cy="590375"/>
            <a:chOff x="450001" y="1786261"/>
            <a:chExt cx="555641" cy="540085"/>
          </a:xfrm>
        </p:grpSpPr>
        <p:pic>
          <p:nvPicPr>
            <p:cNvPr id="10" name="Immagine 9">
              <a:extLst>
                <a:ext uri="{FF2B5EF4-FFF2-40B4-BE49-F238E27FC236}">
                  <a16:creationId xmlns:a16="http://schemas.microsoft.com/office/drawing/2014/main" id="{6A6FE286-13CE-78A4-D034-E826C9E9AF75}"/>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12" name="Source">
              <a:extLst>
                <a:ext uri="{FF2B5EF4-FFF2-40B4-BE49-F238E27FC236}">
                  <a16:creationId xmlns:a16="http://schemas.microsoft.com/office/drawing/2014/main" id="{D6601FA5-B2DC-872A-D464-BF2B50296717}"/>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7" name="Gruppo 16">
            <a:extLst>
              <a:ext uri="{FF2B5EF4-FFF2-40B4-BE49-F238E27FC236}">
                <a16:creationId xmlns:a16="http://schemas.microsoft.com/office/drawing/2014/main" id="{7F621468-FEBF-87FD-C115-B06FE18DC8BC}"/>
              </a:ext>
            </a:extLst>
          </p:cNvPr>
          <p:cNvGrpSpPr/>
          <p:nvPr/>
        </p:nvGrpSpPr>
        <p:grpSpPr>
          <a:xfrm>
            <a:off x="6421833" y="1631569"/>
            <a:ext cx="741235" cy="623509"/>
            <a:chOff x="11238507" y="120964"/>
            <a:chExt cx="937904" cy="775454"/>
          </a:xfrm>
        </p:grpSpPr>
        <p:pic>
          <p:nvPicPr>
            <p:cNvPr id="19" name="Immagine 18">
              <a:extLst>
                <a:ext uri="{FF2B5EF4-FFF2-40B4-BE49-F238E27FC236}">
                  <a16:creationId xmlns:a16="http://schemas.microsoft.com/office/drawing/2014/main" id="{B0363F7E-C54B-FE3A-8C38-9C825EE8C15B}"/>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0" name="Source">
              <a:extLst>
                <a:ext uri="{FF2B5EF4-FFF2-40B4-BE49-F238E27FC236}">
                  <a16:creationId xmlns:a16="http://schemas.microsoft.com/office/drawing/2014/main" id="{EE21E64B-34E7-85C6-5D15-6313B0777B8A}"/>
                </a:ext>
                <a:ext uri="{C183D7F6-B498-43B3-948B-1728B52AA6E4}">
                  <adec:decorative xmlns:adec="http://schemas.microsoft.com/office/drawing/2017/decorative" val="0"/>
                </a:ext>
              </a:extLst>
            </p:cNvPr>
            <p:cNvSpPr txBox="1">
              <a:spLocks/>
            </p:cNvSpPr>
            <p:nvPr/>
          </p:nvSpPr>
          <p:spPr>
            <a:xfrm>
              <a:off x="11238507" y="706185"/>
              <a:ext cx="937904" cy="190233"/>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2" name="Figura a mano libera: forma 21">
            <a:extLst>
              <a:ext uri="{FF2B5EF4-FFF2-40B4-BE49-F238E27FC236}">
                <a16:creationId xmlns:a16="http://schemas.microsoft.com/office/drawing/2014/main" id="{BC00D9C0-217E-7655-7870-4EBBAE5AA4E0}"/>
              </a:ext>
            </a:extLst>
          </p:cNvPr>
          <p:cNvSpPr/>
          <p:nvPr/>
        </p:nvSpPr>
        <p:spPr>
          <a:xfrm>
            <a:off x="8133029" y="0"/>
            <a:ext cx="4058971" cy="59483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24" name="Gruppo 23">
            <a:extLst>
              <a:ext uri="{FF2B5EF4-FFF2-40B4-BE49-F238E27FC236}">
                <a16:creationId xmlns:a16="http://schemas.microsoft.com/office/drawing/2014/main" id="{A87CC3EB-A7BB-91D8-4EED-52A4469EAE33}"/>
              </a:ext>
            </a:extLst>
          </p:cNvPr>
          <p:cNvGrpSpPr/>
          <p:nvPr/>
        </p:nvGrpSpPr>
        <p:grpSpPr>
          <a:xfrm>
            <a:off x="11362471" y="120964"/>
            <a:ext cx="728828" cy="761140"/>
            <a:chOff x="11362471" y="120964"/>
            <a:chExt cx="728828" cy="761140"/>
          </a:xfrm>
        </p:grpSpPr>
        <p:pic>
          <p:nvPicPr>
            <p:cNvPr id="25" name="Immagine 24">
              <a:extLst>
                <a:ext uri="{FF2B5EF4-FFF2-40B4-BE49-F238E27FC236}">
                  <a16:creationId xmlns:a16="http://schemas.microsoft.com/office/drawing/2014/main" id="{AD5D7707-4E40-E546-5A17-0985C58C6754}"/>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26" name="Source">
              <a:extLst>
                <a:ext uri="{FF2B5EF4-FFF2-40B4-BE49-F238E27FC236}">
                  <a16:creationId xmlns:a16="http://schemas.microsoft.com/office/drawing/2014/main" id="{46E6FE69-A700-26B8-0B91-D6DC61570EA3}"/>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graphicFrame>
        <p:nvGraphicFramePr>
          <p:cNvPr id="27"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C20A00DD-2B05-57D1-097F-12DCE7AE0C6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763321642"/>
              </p:ext>
            </p:extLst>
          </p:nvPr>
        </p:nvGraphicFramePr>
        <p:xfrm>
          <a:off x="4759947" y="2259533"/>
          <a:ext cx="1581172" cy="3679964"/>
        </p:xfrm>
        <a:graphic>
          <a:graphicData uri="http://schemas.openxmlformats.org/drawingml/2006/chart">
            <c:chart xmlns:c="http://schemas.openxmlformats.org/drawingml/2006/chart" xmlns:r="http://schemas.openxmlformats.org/officeDocument/2006/relationships" r:id="rId4"/>
          </a:graphicData>
        </a:graphic>
      </p:graphicFrame>
      <p:sp>
        <p:nvSpPr>
          <p:cNvPr id="4" name="CasellaDiTesto 3">
            <a:extLst>
              <a:ext uri="{FF2B5EF4-FFF2-40B4-BE49-F238E27FC236}">
                <a16:creationId xmlns:a16="http://schemas.microsoft.com/office/drawing/2014/main" id="{375095C1-B977-7943-3A00-70D171802D90}"/>
              </a:ext>
            </a:extLst>
          </p:cNvPr>
          <p:cNvSpPr txBox="1"/>
          <p:nvPr/>
        </p:nvSpPr>
        <p:spPr>
          <a:xfrm>
            <a:off x="8290523" y="1113390"/>
            <a:ext cx="3800776" cy="3455113"/>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b="1" i="0" u="none" strike="noStrike" kern="1200" cap="none" spc="0" normalizeH="0" baseline="0" dirty="0">
                <a:ln>
                  <a:noFill/>
                </a:ln>
                <a:solidFill>
                  <a:prstClr val="white"/>
                </a:solidFill>
                <a:effectLst/>
                <a:uLnTx/>
                <a:uFillTx/>
                <a:latin typeface="Barlow"/>
                <a:ea typeface="+mn-ea"/>
                <a:cs typeface="+mn-cs"/>
              </a:rPr>
              <a:t>Fondazione LGH è chiaramente polarizzata verso la </a:t>
            </a:r>
            <a:r>
              <a:rPr kumimoji="0" lang="it-IT" sz="1400" b="1" i="0" u="none" strike="noStrike" kern="1200" cap="all" spc="0" normalizeH="0" dirty="0">
                <a:ln>
                  <a:noFill/>
                </a:ln>
                <a:solidFill>
                  <a:prstClr val="white"/>
                </a:solidFill>
                <a:effectLst/>
                <a:uLnTx/>
                <a:uFillTx/>
                <a:latin typeface="Barlow"/>
                <a:ea typeface="+mn-ea"/>
                <a:cs typeface="+mn-cs"/>
              </a:rPr>
              <a:t>sostenibilità ambientale</a:t>
            </a:r>
            <a:r>
              <a:rPr kumimoji="0" lang="it-IT" sz="1400" b="1" i="0" u="none" strike="noStrike" kern="1200" cap="none" spc="0" normalizeH="0" baseline="0" dirty="0">
                <a:ln>
                  <a:noFill/>
                </a:ln>
                <a:solidFill>
                  <a:prstClr val="white"/>
                </a:solidFill>
                <a:effectLst/>
                <a:uLnTx/>
                <a:uFillTx/>
                <a:latin typeface="Barlow"/>
                <a:ea typeface="+mn-ea"/>
                <a:cs typeface="+mn-cs"/>
              </a:rPr>
              <a:t>,</a:t>
            </a:r>
            <a:r>
              <a:rPr kumimoji="0" lang="it-IT" sz="1400" i="0" u="none" strike="noStrike" kern="1200" cap="none" spc="0" normalizeH="0" baseline="0" dirty="0">
                <a:ln>
                  <a:noFill/>
                </a:ln>
                <a:solidFill>
                  <a:prstClr val="white"/>
                </a:solidFill>
                <a:effectLst/>
                <a:uLnTx/>
                <a:uFillTx/>
                <a:latin typeface="Barlow"/>
                <a:ea typeface="+mn-ea"/>
                <a:cs typeface="+mn-cs"/>
              </a:rPr>
              <a:t> con una </a:t>
            </a:r>
            <a:r>
              <a:rPr kumimoji="0" lang="it-IT" sz="1400" b="1" i="0" u="none" strike="noStrike" kern="1200" cap="none" spc="0" normalizeH="0" baseline="0" dirty="0">
                <a:ln>
                  <a:noFill/>
                </a:ln>
                <a:solidFill>
                  <a:prstClr val="white"/>
                </a:solidFill>
                <a:effectLst/>
                <a:uLnTx/>
                <a:uFillTx/>
                <a:latin typeface="Barlow"/>
                <a:ea typeface="+mn-ea"/>
                <a:cs typeface="+mn-cs"/>
              </a:rPr>
              <a:t>spiccata vocazione all’innovazione</a:t>
            </a:r>
            <a:r>
              <a:rPr kumimoji="0" lang="it-IT" sz="1400" i="0" u="none" strike="noStrike" kern="1200" cap="none" spc="0" normalizeH="0" baseline="0" dirty="0">
                <a:ln>
                  <a:noFill/>
                </a:ln>
                <a:solidFill>
                  <a:prstClr val="white"/>
                </a:solidFill>
                <a:effectLst/>
                <a:uLnTx/>
                <a:uFillTx/>
                <a:latin typeface="Barlow"/>
                <a:ea typeface="+mn-ea"/>
                <a:cs typeface="+mn-cs"/>
              </a:rPr>
              <a:t>,</a:t>
            </a:r>
            <a:r>
              <a:rPr kumimoji="0" lang="it-IT" sz="1400" b="1" i="0" u="none" strike="noStrike" kern="1200" cap="none" spc="0" normalizeH="0" baseline="0" dirty="0">
                <a:ln>
                  <a:noFill/>
                </a:ln>
                <a:solidFill>
                  <a:prstClr val="white"/>
                </a:solidFill>
                <a:effectLst/>
                <a:uLnTx/>
                <a:uFillTx/>
                <a:latin typeface="Barlow"/>
                <a:ea typeface="+mn-ea"/>
                <a:cs typeface="+mn-cs"/>
              </a:rPr>
              <a:t> </a:t>
            </a:r>
            <a:r>
              <a:rPr kumimoji="0" lang="it-IT" sz="1400" i="0" u="none" strike="noStrike" kern="1200" cap="none" spc="0" normalizeH="0" baseline="0" dirty="0">
                <a:ln>
                  <a:noFill/>
                </a:ln>
                <a:solidFill>
                  <a:prstClr val="white"/>
                </a:solidFill>
                <a:effectLst/>
                <a:uLnTx/>
                <a:uFillTx/>
                <a:latin typeface="Barlow"/>
                <a:ea typeface="+mn-ea"/>
                <a:cs typeface="+mn-cs"/>
              </a:rPr>
              <a:t>e se ne </a:t>
            </a:r>
            <a:r>
              <a:rPr kumimoji="0" lang="it-IT" sz="1400" b="1" i="0" u="none" strike="noStrike" kern="1200" cap="none" spc="0" normalizeH="0" baseline="0" dirty="0">
                <a:ln>
                  <a:noFill/>
                </a:ln>
                <a:solidFill>
                  <a:prstClr val="white"/>
                </a:solidFill>
                <a:effectLst/>
                <a:uLnTx/>
                <a:uFillTx/>
                <a:latin typeface="Barlow"/>
                <a:ea typeface="+mn-ea"/>
                <a:cs typeface="+mn-cs"/>
              </a:rPr>
              <a:t>apprezza la coerenza identitaria</a:t>
            </a:r>
            <a:r>
              <a:rPr kumimoji="0" lang="it-IT" sz="1400" i="0" u="none" strike="noStrike" kern="1200" cap="none" spc="0" normalizeH="0" baseline="0" dirty="0">
                <a:ln>
                  <a:noFill/>
                </a:ln>
                <a:solidFill>
                  <a:prstClr val="white"/>
                </a:solidFill>
                <a:effectLst/>
                <a:uLnTx/>
                <a:uFillTx/>
                <a:latin typeface="Barlow"/>
                <a:ea typeface="+mn-ea"/>
                <a:cs typeface="+mn-cs"/>
              </a:rPr>
              <a:t>.</a:t>
            </a:r>
          </a:p>
          <a:p>
            <a:pPr marL="0" marR="0" lvl="0" indent="0"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Secondariamente la si apprezza anche per dar </a:t>
            </a:r>
            <a:r>
              <a:rPr lang="it-IT" sz="1400" b="1" dirty="0">
                <a:solidFill>
                  <a:prstClr val="white"/>
                </a:solidFill>
                <a:latin typeface="Barlow"/>
              </a:rPr>
              <a:t>sostegno a </a:t>
            </a:r>
            <a:r>
              <a:rPr lang="it-IT" sz="1400" b="1" cap="all" dirty="0">
                <a:solidFill>
                  <a:prstClr val="white"/>
                </a:solidFill>
                <a:latin typeface="Barlow"/>
              </a:rPr>
              <a:t>iniziative artistico-culturali</a:t>
            </a:r>
            <a:r>
              <a:rPr lang="it-IT" sz="1400" dirty="0">
                <a:solidFill>
                  <a:prstClr val="white"/>
                </a:solidFill>
                <a:latin typeface="Barlow"/>
              </a:rPr>
              <a:t>, valorizzando il territorio in cui opera.</a:t>
            </a:r>
          </a:p>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Progressivamente si coglie poi </a:t>
            </a:r>
            <a:r>
              <a:rPr kumimoji="0" lang="it-IT" sz="1400" b="1" i="0" u="none" strike="noStrike" kern="1200" cap="none" spc="0" normalizeH="0" baseline="0" dirty="0">
                <a:ln>
                  <a:noFill/>
                </a:ln>
                <a:solidFill>
                  <a:prstClr val="white"/>
                </a:solidFill>
                <a:effectLst/>
                <a:uLnTx/>
                <a:uFillTx/>
                <a:latin typeface="Barlow"/>
                <a:ea typeface="+mn-ea"/>
                <a:cs typeface="+mn-cs"/>
              </a:rPr>
              <a:t>un’evoluzione</a:t>
            </a:r>
            <a:r>
              <a:rPr kumimoji="0" lang="it-IT" sz="1400" i="0" u="none" strike="noStrike" kern="1200" cap="none" spc="0" normalizeH="0" baseline="0" dirty="0">
                <a:ln>
                  <a:noFill/>
                </a:ln>
                <a:solidFill>
                  <a:prstClr val="white"/>
                </a:solidFill>
                <a:effectLst/>
                <a:uLnTx/>
                <a:uFillTx/>
                <a:latin typeface="Barlow"/>
                <a:ea typeface="+mn-ea"/>
                <a:cs typeface="+mn-cs"/>
              </a:rPr>
              <a:t> e un intento nel divenire un </a:t>
            </a:r>
            <a:r>
              <a:rPr kumimoji="0" lang="it-IT" sz="1400" b="1" i="0" u="none" strike="noStrike" kern="1200" cap="all" spc="0" normalizeH="0" dirty="0">
                <a:ln>
                  <a:noFill/>
                </a:ln>
                <a:solidFill>
                  <a:prstClr val="white"/>
                </a:solidFill>
                <a:effectLst/>
                <a:uLnTx/>
                <a:uFillTx/>
                <a:latin typeface="Barlow"/>
                <a:ea typeface="+mn-ea"/>
                <a:cs typeface="+mn-cs"/>
              </a:rPr>
              <a:t>aggregatore di realtà economiche </a:t>
            </a:r>
            <a:r>
              <a:rPr kumimoji="0" lang="it-IT" sz="1400" i="0" u="none" strike="noStrike" kern="1200" cap="none" spc="0" normalizeH="0" baseline="0" dirty="0">
                <a:ln>
                  <a:noFill/>
                </a:ln>
                <a:solidFill>
                  <a:prstClr val="white"/>
                </a:solidFill>
                <a:effectLst/>
                <a:uLnTx/>
                <a:uFillTx/>
                <a:latin typeface="Barlow"/>
                <a:ea typeface="+mn-ea"/>
                <a:cs typeface="+mn-cs"/>
              </a:rPr>
              <a:t>e un </a:t>
            </a:r>
            <a:r>
              <a:rPr kumimoji="0" lang="it-IT" sz="1400" b="1" i="0" u="none" strike="noStrike" kern="1200" cap="all" spc="0" normalizeH="0" dirty="0">
                <a:ln>
                  <a:noFill/>
                </a:ln>
                <a:solidFill>
                  <a:prstClr val="white"/>
                </a:solidFill>
                <a:effectLst/>
                <a:uLnTx/>
                <a:uFillTx/>
                <a:latin typeface="Barlow"/>
                <a:ea typeface="+mn-ea"/>
                <a:cs typeface="+mn-cs"/>
              </a:rPr>
              <a:t>punto di incontro </a:t>
            </a:r>
            <a:r>
              <a:rPr kumimoji="0" lang="it-IT" sz="1400" i="0" u="none" strike="noStrike" kern="1200" cap="none" spc="0" normalizeH="0" baseline="0" dirty="0">
                <a:ln>
                  <a:noFill/>
                </a:ln>
                <a:solidFill>
                  <a:prstClr val="white"/>
                </a:solidFill>
                <a:effectLst/>
                <a:uLnTx/>
                <a:uFillTx/>
                <a:latin typeface="Barlow"/>
                <a:ea typeface="+mn-ea"/>
                <a:cs typeface="+mn-cs"/>
              </a:rPr>
              <a:t>per realtà differenziate, anche se per molti è un </a:t>
            </a:r>
            <a:r>
              <a:rPr kumimoji="0" lang="it-IT" sz="1400" b="1" i="0" u="none" strike="noStrike" kern="1200" cap="none" spc="0" normalizeH="0" baseline="0" dirty="0">
                <a:ln>
                  <a:noFill/>
                </a:ln>
                <a:solidFill>
                  <a:prstClr val="white"/>
                </a:solidFill>
                <a:effectLst/>
                <a:uLnTx/>
                <a:uFillTx/>
                <a:latin typeface="Barlow"/>
                <a:ea typeface="+mn-ea"/>
                <a:cs typeface="+mn-cs"/>
              </a:rPr>
              <a:t>punto da migliorare</a:t>
            </a:r>
            <a:r>
              <a:rPr kumimoji="0" lang="it-IT" sz="1400" i="0" u="none" strike="noStrike" kern="1200" cap="none" spc="0" normalizeH="0" baseline="0" dirty="0">
                <a:ln>
                  <a:noFill/>
                </a:ln>
                <a:solidFill>
                  <a:prstClr val="white"/>
                </a:solidFill>
                <a:effectLst/>
                <a:uLnTx/>
                <a:uFillTx/>
                <a:latin typeface="Barlow"/>
                <a:ea typeface="+mn-ea"/>
                <a:cs typeface="+mn-cs"/>
              </a:rPr>
              <a:t>.</a:t>
            </a:r>
          </a:p>
          <a:p>
            <a:pPr marL="0" marR="0" lvl="0" indent="0" defTabSz="914400" rtl="0" eaLnBrk="1" fontAlgn="auto" latinLnBrk="0" hangingPunct="1">
              <a:lnSpc>
                <a:spcPct val="115000"/>
              </a:lnSpc>
              <a:spcBef>
                <a:spcPts val="400"/>
              </a:spcBef>
              <a:spcAft>
                <a:spcPts val="400"/>
              </a:spcAft>
              <a:buClrTx/>
              <a:buSzPct val="100000"/>
              <a:buFontTx/>
              <a:buNone/>
              <a:tabLst/>
              <a:defRPr/>
            </a:pPr>
            <a:endParaRPr kumimoji="0" lang="it-IT" sz="1100" b="1" i="1" u="none" strike="noStrike" kern="1200" cap="none" spc="0" normalizeH="0" baseline="0" dirty="0">
              <a:ln>
                <a:noFill/>
              </a:ln>
              <a:solidFill>
                <a:prstClr val="white"/>
              </a:solidFill>
              <a:effectLst/>
              <a:uLnTx/>
              <a:uFillTx/>
              <a:latin typeface="Barlow"/>
              <a:ea typeface="+mn-ea"/>
              <a:cs typeface="+mn-cs"/>
            </a:endParaRPr>
          </a:p>
        </p:txBody>
      </p:sp>
      <p:sp>
        <p:nvSpPr>
          <p:cNvPr id="14" name="Titolo 2">
            <a:extLst>
              <a:ext uri="{FF2B5EF4-FFF2-40B4-BE49-F238E27FC236}">
                <a16:creationId xmlns:a16="http://schemas.microsoft.com/office/drawing/2014/main" id="{88E11670-7C3C-14DA-99BA-E078154C8ED9}"/>
              </a:ext>
            </a:extLst>
          </p:cNvPr>
          <p:cNvSpPr txBox="1">
            <a:spLocks/>
          </p:cNvSpPr>
          <p:nvPr/>
        </p:nvSpPr>
        <p:spPr>
          <a:xfrm>
            <a:off x="432654" y="1896047"/>
            <a:ext cx="3407374" cy="451987"/>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2800" b="1" kern="1200" cap="none" spc="0" baseline="0">
                <a:solidFill>
                  <a:schemeClr val="tx1"/>
                </a:solidFill>
                <a:latin typeface="+mn-lt"/>
                <a:ea typeface="+mj-ea"/>
                <a:cs typeface="+mj-cs"/>
              </a:defRPr>
            </a:lvl1pPr>
          </a:lstStyle>
          <a:p>
            <a:r>
              <a:rPr lang="it-IT" sz="2000" u="sng" cap="all" dirty="0"/>
              <a:t>Fondazione LGH…</a:t>
            </a:r>
          </a:p>
        </p:txBody>
      </p:sp>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3DD1C36-53D9-5FD8-ABA8-BFB6C3178150}"/>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74683810"/>
              </p:ext>
            </p:extLst>
          </p:nvPr>
        </p:nvGraphicFramePr>
        <p:xfrm>
          <a:off x="6525235" y="2248714"/>
          <a:ext cx="1581172" cy="3733416"/>
        </p:xfrm>
        <a:graphic>
          <a:graphicData uri="http://schemas.openxmlformats.org/drawingml/2006/chart">
            <c:chart xmlns:c="http://schemas.openxmlformats.org/drawingml/2006/chart" xmlns:r="http://schemas.openxmlformats.org/officeDocument/2006/relationships" r:id="rId5"/>
          </a:graphicData>
        </a:graphic>
      </p:graphicFrame>
      <p:sp>
        <p:nvSpPr>
          <p:cNvPr id="11" name="CasellaDiTesto 10">
            <a:extLst>
              <a:ext uri="{FF2B5EF4-FFF2-40B4-BE49-F238E27FC236}">
                <a16:creationId xmlns:a16="http://schemas.microsoft.com/office/drawing/2014/main" id="{0CB4AFC4-F46B-36B1-B54A-8F4CFAE7CD18}"/>
              </a:ext>
            </a:extLst>
          </p:cNvPr>
          <p:cNvSpPr txBox="1"/>
          <p:nvPr/>
        </p:nvSpPr>
        <p:spPr>
          <a:xfrm>
            <a:off x="8555428" y="4459138"/>
            <a:ext cx="3534360" cy="1272143"/>
          </a:xfrm>
          <a:prstGeom prst="rect">
            <a:avLst/>
          </a:prstGeom>
          <a:noFill/>
        </p:spPr>
        <p:txBody>
          <a:bodyPr wrap="square">
            <a:spAutoFit/>
          </a:bodyPr>
          <a:lstStyle/>
          <a:p>
            <a:pPr marL="0" marR="0" lvl="0" indent="0" algn="r" defTabSz="914400" rtl="0" eaLnBrk="1" fontAlgn="auto" latinLnBrk="0" hangingPunct="1">
              <a:spcBef>
                <a:spcPts val="400"/>
              </a:spcBef>
              <a:spcAft>
                <a:spcPts val="400"/>
              </a:spcAft>
              <a:buClrTx/>
              <a:buSzPct val="100000"/>
              <a:buFontTx/>
              <a:buNone/>
              <a:tabLst/>
              <a:defRPr/>
            </a:pPr>
            <a:r>
              <a:rPr kumimoji="0" lang="it-IT" sz="1400" b="0" i="1" u="none" strike="noStrike" kern="1200" cap="none" spc="0" normalizeH="0" baseline="0" dirty="0">
                <a:ln>
                  <a:noFill/>
                </a:ln>
                <a:solidFill>
                  <a:prstClr val="white"/>
                </a:solidFill>
                <a:effectLst/>
                <a:uLnTx/>
                <a:uFillTx/>
                <a:latin typeface="Barlow"/>
                <a:ea typeface="+mn-ea"/>
                <a:cs typeface="+mn-cs"/>
              </a:rPr>
              <a:t>Sono ben posizionati sull’economia circolare e l’innovazione sostenibile, sta migliorando sul divenire un punto nevralgico di incontro, ancora non lo è completamente</a:t>
            </a:r>
          </a:p>
          <a:p>
            <a:pPr marL="0" marR="0" lvl="0" indent="0" algn="r" defTabSz="914400" rtl="0" eaLnBrk="1" fontAlgn="auto" latinLnBrk="0" hangingPunct="1">
              <a:spcBef>
                <a:spcPts val="400"/>
              </a:spcBef>
              <a:spcAft>
                <a:spcPts val="400"/>
              </a:spcAft>
              <a:buClrTx/>
              <a:buSzPct val="100000"/>
              <a:buFontTx/>
              <a:buNone/>
              <a:tabLst/>
              <a:defRPr/>
            </a:pPr>
            <a:r>
              <a:rPr kumimoji="0" lang="it-IT" sz="1400" b="1" u="none" strike="noStrike" kern="1200" cap="none" spc="0" normalizeH="0" baseline="0" dirty="0">
                <a:ln>
                  <a:noFill/>
                </a:ln>
                <a:solidFill>
                  <a:prstClr val="white"/>
                </a:solidFill>
                <a:effectLst/>
                <a:uLnTx/>
                <a:uFillTx/>
                <a:latin typeface="Barlow"/>
                <a:ea typeface="+mn-ea"/>
                <a:cs typeface="+mn-cs"/>
              </a:rPr>
              <a:t>Pubblica Amministrazione, Crema</a:t>
            </a:r>
          </a:p>
        </p:txBody>
      </p:sp>
    </p:spTree>
    <p:extLst>
      <p:ext uri="{BB962C8B-B14F-4D97-AF65-F5344CB8AC3E}">
        <p14:creationId xmlns:p14="http://schemas.microsoft.com/office/powerpoint/2010/main" val="227240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a 8">
            <a:extLst>
              <a:ext uri="{FF2B5EF4-FFF2-40B4-BE49-F238E27FC236}">
                <a16:creationId xmlns:a16="http://schemas.microsoft.com/office/drawing/2014/main" id="{81AABC74-B2DF-525A-BF3C-5E29C4D41A05}"/>
              </a:ext>
            </a:extLst>
          </p:cNvPr>
          <p:cNvGraphicFramePr>
            <a:graphicFrameLocks noGrp="1"/>
          </p:cNvGraphicFramePr>
          <p:nvPr>
            <p:extLst>
              <p:ext uri="{D42A27DB-BD31-4B8C-83A1-F6EECF244321}">
                <p14:modId xmlns:p14="http://schemas.microsoft.com/office/powerpoint/2010/main" val="3643367759"/>
              </p:ext>
            </p:extLst>
          </p:nvPr>
        </p:nvGraphicFramePr>
        <p:xfrm>
          <a:off x="521787" y="2731075"/>
          <a:ext cx="7379999" cy="3149035"/>
        </p:xfrm>
        <a:graphic>
          <a:graphicData uri="http://schemas.openxmlformats.org/drawingml/2006/table">
            <a:tbl>
              <a:tblPr firstRow="1" bandRow="1">
                <a:tableStyleId>{2D5ABB26-0587-4C30-8999-92F81FD0307C}</a:tableStyleId>
              </a:tblPr>
              <a:tblGrid>
                <a:gridCol w="2987999">
                  <a:extLst>
                    <a:ext uri="{9D8B030D-6E8A-4147-A177-3AD203B41FA5}">
                      <a16:colId xmlns:a16="http://schemas.microsoft.com/office/drawing/2014/main" val="3341046730"/>
                    </a:ext>
                  </a:extLst>
                </a:gridCol>
                <a:gridCol w="4392000">
                  <a:extLst>
                    <a:ext uri="{9D8B030D-6E8A-4147-A177-3AD203B41FA5}">
                      <a16:colId xmlns:a16="http://schemas.microsoft.com/office/drawing/2014/main" val="2408210447"/>
                    </a:ext>
                  </a:extLst>
                </a:gridCol>
              </a:tblGrid>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Riconoscibilità</a:t>
                      </a:r>
                      <a:r>
                        <a:rPr kumimoji="0" lang="it-IT" sz="1200" b="0" i="0" u="none" strike="noStrike" kern="1200" cap="none" spc="0" normalizeH="0" baseline="0" dirty="0">
                          <a:ln>
                            <a:noFill/>
                          </a:ln>
                          <a:solidFill>
                            <a:srgbClr val="282828"/>
                          </a:solidFill>
                          <a:effectLst/>
                          <a:uLnTx/>
                          <a:uFillTx/>
                          <a:latin typeface="+mn-lt"/>
                          <a:ea typeface="+mn-ea"/>
                          <a:cs typeface="+mn-cs"/>
                        </a:rPr>
                        <a:t> dei progetti/iniziative sponsorizzate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650980883"/>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Adeguatezza</a:t>
                      </a:r>
                      <a:r>
                        <a:rPr kumimoji="0" lang="it-IT" sz="1200" b="0" i="0" u="none" strike="noStrike" kern="1200" cap="none" spc="0" normalizeH="0" baseline="0" dirty="0">
                          <a:ln>
                            <a:noFill/>
                          </a:ln>
                          <a:solidFill>
                            <a:srgbClr val="282828"/>
                          </a:solidFill>
                          <a:effectLst/>
                          <a:uLnTx/>
                          <a:uFillTx/>
                          <a:latin typeface="+mn-lt"/>
                          <a:ea typeface="+mn-ea"/>
                          <a:cs typeface="+mn-cs"/>
                        </a:rPr>
                        <a:t> dei progetti/iniziative rispetto ai bisogni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Facilità nella presentazione delle candidature </a:t>
                      </a:r>
                      <a:r>
                        <a:rPr kumimoji="0" lang="it-IT" sz="1200" b="0" i="0" u="none" strike="noStrike" kern="1200" cap="none" spc="0" normalizeH="0" baseline="0" dirty="0">
                          <a:ln>
                            <a:noFill/>
                          </a:ln>
                          <a:solidFill>
                            <a:srgbClr val="282828"/>
                          </a:solidFill>
                          <a:effectLst/>
                          <a:uLnTx/>
                          <a:uFillTx/>
                          <a:latin typeface="+mn-lt"/>
                          <a:ea typeface="+mn-ea"/>
                          <a:cs typeface="+mn-cs"/>
                        </a:rPr>
                        <a:t>di progetti scientifici o culturali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175573244"/>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Chiarezza/semplicità del modo di comunicare </a:t>
                      </a:r>
                      <a:r>
                        <a:rPr kumimoji="0" lang="it-IT" sz="1200" b="0" i="0" u="none" strike="noStrike" kern="1200" cap="none" spc="0" normalizeH="0" baseline="0" dirty="0">
                          <a:ln>
                            <a:noFill/>
                          </a:ln>
                          <a:solidFill>
                            <a:srgbClr val="282828"/>
                          </a:solidFill>
                          <a:effectLst/>
                          <a:uLnTx/>
                          <a:uFillTx/>
                          <a:latin typeface="+mn-lt"/>
                          <a:ea typeface="+mn-ea"/>
                          <a:cs typeface="+mn-cs"/>
                        </a:rPr>
                        <a:t>della Fondazione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629807">
                <a:tc>
                  <a:txBody>
                    <a:bodyPr/>
                    <a:lstStyle/>
                    <a:p>
                      <a:pPr marL="0" algn="r" defTabSz="914400" rtl="0" eaLnBrk="1" fontAlgn="ctr" latinLnBrk="0" hangingPunct="1"/>
                      <a:r>
                        <a:rPr kumimoji="0" lang="it-IT" sz="1200" b="1" i="0" u="none" strike="noStrike" kern="1200" cap="none" spc="0" normalizeH="0" baseline="0" dirty="0">
                          <a:ln>
                            <a:noFill/>
                          </a:ln>
                          <a:solidFill>
                            <a:srgbClr val="282828"/>
                          </a:solidFill>
                          <a:effectLst/>
                          <a:uLnTx/>
                          <a:uFillTx/>
                          <a:latin typeface="+mn-lt"/>
                          <a:ea typeface="+mn-ea"/>
                          <a:cs typeface="+mn-cs"/>
                        </a:rPr>
                        <a:t>Visibilità e chiarezza dei bandi </a:t>
                      </a:r>
                      <a:r>
                        <a:rPr kumimoji="0" lang="it-IT" sz="1200" b="0" i="0" u="none" strike="noStrike" kern="1200" cap="none" spc="0" normalizeH="0" baseline="0" dirty="0">
                          <a:ln>
                            <a:noFill/>
                          </a:ln>
                          <a:solidFill>
                            <a:srgbClr val="282828"/>
                          </a:solidFill>
                          <a:effectLst/>
                          <a:uLnTx/>
                          <a:uFillTx/>
                          <a:latin typeface="+mn-lt"/>
                          <a:ea typeface="+mn-ea"/>
                          <a:cs typeface="+mn-cs"/>
                        </a:rPr>
                        <a:t>relativi ai progetti/iniziative promosse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bl>
          </a:graphicData>
        </a:graphic>
      </p:graphicFrame>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1C20477-0468-4DD3-9792-651E9C5EA54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440429503"/>
              </p:ext>
            </p:extLst>
          </p:nvPr>
        </p:nvGraphicFramePr>
        <p:xfrm>
          <a:off x="3545977" y="2114641"/>
          <a:ext cx="3306576" cy="38851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0EB2DD6-0717-24DF-CF64-A4C111E8238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35547052"/>
              </p:ext>
            </p:extLst>
          </p:nvPr>
        </p:nvGraphicFramePr>
        <p:xfrm>
          <a:off x="6965935" y="2629521"/>
          <a:ext cx="1199311" cy="3318841"/>
        </p:xfrm>
        <a:graphic>
          <a:graphicData uri="http://schemas.openxmlformats.org/drawingml/2006/chart">
            <c:chart xmlns:c="http://schemas.openxmlformats.org/drawingml/2006/chart" xmlns:r="http://schemas.openxmlformats.org/officeDocument/2006/relationships" r:id="rId3"/>
          </a:graphicData>
        </a:graphic>
      </p:graphicFrame>
      <p:sp>
        <p:nvSpPr>
          <p:cNvPr id="10" name="Figura a mano libera: forma 9">
            <a:extLst>
              <a:ext uri="{FF2B5EF4-FFF2-40B4-BE49-F238E27FC236}">
                <a16:creationId xmlns:a16="http://schemas.microsoft.com/office/drawing/2014/main" id="{56EDC1D0-69CF-C4AC-7420-9452022BB7EC}"/>
              </a:ext>
            </a:extLst>
          </p:cNvPr>
          <p:cNvSpPr/>
          <p:nvPr/>
        </p:nvSpPr>
        <p:spPr>
          <a:xfrm>
            <a:off x="8133029" y="1752125"/>
            <a:ext cx="4058971" cy="4196238"/>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4A389276-8343-57A9-85C6-90759810EA51}"/>
              </a:ext>
            </a:extLst>
          </p:cNvPr>
          <p:cNvGrpSpPr/>
          <p:nvPr/>
        </p:nvGrpSpPr>
        <p:grpSpPr>
          <a:xfrm>
            <a:off x="11362471" y="1938878"/>
            <a:ext cx="728828" cy="761140"/>
            <a:chOff x="11362471" y="120964"/>
            <a:chExt cx="728828" cy="761140"/>
          </a:xfrm>
        </p:grpSpPr>
        <p:pic>
          <p:nvPicPr>
            <p:cNvPr id="13" name="Immagine 12">
              <a:extLst>
                <a:ext uri="{FF2B5EF4-FFF2-40B4-BE49-F238E27FC236}">
                  <a16:creationId xmlns:a16="http://schemas.microsoft.com/office/drawing/2014/main" id="{21FF3BBD-6871-6218-E999-7DA1F22F904C}"/>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9" name="Source">
              <a:extLst>
                <a:ext uri="{FF2B5EF4-FFF2-40B4-BE49-F238E27FC236}">
                  <a16:creationId xmlns:a16="http://schemas.microsoft.com/office/drawing/2014/main" id="{23F61A80-F827-23DA-4874-59D946CD4DB3}"/>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50303" y="308388"/>
            <a:ext cx="11398785" cy="847281"/>
          </a:xfrm>
        </p:spPr>
        <p:txBody>
          <a:bodyPr/>
          <a:lstStyle/>
          <a:p>
            <a:r>
              <a:rPr lang="it-IT" dirty="0"/>
              <a:t>Fondazione LGH contribuisce a soddisfare i bisogni locali con iniziative dedicate e supporto ai progetti </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7390" y="1260062"/>
            <a:ext cx="5820535" cy="246221"/>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D19. Come valuta ciascuno dei seguenti aspetti relativi all’</a:t>
            </a:r>
            <a:r>
              <a:rPr lang="it-IT" sz="1400" b="1" i="1" dirty="0"/>
              <a:t>operato di Fondazione LGH</a:t>
            </a:r>
            <a:r>
              <a:rPr lang="it-IT" sz="1100" i="1" dirty="0"/>
              <a:t>?</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Conoscono Fondazione LGH</a:t>
            </a:r>
          </a:p>
          <a:p>
            <a:pPr algn="r"/>
            <a:r>
              <a:rPr lang="it-IT" sz="1000" dirty="0">
                <a:latin typeface="Barlow" panose="00000500000000000000" pitchFamily="2" charset="0"/>
                <a:cs typeface="Arial" panose="020B0604020202020204" pitchFamily="34" charset="0"/>
              </a:rPr>
              <a:t>Valori %</a:t>
            </a:r>
          </a:p>
        </p:txBody>
      </p:sp>
      <p:sp>
        <p:nvSpPr>
          <p:cNvPr id="22" name="Rettangolo 21">
            <a:extLst>
              <a:ext uri="{FF2B5EF4-FFF2-40B4-BE49-F238E27FC236}">
                <a16:creationId xmlns:a16="http://schemas.microsoft.com/office/drawing/2014/main" id="{7A71A161-849D-47CA-1703-A4F809C08972}"/>
              </a:ext>
            </a:extLst>
          </p:cNvPr>
          <p:cNvSpPr/>
          <p:nvPr/>
        </p:nvSpPr>
        <p:spPr>
          <a:xfrm>
            <a:off x="3826324" y="3495765"/>
            <a:ext cx="419100" cy="342900"/>
          </a:xfrm>
          <a:prstGeom prst="rect">
            <a:avLst/>
          </a:pr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23" name="Rettangolo 22">
            <a:extLst>
              <a:ext uri="{FF2B5EF4-FFF2-40B4-BE49-F238E27FC236}">
                <a16:creationId xmlns:a16="http://schemas.microsoft.com/office/drawing/2014/main" id="{C44FB4BD-02FC-87FB-9086-2491A4925173}"/>
              </a:ext>
            </a:extLst>
          </p:cNvPr>
          <p:cNvSpPr/>
          <p:nvPr/>
        </p:nvSpPr>
        <p:spPr>
          <a:xfrm>
            <a:off x="3793666" y="4145030"/>
            <a:ext cx="419100" cy="342900"/>
          </a:xfrm>
          <a:prstGeom prst="rect">
            <a:avLst/>
          </a:pr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grpSp>
        <p:nvGrpSpPr>
          <p:cNvPr id="14" name="Gruppo 13">
            <a:extLst>
              <a:ext uri="{FF2B5EF4-FFF2-40B4-BE49-F238E27FC236}">
                <a16:creationId xmlns:a16="http://schemas.microsoft.com/office/drawing/2014/main" id="{F94B3A13-24C6-99CB-D77B-798D224E0E3E}"/>
              </a:ext>
            </a:extLst>
          </p:cNvPr>
          <p:cNvGrpSpPr/>
          <p:nvPr/>
        </p:nvGrpSpPr>
        <p:grpSpPr>
          <a:xfrm>
            <a:off x="1254429" y="2154767"/>
            <a:ext cx="1948438" cy="369332"/>
            <a:chOff x="10625706" y="1325596"/>
            <a:chExt cx="1948438" cy="369332"/>
          </a:xfrm>
        </p:grpSpPr>
        <p:pic>
          <p:nvPicPr>
            <p:cNvPr id="15" name="Picture 2" descr="Home - Fondazione LGH">
              <a:extLst>
                <a:ext uri="{FF2B5EF4-FFF2-40B4-BE49-F238E27FC236}">
                  <a16:creationId xmlns:a16="http://schemas.microsoft.com/office/drawing/2014/main" id="{52F06156-0C51-DA34-0C00-16408A3D2287}"/>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11714166" y="1365270"/>
              <a:ext cx="859978" cy="329658"/>
            </a:xfrm>
            <a:prstGeom prst="rect">
              <a:avLst/>
            </a:prstGeom>
            <a:solidFill>
              <a:schemeClr val="bg1"/>
            </a:solidFill>
          </p:spPr>
        </p:pic>
        <p:sp>
          <p:nvSpPr>
            <p:cNvPr id="24" name="TextBox 41">
              <a:extLst>
                <a:ext uri="{FF2B5EF4-FFF2-40B4-BE49-F238E27FC236}">
                  <a16:creationId xmlns:a16="http://schemas.microsoft.com/office/drawing/2014/main" id="{F0613BCD-57DD-15C4-3A66-E2834728BEDC}"/>
                </a:ext>
              </a:extLst>
            </p:cNvPr>
            <p:cNvSpPr txBox="1"/>
            <p:nvPr/>
          </p:nvSpPr>
          <p:spPr>
            <a:xfrm>
              <a:off x="10625706" y="1325596"/>
              <a:ext cx="1482963" cy="369332"/>
            </a:xfrm>
            <a:prstGeom prst="rect">
              <a:avLst/>
            </a:prstGeom>
          </p:spPr>
          <p:txBody>
            <a:bodyPr vert="horz" wrap="square" lIns="72000" tIns="0" rIns="72000" bIns="0" rtlCol="0" anchor="ctr">
              <a:spAutoFit/>
            </a:bodyPr>
            <a:lstStyle/>
            <a:p>
              <a:r>
                <a:rPr lang="en-US" sz="1200" b="1" dirty="0">
                  <a:solidFill>
                    <a:srgbClr val="009FDA"/>
                  </a:solidFill>
                </a:rPr>
                <a:t>TOTALE CONOSCITORI </a:t>
              </a:r>
            </a:p>
          </p:txBody>
        </p:sp>
      </p:grpSp>
      <p:sp>
        <p:nvSpPr>
          <p:cNvPr id="28" name="CasellaDiTesto 27">
            <a:extLst>
              <a:ext uri="{FF2B5EF4-FFF2-40B4-BE49-F238E27FC236}">
                <a16:creationId xmlns:a16="http://schemas.microsoft.com/office/drawing/2014/main" id="{FB613DD5-3C97-21CE-B86B-C726EB73A26F}"/>
              </a:ext>
            </a:extLst>
          </p:cNvPr>
          <p:cNvSpPr txBox="1"/>
          <p:nvPr/>
        </p:nvSpPr>
        <p:spPr>
          <a:xfrm>
            <a:off x="8481526" y="2751468"/>
            <a:ext cx="3505537" cy="2959593"/>
          </a:xfrm>
          <a:prstGeom prst="rect">
            <a:avLst/>
          </a:prstGeom>
          <a:noFill/>
        </p:spPr>
        <p:txBody>
          <a:bodyPr wrap="square" lIns="0" tIns="0" rIns="0" bIns="0" rtlCol="0">
            <a:spAutoFit/>
          </a:bodyPr>
          <a:lstStyle/>
          <a:p>
            <a:pPr marL="0" marR="0" lvl="0" indent="0"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Fondazione LGH riesce a </a:t>
            </a:r>
            <a:r>
              <a:rPr kumimoji="0" lang="it-IT" sz="1400" b="1" i="0" u="none" strike="noStrike" kern="1200" cap="none" spc="0" normalizeH="0" baseline="0" dirty="0">
                <a:ln>
                  <a:noFill/>
                </a:ln>
                <a:solidFill>
                  <a:prstClr val="white"/>
                </a:solidFill>
                <a:effectLst/>
                <a:uLnTx/>
                <a:uFillTx/>
                <a:latin typeface="Barlow"/>
                <a:ea typeface="+mn-ea"/>
                <a:cs typeface="+mn-cs"/>
              </a:rPr>
              <a:t>intercettare abbastanza bene le esigenze del territorio e a tradurle in progetti riconoscibili, </a:t>
            </a:r>
            <a:r>
              <a:rPr kumimoji="0" lang="it-IT" sz="1400" i="0" u="none" strike="noStrike" kern="1200" cap="none" spc="0" normalizeH="0" baseline="0" dirty="0">
                <a:ln>
                  <a:noFill/>
                </a:ln>
                <a:solidFill>
                  <a:prstClr val="white"/>
                </a:solidFill>
                <a:effectLst/>
                <a:uLnTx/>
                <a:uFillTx/>
                <a:latin typeface="Barlow"/>
                <a:ea typeface="+mn-ea"/>
                <a:cs typeface="+mn-cs"/>
              </a:rPr>
              <a:t>tuttavia deve migliorare alcuni aspetti ritenuti comunque importanti:</a:t>
            </a:r>
          </a:p>
          <a:p>
            <a:pPr marL="179388" marR="0" lvl="0" indent="-179388"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kumimoji="0" lang="it-IT" sz="1400" i="0" u="none" strike="noStrike" kern="1200" cap="none" spc="0" normalizeH="0" baseline="0" dirty="0">
                <a:ln>
                  <a:noFill/>
                </a:ln>
                <a:solidFill>
                  <a:prstClr val="white"/>
                </a:solidFill>
                <a:effectLst/>
                <a:uLnTx/>
                <a:uFillTx/>
                <a:latin typeface="Barlow"/>
                <a:ea typeface="+mn-ea"/>
                <a:cs typeface="+mn-cs"/>
              </a:rPr>
              <a:t>Maggiore e più uniforme </a:t>
            </a:r>
            <a:r>
              <a:rPr kumimoji="0" lang="it-IT" sz="1400" b="1" i="0" u="none" strike="noStrike" kern="1200" cap="none" spc="0" normalizeH="0" baseline="0" dirty="0">
                <a:ln>
                  <a:noFill/>
                </a:ln>
                <a:solidFill>
                  <a:prstClr val="white"/>
                </a:solidFill>
                <a:effectLst/>
                <a:uLnTx/>
                <a:uFillTx/>
                <a:latin typeface="Barlow"/>
                <a:ea typeface="+mn-ea"/>
                <a:cs typeface="+mn-cs"/>
              </a:rPr>
              <a:t>visibilità sul territorio</a:t>
            </a:r>
            <a:endParaRPr kumimoji="0" lang="it-IT" sz="1400" i="0" u="none" strike="noStrike" kern="1200" cap="none" spc="0" normalizeH="0" baseline="0" dirty="0">
              <a:ln>
                <a:noFill/>
              </a:ln>
              <a:solidFill>
                <a:prstClr val="white"/>
              </a:solidFill>
              <a:effectLst/>
              <a:uLnTx/>
              <a:uFillTx/>
              <a:latin typeface="Barlow"/>
              <a:ea typeface="+mn-ea"/>
              <a:cs typeface="+mn-cs"/>
            </a:endParaRPr>
          </a:p>
          <a:p>
            <a:pPr marL="179388" marR="0" lvl="0" indent="-179388" defTabSz="914400" rtl="0" eaLnBrk="1" fontAlgn="auto" latinLnBrk="0" hangingPunct="1">
              <a:lnSpc>
                <a:spcPct val="115000"/>
              </a:lnSpc>
              <a:spcBef>
                <a:spcPts val="400"/>
              </a:spcBef>
              <a:spcAft>
                <a:spcPts val="400"/>
              </a:spcAft>
              <a:buClrTx/>
              <a:buSzPct val="100000"/>
              <a:buFont typeface="Arial" panose="020B0604020202020204" pitchFamily="34" charset="0"/>
              <a:buChar char="•"/>
              <a:tabLst/>
              <a:defRPr/>
            </a:pPr>
            <a:r>
              <a:rPr lang="it-IT" sz="1400" b="1" dirty="0">
                <a:solidFill>
                  <a:prstClr val="white"/>
                </a:solidFill>
                <a:latin typeface="Barlow"/>
              </a:rPr>
              <a:t>Semplificazione </a:t>
            </a:r>
            <a:r>
              <a:rPr lang="it-IT" sz="1400" dirty="0">
                <a:solidFill>
                  <a:prstClr val="white"/>
                </a:solidFill>
                <a:latin typeface="Barlow"/>
              </a:rPr>
              <a:t>nel processo di presentazione di proprie candidature e nell’impostazione dei </a:t>
            </a:r>
            <a:r>
              <a:rPr lang="it-IT" sz="1400" b="1" dirty="0">
                <a:solidFill>
                  <a:prstClr val="white"/>
                </a:solidFill>
                <a:latin typeface="Barlow"/>
              </a:rPr>
              <a:t>bandi</a:t>
            </a: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marL="0" marR="0" lvl="0" indent="0" defTabSz="914400" rtl="0" eaLnBrk="1" fontAlgn="auto" latinLnBrk="0" hangingPunct="1">
              <a:lnSpc>
                <a:spcPct val="115000"/>
              </a:lnSpc>
              <a:spcBef>
                <a:spcPts val="400"/>
              </a:spcBef>
              <a:spcAft>
                <a:spcPts val="400"/>
              </a:spcAft>
              <a:buClrTx/>
              <a:buSzPct val="100000"/>
              <a:buFontTx/>
              <a:buNone/>
              <a:tabLst/>
              <a:defRPr/>
            </a:pPr>
            <a:endParaRPr kumimoji="0" lang="it-IT" sz="1100" b="1" i="1" u="none" strike="noStrike" kern="1200" cap="none" spc="0" normalizeH="0" baseline="0" dirty="0">
              <a:ln>
                <a:noFill/>
              </a:ln>
              <a:solidFill>
                <a:prstClr val="white"/>
              </a:solidFill>
              <a:effectLst/>
              <a:uLnTx/>
              <a:uFillTx/>
              <a:latin typeface="Barlow"/>
              <a:ea typeface="+mn-ea"/>
              <a:cs typeface="+mn-cs"/>
            </a:endParaRPr>
          </a:p>
        </p:txBody>
      </p:sp>
      <p:sp>
        <p:nvSpPr>
          <p:cNvPr id="21" name="Source">
            <a:extLst>
              <a:ext uri="{FF2B5EF4-FFF2-40B4-BE49-F238E27FC236}">
                <a16:creationId xmlns:a16="http://schemas.microsoft.com/office/drawing/2014/main" id="{24E78424-6202-860B-DBDC-6484A8967C77}"/>
              </a:ext>
              <a:ext uri="{C183D7F6-B498-43B3-948B-1728B52AA6E4}">
                <adec:decorative xmlns:adec="http://schemas.microsoft.com/office/drawing/2017/decorative" val="0"/>
              </a:ext>
            </a:extLst>
          </p:cNvPr>
          <p:cNvSpPr txBox="1">
            <a:spLocks/>
          </p:cNvSpPr>
          <p:nvPr/>
        </p:nvSpPr>
        <p:spPr>
          <a:xfrm>
            <a:off x="7015236" y="2282346"/>
            <a:ext cx="1013341"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t>Molto + Abbastanza</a:t>
            </a:r>
          </a:p>
        </p:txBody>
      </p:sp>
      <p:grpSp>
        <p:nvGrpSpPr>
          <p:cNvPr id="18" name="Gruppo 17">
            <a:extLst>
              <a:ext uri="{FF2B5EF4-FFF2-40B4-BE49-F238E27FC236}">
                <a16:creationId xmlns:a16="http://schemas.microsoft.com/office/drawing/2014/main" id="{8D612616-983F-AFC8-D642-DC32C9B35585}"/>
              </a:ext>
            </a:extLst>
          </p:cNvPr>
          <p:cNvGrpSpPr/>
          <p:nvPr/>
        </p:nvGrpSpPr>
        <p:grpSpPr>
          <a:xfrm>
            <a:off x="4760633" y="1808094"/>
            <a:ext cx="534254" cy="471244"/>
            <a:chOff x="385116" y="1786261"/>
            <a:chExt cx="689980" cy="590945"/>
          </a:xfrm>
        </p:grpSpPr>
        <p:pic>
          <p:nvPicPr>
            <p:cNvPr id="20" name="Immagine 19">
              <a:extLst>
                <a:ext uri="{FF2B5EF4-FFF2-40B4-BE49-F238E27FC236}">
                  <a16:creationId xmlns:a16="http://schemas.microsoft.com/office/drawing/2014/main" id="{20AE7F4F-38A5-E6B7-7EE5-473C878C875A}"/>
                </a:ext>
              </a:extLst>
            </p:cNvPr>
            <p:cNvPicPr>
              <a:picLocks noChangeAspect="1"/>
            </p:cNvPicPr>
            <p:nvPr/>
          </p:nvPicPr>
          <p:blipFill>
            <a:blip r:embed="rId6">
              <a:biLevel thresh="75000"/>
            </a:blip>
            <a:stretch>
              <a:fillRect/>
            </a:stretch>
          </p:blipFill>
          <p:spPr>
            <a:xfrm>
              <a:off x="486917" y="1786261"/>
              <a:ext cx="481809" cy="404098"/>
            </a:xfrm>
            <a:prstGeom prst="rect">
              <a:avLst/>
            </a:prstGeom>
          </p:spPr>
        </p:pic>
        <p:sp>
          <p:nvSpPr>
            <p:cNvPr id="29" name="Source">
              <a:extLst>
                <a:ext uri="{FF2B5EF4-FFF2-40B4-BE49-F238E27FC236}">
                  <a16:creationId xmlns:a16="http://schemas.microsoft.com/office/drawing/2014/main" id="{C0403244-5837-63F7-1924-97E2A4E08CFD}"/>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30" name="Gruppo 29">
            <a:extLst>
              <a:ext uri="{FF2B5EF4-FFF2-40B4-BE49-F238E27FC236}">
                <a16:creationId xmlns:a16="http://schemas.microsoft.com/office/drawing/2014/main" id="{DB972DBB-C032-1DE1-176F-222343DF3B30}"/>
              </a:ext>
            </a:extLst>
          </p:cNvPr>
          <p:cNvGrpSpPr/>
          <p:nvPr/>
        </p:nvGrpSpPr>
        <p:grpSpPr>
          <a:xfrm>
            <a:off x="6944785" y="1708044"/>
            <a:ext cx="735245" cy="547127"/>
            <a:chOff x="11252806" y="120964"/>
            <a:chExt cx="1003019" cy="745970"/>
          </a:xfrm>
        </p:grpSpPr>
        <p:pic>
          <p:nvPicPr>
            <p:cNvPr id="31" name="Immagine 30">
              <a:extLst>
                <a:ext uri="{FF2B5EF4-FFF2-40B4-BE49-F238E27FC236}">
                  <a16:creationId xmlns:a16="http://schemas.microsoft.com/office/drawing/2014/main" id="{74410EE3-5E0F-1756-8172-C353838E513A}"/>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32" name="Source">
              <a:extLst>
                <a:ext uri="{FF2B5EF4-FFF2-40B4-BE49-F238E27FC236}">
                  <a16:creationId xmlns:a16="http://schemas.microsoft.com/office/drawing/2014/main" id="{9C165AA0-B475-E6B5-6DE6-24BFC28AF5CA}"/>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241167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a 8">
            <a:extLst>
              <a:ext uri="{FF2B5EF4-FFF2-40B4-BE49-F238E27FC236}">
                <a16:creationId xmlns:a16="http://schemas.microsoft.com/office/drawing/2014/main" id="{81AABC74-B2DF-525A-BF3C-5E29C4D41A05}"/>
              </a:ext>
            </a:extLst>
          </p:cNvPr>
          <p:cNvGraphicFramePr>
            <a:graphicFrameLocks noGrp="1"/>
          </p:cNvGraphicFramePr>
          <p:nvPr>
            <p:extLst>
              <p:ext uri="{D42A27DB-BD31-4B8C-83A1-F6EECF244321}">
                <p14:modId xmlns:p14="http://schemas.microsoft.com/office/powerpoint/2010/main" val="2355875663"/>
              </p:ext>
            </p:extLst>
          </p:nvPr>
        </p:nvGraphicFramePr>
        <p:xfrm>
          <a:off x="531244" y="3647484"/>
          <a:ext cx="7128000" cy="2423572"/>
        </p:xfrm>
        <a:graphic>
          <a:graphicData uri="http://schemas.openxmlformats.org/drawingml/2006/table">
            <a:tbl>
              <a:tblPr firstRow="1" bandRow="1">
                <a:tableStyleId>{2D5ABB26-0587-4C30-8999-92F81FD0307C}</a:tableStyleId>
              </a:tblPr>
              <a:tblGrid>
                <a:gridCol w="2232000">
                  <a:extLst>
                    <a:ext uri="{9D8B030D-6E8A-4147-A177-3AD203B41FA5}">
                      <a16:colId xmlns:a16="http://schemas.microsoft.com/office/drawing/2014/main" val="3341046730"/>
                    </a:ext>
                  </a:extLst>
                </a:gridCol>
                <a:gridCol w="4896000">
                  <a:extLst>
                    <a:ext uri="{9D8B030D-6E8A-4147-A177-3AD203B41FA5}">
                      <a16:colId xmlns:a16="http://schemas.microsoft.com/office/drawing/2014/main" val="2877218914"/>
                    </a:ext>
                  </a:extLst>
                </a:gridCol>
              </a:tblGrid>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Transizione energetica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650980883"/>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Economia circolare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Biotech</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75573244"/>
                  </a:ext>
                </a:extLst>
              </a:tr>
              <a:tr h="605893">
                <a:tc>
                  <a:txBody>
                    <a:bodyPr/>
                    <a:lstStyle/>
                    <a:p>
                      <a:pPr marL="0" algn="r" defTabSz="914400" rtl="0" eaLnBrk="1" fontAlgn="ctr" latinLnBrk="0" hangingPunct="1"/>
                      <a:r>
                        <a:rPr kumimoji="0" lang="it-IT" sz="1200" b="1" i="0" u="none" strike="noStrike" kern="1200" cap="none" spc="0" normalizeH="0" baseline="0" dirty="0">
                          <a:ln>
                            <a:noFill/>
                          </a:ln>
                          <a:solidFill>
                            <a:schemeClr val="tx1"/>
                          </a:solidFill>
                          <a:effectLst/>
                          <a:uLnTx/>
                          <a:uFillTx/>
                          <a:latin typeface="+mn-lt"/>
                          <a:ea typeface="+mn-ea"/>
                          <a:cs typeface="+mn-cs"/>
                        </a:rPr>
                        <a:t>Agri tech</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r" defTabSz="914400" rtl="0" eaLnBrk="1" fontAlgn="ctr" latinLnBrk="0" hangingPunct="1"/>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09907955"/>
                  </a:ext>
                </a:extLst>
              </a:tr>
            </a:tbl>
          </a:graphicData>
        </a:graphic>
      </p:graphicFrame>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1" y="449945"/>
            <a:ext cx="7759280" cy="715669"/>
          </a:xfrm>
        </p:spPr>
        <p:txBody>
          <a:bodyPr/>
          <a:lstStyle/>
          <a:p>
            <a:r>
              <a:rPr lang="it-IT" b="1" dirty="0"/>
              <a:t>Fondazione LGH dovrebbe concentrare i suoi sforzi futuri in attività legate alla transizione energetica e all’economia circolare</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39985" y="1808279"/>
            <a:ext cx="7403535" cy="59318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D.17 Fondazione LGH sostiene opportunità di sviluppo legate all'economia circolare, alle energie rinnovabili e alle tecnologie innovative e sostenibili per migliorare la qualità della vita dei cittadini, l'efficienza dei servizi e la salvaguardia dell'ambiente. Considerando gli ambiti in cui si sviluppa l’operato di Fondazione LGH, </a:t>
            </a:r>
            <a:r>
              <a:rPr lang="it-IT" sz="1400" b="1" i="1" dirty="0"/>
              <a:t>quali, secondo lei, sono prioritari per il suo territorio</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8"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F1C20477-0468-4DD3-9792-651E9C5EA54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49522199"/>
              </p:ext>
            </p:extLst>
          </p:nvPr>
        </p:nvGraphicFramePr>
        <p:xfrm>
          <a:off x="2835644" y="3218501"/>
          <a:ext cx="2794681" cy="2940783"/>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Gruppo 18">
            <a:extLst>
              <a:ext uri="{FF2B5EF4-FFF2-40B4-BE49-F238E27FC236}">
                <a16:creationId xmlns:a16="http://schemas.microsoft.com/office/drawing/2014/main" id="{8BF0803C-DFB2-36EF-59C1-2030076BE792}"/>
              </a:ext>
            </a:extLst>
          </p:cNvPr>
          <p:cNvGrpSpPr>
            <a:grpSpLocks noChangeAspect="1"/>
          </p:cNvGrpSpPr>
          <p:nvPr/>
        </p:nvGrpSpPr>
        <p:grpSpPr>
          <a:xfrm>
            <a:off x="3491119" y="2620783"/>
            <a:ext cx="589757" cy="590375"/>
            <a:chOff x="450001" y="1786261"/>
            <a:chExt cx="555641" cy="540085"/>
          </a:xfrm>
        </p:grpSpPr>
        <p:pic>
          <p:nvPicPr>
            <p:cNvPr id="20" name="Immagine 19">
              <a:extLst>
                <a:ext uri="{FF2B5EF4-FFF2-40B4-BE49-F238E27FC236}">
                  <a16:creationId xmlns:a16="http://schemas.microsoft.com/office/drawing/2014/main" id="{48CA47F4-2B20-2959-EE48-146E57C3F7EC}"/>
                </a:ext>
              </a:extLst>
            </p:cNvPr>
            <p:cNvPicPr>
              <a:picLocks noChangeAspect="1"/>
            </p:cNvPicPr>
            <p:nvPr/>
          </p:nvPicPr>
          <p:blipFill>
            <a:blip r:embed="rId3">
              <a:biLevel thresh="75000"/>
            </a:blip>
            <a:stretch>
              <a:fillRect/>
            </a:stretch>
          </p:blipFill>
          <p:spPr>
            <a:xfrm>
              <a:off x="486917" y="1786261"/>
              <a:ext cx="481809" cy="404098"/>
            </a:xfrm>
            <a:prstGeom prst="rect">
              <a:avLst/>
            </a:prstGeom>
          </p:spPr>
        </p:pic>
        <p:sp>
          <p:nvSpPr>
            <p:cNvPr id="22" name="Source">
              <a:extLst>
                <a:ext uri="{FF2B5EF4-FFF2-40B4-BE49-F238E27FC236}">
                  <a16:creationId xmlns:a16="http://schemas.microsoft.com/office/drawing/2014/main" id="{12D3E180-D0CB-350F-C085-C73CADAB133A}"/>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23" name="Gruppo 22">
            <a:extLst>
              <a:ext uri="{FF2B5EF4-FFF2-40B4-BE49-F238E27FC236}">
                <a16:creationId xmlns:a16="http://schemas.microsoft.com/office/drawing/2014/main" id="{5ECB62EA-D286-E1C9-5BA0-15554389BE06}"/>
              </a:ext>
            </a:extLst>
          </p:cNvPr>
          <p:cNvGrpSpPr/>
          <p:nvPr/>
        </p:nvGrpSpPr>
        <p:grpSpPr>
          <a:xfrm>
            <a:off x="6217902" y="2620783"/>
            <a:ext cx="756173" cy="590376"/>
            <a:chOff x="11266054" y="120964"/>
            <a:chExt cx="956806" cy="734246"/>
          </a:xfrm>
        </p:grpSpPr>
        <p:pic>
          <p:nvPicPr>
            <p:cNvPr id="24" name="Immagine 23">
              <a:extLst>
                <a:ext uri="{FF2B5EF4-FFF2-40B4-BE49-F238E27FC236}">
                  <a16:creationId xmlns:a16="http://schemas.microsoft.com/office/drawing/2014/main" id="{109B7272-39F0-1A26-6C37-2DFCE2FA783D}"/>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25" name="Source">
              <a:extLst>
                <a:ext uri="{FF2B5EF4-FFF2-40B4-BE49-F238E27FC236}">
                  <a16:creationId xmlns:a16="http://schemas.microsoft.com/office/drawing/2014/main" id="{58F997A3-D92D-4024-9A98-DDBA1437D1DB}"/>
                </a:ext>
                <a:ext uri="{C183D7F6-B498-43B3-948B-1728B52AA6E4}">
                  <adec:decorative xmlns:adec="http://schemas.microsoft.com/office/drawing/2017/decorative" val="0"/>
                </a:ext>
              </a:extLst>
            </p:cNvPr>
            <p:cNvSpPr txBox="1">
              <a:spLocks/>
            </p:cNvSpPr>
            <p:nvPr/>
          </p:nvSpPr>
          <p:spPr>
            <a:xfrm>
              <a:off x="11266054" y="706186"/>
              <a:ext cx="956806" cy="149024"/>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B515C09-9DF2-F45A-2D77-D858974747F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259168145"/>
              </p:ext>
            </p:extLst>
          </p:nvPr>
        </p:nvGraphicFramePr>
        <p:xfrm>
          <a:off x="5746384" y="3267953"/>
          <a:ext cx="2344738" cy="2940783"/>
        </p:xfrm>
        <a:graphic>
          <a:graphicData uri="http://schemas.openxmlformats.org/drawingml/2006/chart">
            <c:chart xmlns:c="http://schemas.openxmlformats.org/drawingml/2006/chart" xmlns:r="http://schemas.openxmlformats.org/officeDocument/2006/relationships" r:id="rId5"/>
          </a:graphicData>
        </a:graphic>
      </p:graphicFrame>
      <p:sp>
        <p:nvSpPr>
          <p:cNvPr id="2" name="Source">
            <a:extLst>
              <a:ext uri="{FF2B5EF4-FFF2-40B4-BE49-F238E27FC236}">
                <a16:creationId xmlns:a16="http://schemas.microsoft.com/office/drawing/2014/main" id="{90D42366-61DE-FEF0-576B-19AD9A3BB294}"/>
              </a:ext>
              <a:ext uri="{C183D7F6-B498-43B3-948B-1728B52AA6E4}">
                <adec:decorative xmlns:adec="http://schemas.microsoft.com/office/drawing/2017/decorative" val="0"/>
              </a:ext>
            </a:extLst>
          </p:cNvPr>
          <p:cNvSpPr txBox="1">
            <a:spLocks/>
          </p:cNvSpPr>
          <p:nvPr/>
        </p:nvSpPr>
        <p:spPr>
          <a:xfrm>
            <a:off x="5881999" y="3210516"/>
            <a:ext cx="1708117"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dirty="0"/>
              <a:t>Totale (1°+2° citazione)</a:t>
            </a:r>
          </a:p>
        </p:txBody>
      </p:sp>
      <p:sp>
        <p:nvSpPr>
          <p:cNvPr id="11" name="Figura a mano libera: forma 10">
            <a:extLst>
              <a:ext uri="{FF2B5EF4-FFF2-40B4-BE49-F238E27FC236}">
                <a16:creationId xmlns:a16="http://schemas.microsoft.com/office/drawing/2014/main" id="{5525B175-F2FB-19DB-BE85-6ECC7BFAB99C}"/>
              </a:ext>
            </a:extLst>
          </p:cNvPr>
          <p:cNvSpPr/>
          <p:nvPr/>
        </p:nvSpPr>
        <p:spPr>
          <a:xfrm>
            <a:off x="8133029" y="0"/>
            <a:ext cx="4058971" cy="59483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CFDFD3ED-1193-3203-68B1-697CA67FFBAC}"/>
              </a:ext>
            </a:extLst>
          </p:cNvPr>
          <p:cNvGrpSpPr/>
          <p:nvPr/>
        </p:nvGrpSpPr>
        <p:grpSpPr>
          <a:xfrm>
            <a:off x="11362471" y="120964"/>
            <a:ext cx="728828" cy="761140"/>
            <a:chOff x="11362471" y="120964"/>
            <a:chExt cx="728828" cy="761140"/>
          </a:xfrm>
        </p:grpSpPr>
        <p:pic>
          <p:nvPicPr>
            <p:cNvPr id="13" name="Immagine 12">
              <a:extLst>
                <a:ext uri="{FF2B5EF4-FFF2-40B4-BE49-F238E27FC236}">
                  <a16:creationId xmlns:a16="http://schemas.microsoft.com/office/drawing/2014/main" id="{F9896EBB-A341-2FDC-3EAE-44327EC8F2A9}"/>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9E0B099D-8D81-B41C-59A9-5A0E60E8ED0C}"/>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sp>
        <p:nvSpPr>
          <p:cNvPr id="16" name="Placeholder">
            <a:extLst>
              <a:ext uri="{FF2B5EF4-FFF2-40B4-BE49-F238E27FC236}">
                <a16:creationId xmlns:a16="http://schemas.microsoft.com/office/drawing/2014/main" id="{8196B602-8DA9-63FE-A81A-2FDC765CA25C}"/>
              </a:ext>
            </a:extLst>
          </p:cNvPr>
          <p:cNvSpPr txBox="1">
            <a:spLocks/>
          </p:cNvSpPr>
          <p:nvPr/>
        </p:nvSpPr>
        <p:spPr>
          <a:xfrm>
            <a:off x="8372955" y="1027964"/>
            <a:ext cx="3724804" cy="2397901"/>
          </a:xfrm>
          <a:prstGeom prst="rect">
            <a:avLst/>
          </a:prstGeom>
          <a:noFill/>
        </p:spPr>
        <p:txBody>
          <a:bodyPr/>
          <a:lstStyle>
            <a:lvl1pPr marL="0" indent="0" algn="l" defTabSz="914400" rtl="0" eaLnBrk="1" latinLnBrk="0" hangingPunct="1">
              <a:lnSpc>
                <a:spcPct val="115000"/>
              </a:lnSpc>
              <a:spcBef>
                <a:spcPts val="400"/>
              </a:spcBef>
              <a:spcAft>
                <a:spcPts val="400"/>
              </a:spcAft>
              <a:buSzPct val="100000"/>
              <a:buFont typeface="Wingdings 2" panose="05020102010507070707" pitchFamily="18" charset="2"/>
              <a:buNone/>
              <a:defRPr sz="1200" b="0" kern="1200">
                <a:solidFill>
                  <a:schemeClr val="tx1"/>
                </a:solidFill>
                <a:latin typeface="+mn-lt"/>
                <a:ea typeface="+mn-ea"/>
                <a:cs typeface="+mn-cs"/>
              </a:defRPr>
            </a:lvl1pPr>
            <a:lvl2pPr marL="171450" indent="-171450" algn="l" defTabSz="914400" rtl="0" eaLnBrk="1" latinLnBrk="0" hangingPunct="1">
              <a:lnSpc>
                <a:spcPct val="115000"/>
              </a:lnSpc>
              <a:spcBef>
                <a:spcPts val="400"/>
              </a:spcBef>
              <a:spcAft>
                <a:spcPts val="400"/>
              </a:spcAft>
              <a:buSzPct val="100000"/>
              <a:buFont typeface="Arial" panose="020B0604020202020204" pitchFamily="34" charset="0"/>
              <a:buChar char="•"/>
              <a:defRPr lang="en-GB" sz="1200" kern="1200" dirty="0">
                <a:solidFill>
                  <a:schemeClr val="tx1"/>
                </a:solidFill>
                <a:latin typeface="+mn-lt"/>
                <a:ea typeface="+mn-ea"/>
                <a:cs typeface="+mn-cs"/>
              </a:defRPr>
            </a:lvl2pPr>
            <a:lvl3pPr marL="542925" indent="-173038"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3pPr>
            <a:lvl4pPr marL="987425" indent="-228600" algn="l" defTabSz="914400" rtl="0" eaLnBrk="1" latinLnBrk="0" hangingPunct="1">
              <a:lnSpc>
                <a:spcPct val="115000"/>
              </a:lnSpc>
              <a:spcBef>
                <a:spcPts val="400"/>
              </a:spcBef>
              <a:spcAft>
                <a:spcPts val="400"/>
              </a:spcAft>
              <a:buFont typeface="Barlow" panose="020B0604020202020204" pitchFamily="34" charset="0"/>
              <a:buChar char="•"/>
              <a:defRPr sz="1200" kern="1200">
                <a:solidFill>
                  <a:schemeClr val="tx1"/>
                </a:solidFill>
                <a:latin typeface="+mn-lt"/>
                <a:ea typeface="+mn-ea"/>
                <a:cs typeface="+mn-cs"/>
              </a:defRPr>
            </a:lvl4pPr>
            <a:lvl5pPr marL="1033463" indent="0" algn="l" defTabSz="914400" rtl="0" eaLnBrk="1" latinLnBrk="0" hangingPunct="1">
              <a:lnSpc>
                <a:spcPct val="115000"/>
              </a:lnSpc>
              <a:spcBef>
                <a:spcPts val="400"/>
              </a:spcBef>
              <a:spcAft>
                <a:spcPts val="400"/>
              </a:spcAft>
              <a:buFont typeface="Barlow" panose="020B040602020203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r>
              <a:rPr kumimoji="0" lang="it-IT" sz="1600" b="0" i="0" u="none" strike="noStrike" kern="1200" cap="none" spc="0" normalizeH="0" baseline="0" noProof="0" dirty="0">
                <a:ln>
                  <a:noFill/>
                </a:ln>
                <a:solidFill>
                  <a:schemeClr val="bg1"/>
                </a:solidFill>
                <a:effectLst/>
                <a:uLnTx/>
                <a:uFillTx/>
                <a:latin typeface="Barlow"/>
                <a:ea typeface="+mn-ea"/>
                <a:cs typeface="+mn-cs"/>
                <a:sym typeface="Wingdings" panose="05000000000000000000" pitchFamily="2" charset="2"/>
              </a:rPr>
              <a:t>Gli OL suggeriscono di focalizzare il proprio impegno sui giovani nelle </a:t>
            </a:r>
            <a:r>
              <a:rPr lang="it-IT" sz="1600" dirty="0">
                <a:solidFill>
                  <a:schemeClr val="bg1"/>
                </a:solidFill>
                <a:sym typeface="Wingdings" panose="05000000000000000000" pitchFamily="2" charset="2"/>
              </a:rPr>
              <a:t>scuole, nei centri ricreativi e sportivi, per ampliare significativamente la portata e l'impatto dei messaggi di sostenibilità ambientale e sociale. </a:t>
            </a:r>
            <a:r>
              <a:rPr kumimoji="0" lang="it-IT" sz="1600" b="0" i="0" u="none" strike="noStrike" kern="1200" cap="none" spc="0" normalizeH="0" baseline="0" noProof="0" dirty="0">
                <a:ln>
                  <a:noFill/>
                </a:ln>
                <a:solidFill>
                  <a:schemeClr val="bg1"/>
                </a:solidFill>
                <a:effectLst/>
                <a:uLnTx/>
                <a:uFillTx/>
                <a:latin typeface="Barlow"/>
                <a:ea typeface="+mn-ea"/>
                <a:cs typeface="+mn-cs"/>
                <a:sym typeface="Wingdings" panose="05000000000000000000" pitchFamily="2" charset="2"/>
              </a:rPr>
              <a:t>Risulta di cruciale importanza  investire in </a:t>
            </a:r>
            <a:r>
              <a:rPr kumimoji="0" lang="it-IT" sz="1600" b="1" i="0" u="none" strike="noStrike" kern="1200" cap="all" spc="0" normalizeH="0" noProof="0" dirty="0">
                <a:ln>
                  <a:noFill/>
                </a:ln>
                <a:solidFill>
                  <a:schemeClr val="bg1"/>
                </a:solidFill>
                <a:effectLst/>
                <a:uLnTx/>
                <a:uFillTx/>
                <a:latin typeface="Barlow"/>
                <a:ea typeface="+mn-ea"/>
                <a:cs typeface="+mn-cs"/>
                <a:sym typeface="Wingdings" panose="05000000000000000000" pitchFamily="2" charset="2"/>
              </a:rPr>
              <a:t>attività coinvolgenti per i più giovani e creare opportunità per il loro futuro </a:t>
            </a:r>
            <a:r>
              <a:rPr lang="it-IT" sz="1600" dirty="0">
                <a:solidFill>
                  <a:schemeClr val="bg1"/>
                </a:solidFill>
                <a:sym typeface="Wingdings" panose="05000000000000000000" pitchFamily="2" charset="2"/>
              </a:rPr>
              <a:t>(borse di studio, collaborazioni scuola-lavoro). </a:t>
            </a:r>
          </a:p>
        </p:txBody>
      </p:sp>
      <p:sp>
        <p:nvSpPr>
          <p:cNvPr id="17" name="Text Box 1">
            <a:extLst>
              <a:ext uri="{FF2B5EF4-FFF2-40B4-BE49-F238E27FC236}">
                <a16:creationId xmlns:a16="http://schemas.microsoft.com/office/drawing/2014/main" id="{55E18C58-045F-6BB0-96ED-4D5D494B9437}"/>
              </a:ext>
            </a:extLst>
          </p:cNvPr>
          <p:cNvSpPr txBox="1">
            <a:spLocks/>
          </p:cNvSpPr>
          <p:nvPr/>
        </p:nvSpPr>
        <p:spPr>
          <a:xfrm>
            <a:off x="8514734" y="4434759"/>
            <a:ext cx="3558283" cy="1384995"/>
          </a:xfrm>
          <a:prstGeom prst="rect">
            <a:avLst/>
          </a:prstGeom>
          <a:noFill/>
          <a:effectLst/>
        </p:spPr>
        <p:txBody>
          <a:bodyPr wrap="square" anchor="t">
            <a:spAutoFit/>
          </a:bodyPr>
          <a:lstStyle>
            <a:lvl1pPr marL="0" indent="0" algn="l" defTabSz="914400" rtl="0" eaLnBrk="1" latinLnBrk="0" hangingPunct="1">
              <a:lnSpc>
                <a:spcPct val="90000"/>
              </a:lnSpc>
              <a:spcBef>
                <a:spcPts val="1800"/>
              </a:spcBef>
              <a:buSzPct val="50000"/>
              <a:buFont typeface="Barlow" panose="020B0406020202030204" pitchFamily="34" charset="0"/>
              <a:buNone/>
              <a:defRPr sz="2800" b="0" kern="1200">
                <a:solidFill>
                  <a:schemeClr val="bg2"/>
                </a:solidFill>
                <a:latin typeface="+mn-lt"/>
                <a:ea typeface="+mn-ea"/>
                <a:cs typeface="+mn-cs"/>
              </a:defRPr>
            </a:lvl1pPr>
            <a:lvl2pPr marL="447675" indent="-314325" algn="l" defTabSz="914400" rtl="0" eaLnBrk="1" latinLnBrk="0" hangingPunct="1">
              <a:lnSpc>
                <a:spcPct val="90000"/>
              </a:lnSpc>
              <a:spcBef>
                <a:spcPts val="600"/>
              </a:spcBef>
              <a:buFont typeface="Barlow" panose="020B0604020202020204" pitchFamily="34" charset="0"/>
              <a:buChar char="—"/>
              <a:defRPr sz="1400" kern="1200">
                <a:solidFill>
                  <a:schemeClr val="bg2"/>
                </a:solidFill>
                <a:latin typeface="+mn-lt"/>
                <a:ea typeface="+mn-ea"/>
                <a:cs typeface="+mn-cs"/>
              </a:defRPr>
            </a:lvl2pPr>
            <a:lvl3pPr marL="714375" indent="-171450" algn="l" defTabSz="914400" rtl="0" eaLnBrk="1" latinLnBrk="0" hangingPunct="1">
              <a:lnSpc>
                <a:spcPct val="90000"/>
              </a:lnSpc>
              <a:spcBef>
                <a:spcPts val="600"/>
              </a:spcBef>
              <a:buFont typeface="Courier New" panose="02070309020205020404" pitchFamily="49" charset="0"/>
              <a:buChar char="o"/>
              <a:defRPr sz="1200" kern="1200">
                <a:solidFill>
                  <a:schemeClr val="bg2"/>
                </a:solidFill>
                <a:latin typeface="+mn-lt"/>
                <a:ea typeface="+mn-ea"/>
                <a:cs typeface="+mn-cs"/>
              </a:defRPr>
            </a:lvl3pPr>
            <a:lvl4pPr marL="987425" indent="-228600" algn="l" defTabSz="914400" rtl="0" eaLnBrk="1" latinLnBrk="0" hangingPunct="1">
              <a:lnSpc>
                <a:spcPct val="90000"/>
              </a:lnSpc>
              <a:spcBef>
                <a:spcPts val="500"/>
              </a:spcBef>
              <a:buFont typeface="Barlow" panose="020B0604020202020204" pitchFamily="34" charset="0"/>
              <a:buChar char="•"/>
              <a:defRPr sz="1100" kern="1200">
                <a:solidFill>
                  <a:schemeClr val="bg2"/>
                </a:solidFill>
                <a:latin typeface="+mn-lt"/>
                <a:ea typeface="+mn-ea"/>
                <a:cs typeface="+mn-cs"/>
              </a:defRPr>
            </a:lvl4pPr>
            <a:lvl5pPr marL="1262063" indent="-228600" algn="l" defTabSz="914400" rtl="0" eaLnBrk="1" latinLnBrk="0" hangingPunct="1">
              <a:lnSpc>
                <a:spcPct val="90000"/>
              </a:lnSpc>
              <a:spcBef>
                <a:spcPts val="500"/>
              </a:spcBef>
              <a:buFont typeface="Barlow" panose="020B0406020202030204" pitchFamily="34" charset="0"/>
              <a:buChar char="−"/>
              <a:defRPr sz="105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Barlow"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400" b="0" i="1" u="none" strike="noStrike" kern="1200" cap="none" spc="0" normalizeH="0" baseline="0" noProof="0" dirty="0">
                <a:ln>
                  <a:noFill/>
                </a:ln>
                <a:solidFill>
                  <a:schemeClr val="bg1"/>
                </a:solidFill>
                <a:effectLst/>
                <a:uLnTx/>
                <a:uFillTx/>
                <a:latin typeface="Barlow"/>
                <a:ea typeface="+mn-ea"/>
                <a:cs typeface="+mn-cs"/>
              </a:rPr>
              <a:t>I giovani sono il futuro, qui rischiamo che scappino tutti … occorre un investimento grande su di loro e poche fondazioni ci pensano, LGH potrebbe farlo </a:t>
            </a:r>
            <a:endParaRPr lang="it-IT" sz="1400" i="1" dirty="0">
              <a:solidFill>
                <a:schemeClr val="bg1"/>
              </a:solidFill>
              <a:latin typeface="Barlow"/>
            </a:endParaRPr>
          </a:p>
          <a:p>
            <a:pPr marL="0" marR="0" lvl="0" indent="0" algn="r" defTabSz="914400" rtl="0" eaLnBrk="1" fontAlgn="auto" latinLnBrk="0" hangingPunct="1">
              <a:lnSpc>
                <a:spcPct val="100000"/>
              </a:lnSpc>
              <a:spcBef>
                <a:spcPts val="0"/>
              </a:spcBef>
              <a:spcAft>
                <a:spcPts val="0"/>
              </a:spcAft>
              <a:buClrTx/>
              <a:buSzPct val="50000"/>
              <a:buFont typeface="Barlow" panose="020B0406020202030204" pitchFamily="34" charset="0"/>
              <a:buNone/>
              <a:tabLst/>
              <a:defRPr/>
            </a:pPr>
            <a:r>
              <a:rPr kumimoji="0" lang="it-IT" sz="1400" b="1" u="none" strike="noStrike" kern="1200" cap="none" spc="0" normalizeH="0" baseline="0" noProof="0" dirty="0">
                <a:ln>
                  <a:noFill/>
                </a:ln>
                <a:solidFill>
                  <a:schemeClr val="bg1"/>
                </a:solidFill>
                <a:effectLst/>
                <a:uLnTx/>
                <a:uFillTx/>
                <a:latin typeface="Barlow"/>
                <a:ea typeface="+mn-ea"/>
                <a:cs typeface="+mn-cs"/>
              </a:rPr>
              <a:t>Pubblica Amministrazione, Ovest bresciano</a:t>
            </a:r>
          </a:p>
        </p:txBody>
      </p:sp>
    </p:spTree>
    <p:extLst>
      <p:ext uri="{BB962C8B-B14F-4D97-AF65-F5344CB8AC3E}">
        <p14:creationId xmlns:p14="http://schemas.microsoft.com/office/powerpoint/2010/main" val="3634000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42913" y="350769"/>
            <a:ext cx="7257318" cy="1248387"/>
          </a:xfrm>
        </p:spPr>
        <p:txBody>
          <a:bodyPr/>
          <a:lstStyle/>
          <a:p>
            <a:r>
              <a:rPr lang="it-IT" dirty="0"/>
              <a:t>E i risvolti positivi si concretizzeranno nel miglioramento della </a:t>
            </a:r>
            <a:r>
              <a:rPr lang="it-IT" b="1" dirty="0"/>
              <a:t>vita dei cittadini e nella valorizzare delle eccellenze territoriali </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20328" y="1747805"/>
            <a:ext cx="7080622"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D.18 Considerando gli </a:t>
            </a:r>
            <a:r>
              <a:rPr lang="it-IT" sz="1400" b="1" i="1" dirty="0"/>
              <a:t>ambiti che lei ha indicato come prioritari per il suo territorio</a:t>
            </a:r>
            <a:r>
              <a:rPr lang="it-IT" sz="1100" i="1" dirty="0"/>
              <a:t>, in che misura pensa che </a:t>
            </a:r>
            <a:r>
              <a:rPr lang="it-IT" sz="1400" b="1" i="1" dirty="0"/>
              <a:t>potranno contribuire a</a:t>
            </a:r>
            <a:r>
              <a:rPr lang="it-IT" sz="1100" i="1" dirty="0"/>
              <a:t>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686800" y="6208736"/>
            <a:ext cx="2583885"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10" name="Tabella 9">
            <a:extLst>
              <a:ext uri="{FF2B5EF4-FFF2-40B4-BE49-F238E27FC236}">
                <a16:creationId xmlns:a16="http://schemas.microsoft.com/office/drawing/2014/main" id="{488903D6-C9E3-34B9-B630-C0EB11BF7DC0}"/>
              </a:ext>
            </a:extLst>
          </p:cNvPr>
          <p:cNvGraphicFramePr>
            <a:graphicFrameLocks noGrp="1"/>
          </p:cNvGraphicFramePr>
          <p:nvPr>
            <p:extLst>
              <p:ext uri="{D42A27DB-BD31-4B8C-83A1-F6EECF244321}">
                <p14:modId xmlns:p14="http://schemas.microsoft.com/office/powerpoint/2010/main" val="797944926"/>
              </p:ext>
            </p:extLst>
          </p:nvPr>
        </p:nvGraphicFramePr>
        <p:xfrm>
          <a:off x="464231" y="3114443"/>
          <a:ext cx="7236000" cy="2649830"/>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3341046730"/>
                    </a:ext>
                  </a:extLst>
                </a:gridCol>
                <a:gridCol w="4500000">
                  <a:extLst>
                    <a:ext uri="{9D8B030D-6E8A-4147-A177-3AD203B41FA5}">
                      <a16:colId xmlns:a16="http://schemas.microsoft.com/office/drawing/2014/main" val="168101996"/>
                    </a:ext>
                  </a:extLst>
                </a:gridCol>
              </a:tblGrid>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Migliorare la vita dei cittadini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algn="r" fontAlgn="b"/>
                      <a:endParaRPr kumimoji="0" lang="it-IT" sz="1200" b="1"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2650980883"/>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Valorizzare le eccellenze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tc>
                  <a:txBody>
                    <a:bodyPr/>
                    <a:lstStyle/>
                    <a:p>
                      <a:pPr algn="r" fontAlgn="b"/>
                      <a:endParaRPr kumimoji="0" lang="it-IT" sz="1200" b="1"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2">
                        <a:lumMod val="10000"/>
                        <a:lumOff val="90000"/>
                      </a:schemeClr>
                    </a:solidFill>
                  </a:tcPr>
                </a:tc>
                <a:extLst>
                  <a:ext uri="{0D108BD9-81ED-4DB2-BD59-A6C34878D82A}">
                    <a16:rowId xmlns:a16="http://schemas.microsoft.com/office/drawing/2014/main" val="1007865845"/>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Favorire lo sviluppo delle attività produttive </a:t>
                      </a:r>
                      <a:r>
                        <a:rPr kumimoji="0" lang="it-IT" sz="1200" b="0" i="0" u="none" strike="noStrike" kern="1200" cap="none" spc="0" normalizeH="0" baseline="0" dirty="0">
                          <a:ln>
                            <a:noFill/>
                          </a:ln>
                          <a:solidFill>
                            <a:srgbClr val="282828"/>
                          </a:solidFill>
                          <a:effectLst/>
                          <a:uLnTx/>
                          <a:uFillTx/>
                          <a:latin typeface="+mn-lt"/>
                          <a:ea typeface="+mn-ea"/>
                          <a:cs typeface="+mn-cs"/>
                        </a:rPr>
                        <a:t>presenti sul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75573244"/>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Favorire la collaborazione tra diversi soggetti</a:t>
                      </a:r>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09907955"/>
                  </a:ext>
                </a:extLst>
              </a:tr>
              <a:tr h="529966">
                <a:tc>
                  <a:txBody>
                    <a:bodyPr/>
                    <a:lstStyle/>
                    <a:p>
                      <a:pPr algn="r" fontAlgn="b"/>
                      <a:r>
                        <a:rPr kumimoji="0" lang="it-IT" sz="1200" b="1" i="0" u="none" strike="noStrike" kern="1200" cap="none" spc="0" normalizeH="0" baseline="0" dirty="0">
                          <a:ln>
                            <a:noFill/>
                          </a:ln>
                          <a:solidFill>
                            <a:srgbClr val="282828"/>
                          </a:solidFill>
                          <a:effectLst/>
                          <a:uLnTx/>
                          <a:uFillTx/>
                          <a:latin typeface="+mn-lt"/>
                          <a:ea typeface="+mn-ea"/>
                          <a:cs typeface="+mn-cs"/>
                        </a:rPr>
                        <a:t>Rafforzare il tessuto imprenditoriale del territorio </a:t>
                      </a:r>
                      <a:r>
                        <a:rPr kumimoji="0" lang="it-IT" sz="1200" b="0" i="0" u="none" strike="noStrike" kern="1200" cap="none" spc="0" normalizeH="0" baseline="0" dirty="0">
                          <a:ln>
                            <a:noFill/>
                          </a:ln>
                          <a:solidFill>
                            <a:srgbClr val="282828"/>
                          </a:solidFill>
                          <a:effectLst/>
                          <a:uLnTx/>
                          <a:uFillTx/>
                          <a:latin typeface="+mn-lt"/>
                          <a:ea typeface="+mn-ea"/>
                          <a:cs typeface="+mn-cs"/>
                        </a:rPr>
                        <a:t>con la nascita di nuove imprese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algn="r" fontAlgn="b"/>
                      <a:endParaRPr kumimoji="0" lang="it-IT" sz="1200" b="0" i="0" u="none" strike="noStrike" kern="1200" cap="none" spc="0" normalizeH="0" baseline="0" dirty="0">
                        <a:ln>
                          <a:noFill/>
                        </a:ln>
                        <a:solidFill>
                          <a:srgbClr val="282828"/>
                        </a:solidFill>
                        <a:effectLst/>
                        <a:uLnTx/>
                        <a:uFillTx/>
                        <a:latin typeface="+mn-lt"/>
                        <a:ea typeface="+mn-ea"/>
                        <a:cs typeface="+mn-cs"/>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97531812"/>
                  </a:ext>
                </a:extLst>
              </a:tr>
            </a:tbl>
          </a:graphicData>
        </a:graphic>
      </p:graphicFrame>
      <p:graphicFrame>
        <p:nvGraphicFramePr>
          <p:cNvPr id="4"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65D894A7-1786-1257-D527-16AEFFB74A3C}"/>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81868404"/>
              </p:ext>
            </p:extLst>
          </p:nvPr>
        </p:nvGraphicFramePr>
        <p:xfrm>
          <a:off x="3325787" y="2574208"/>
          <a:ext cx="3206586" cy="3269249"/>
        </p:xfrm>
        <a:graphic>
          <a:graphicData uri="http://schemas.openxmlformats.org/drawingml/2006/chart">
            <c:chart xmlns:c="http://schemas.openxmlformats.org/drawingml/2006/chart" xmlns:r="http://schemas.openxmlformats.org/officeDocument/2006/relationships" r:id="rId2"/>
          </a:graphicData>
        </a:graphic>
      </p:graphicFrame>
      <p:sp>
        <p:nvSpPr>
          <p:cNvPr id="9" name="Figura a mano libera: forma 8">
            <a:extLst>
              <a:ext uri="{FF2B5EF4-FFF2-40B4-BE49-F238E27FC236}">
                <a16:creationId xmlns:a16="http://schemas.microsoft.com/office/drawing/2014/main" id="{E9383500-7E89-5069-1F49-F109A2FC8C82}"/>
              </a:ext>
            </a:extLst>
          </p:cNvPr>
          <p:cNvSpPr/>
          <p:nvPr/>
        </p:nvSpPr>
        <p:spPr>
          <a:xfrm>
            <a:off x="8133029" y="0"/>
            <a:ext cx="4058971" cy="5668963"/>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algn="l">
              <a:lnSpc>
                <a:spcPct val="115000"/>
              </a:lnSpc>
              <a:spcBef>
                <a:spcPts val="400"/>
              </a:spcBef>
              <a:spcAft>
                <a:spcPts val="400"/>
              </a:spcAft>
            </a:pPr>
            <a:endParaRPr lang="en-US" sz="1200" dirty="0">
              <a:solidFill>
                <a:schemeClr val="tx1"/>
              </a:solidFill>
            </a:endParaRPr>
          </a:p>
        </p:txBody>
      </p:sp>
      <p:grpSp>
        <p:nvGrpSpPr>
          <p:cNvPr id="12" name="Gruppo 11">
            <a:extLst>
              <a:ext uri="{FF2B5EF4-FFF2-40B4-BE49-F238E27FC236}">
                <a16:creationId xmlns:a16="http://schemas.microsoft.com/office/drawing/2014/main" id="{D892A16A-45BB-8E2B-6384-462B0F5C2E11}"/>
              </a:ext>
            </a:extLst>
          </p:cNvPr>
          <p:cNvGrpSpPr/>
          <p:nvPr/>
        </p:nvGrpSpPr>
        <p:grpSpPr>
          <a:xfrm>
            <a:off x="11362471" y="120964"/>
            <a:ext cx="728828" cy="761140"/>
            <a:chOff x="11362471" y="120964"/>
            <a:chExt cx="728828" cy="761140"/>
          </a:xfrm>
        </p:grpSpPr>
        <p:pic>
          <p:nvPicPr>
            <p:cNvPr id="13" name="Immagine 12">
              <a:extLst>
                <a:ext uri="{FF2B5EF4-FFF2-40B4-BE49-F238E27FC236}">
                  <a16:creationId xmlns:a16="http://schemas.microsoft.com/office/drawing/2014/main" id="{DDCD1E90-91CC-FFA0-14DD-E706FAE06546}"/>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14" name="Source">
              <a:extLst>
                <a:ext uri="{FF2B5EF4-FFF2-40B4-BE49-F238E27FC236}">
                  <a16:creationId xmlns:a16="http://schemas.microsoft.com/office/drawing/2014/main" id="{E4DFE9EE-D643-C001-0F4F-2D428B656DC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700" b="1" dirty="0">
                  <a:solidFill>
                    <a:schemeClr val="bg1"/>
                  </a:solidFill>
                  <a:latin typeface="Barlow Semi Condensed" panose="00000506000000000000" pitchFamily="2" charset="0"/>
                </a:rPr>
                <a:t>OPINION LEADER</a:t>
              </a:r>
            </a:p>
          </p:txBody>
        </p:sp>
      </p:grpSp>
      <p:grpSp>
        <p:nvGrpSpPr>
          <p:cNvPr id="16" name="Gruppo 15">
            <a:extLst>
              <a:ext uri="{FF2B5EF4-FFF2-40B4-BE49-F238E27FC236}">
                <a16:creationId xmlns:a16="http://schemas.microsoft.com/office/drawing/2014/main" id="{7EFA12E9-1D00-778A-9113-0F85DD41EDA8}"/>
              </a:ext>
            </a:extLst>
          </p:cNvPr>
          <p:cNvGrpSpPr>
            <a:grpSpLocks noChangeAspect="1"/>
          </p:cNvGrpSpPr>
          <p:nvPr/>
        </p:nvGrpSpPr>
        <p:grpSpPr>
          <a:xfrm>
            <a:off x="4422369" y="2146209"/>
            <a:ext cx="589757" cy="590375"/>
            <a:chOff x="450001" y="1786261"/>
            <a:chExt cx="555641" cy="540085"/>
          </a:xfrm>
        </p:grpSpPr>
        <p:pic>
          <p:nvPicPr>
            <p:cNvPr id="17" name="Immagine 16">
              <a:extLst>
                <a:ext uri="{FF2B5EF4-FFF2-40B4-BE49-F238E27FC236}">
                  <a16:creationId xmlns:a16="http://schemas.microsoft.com/office/drawing/2014/main" id="{F74C6502-5A70-77E2-CD7F-CE1EB06AD924}"/>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19" name="Source">
              <a:extLst>
                <a:ext uri="{FF2B5EF4-FFF2-40B4-BE49-F238E27FC236}">
                  <a16:creationId xmlns:a16="http://schemas.microsoft.com/office/drawing/2014/main" id="{0C58FFFA-0FCF-50B3-8660-097136655B2B}"/>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endParaRPr kumimoji="0" lang="it-IT" sz="6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endParaRPr>
            </a:p>
          </p:txBody>
        </p:sp>
      </p:grpSp>
      <p:grpSp>
        <p:nvGrpSpPr>
          <p:cNvPr id="20" name="Gruppo 19">
            <a:extLst>
              <a:ext uri="{FF2B5EF4-FFF2-40B4-BE49-F238E27FC236}">
                <a16:creationId xmlns:a16="http://schemas.microsoft.com/office/drawing/2014/main" id="{6CA948D5-9DA8-51DB-7B8E-CB89E541015C}"/>
              </a:ext>
            </a:extLst>
          </p:cNvPr>
          <p:cNvGrpSpPr/>
          <p:nvPr/>
        </p:nvGrpSpPr>
        <p:grpSpPr>
          <a:xfrm>
            <a:off x="6581706" y="2135396"/>
            <a:ext cx="637352" cy="669144"/>
            <a:chOff x="11362471" y="120964"/>
            <a:chExt cx="728828" cy="761140"/>
          </a:xfrm>
        </p:grpSpPr>
        <p:pic>
          <p:nvPicPr>
            <p:cNvPr id="22" name="Immagine 21">
              <a:extLst>
                <a:ext uri="{FF2B5EF4-FFF2-40B4-BE49-F238E27FC236}">
                  <a16:creationId xmlns:a16="http://schemas.microsoft.com/office/drawing/2014/main" id="{078350CC-4F2C-8D5C-BB69-DBC020570A6D}"/>
                </a:ext>
              </a:extLst>
            </p:cNvPr>
            <p:cNvPicPr>
              <a:picLocks noChangeAspect="1"/>
            </p:cNvPicPr>
            <p:nvPr/>
          </p:nvPicPr>
          <p:blipFill>
            <a:blip r:embed="rId3">
              <a:biLevel thresh="75000"/>
            </a:blip>
            <a:stretch>
              <a:fillRect/>
            </a:stretch>
          </p:blipFill>
          <p:spPr>
            <a:xfrm>
              <a:off x="11466706" y="120964"/>
              <a:ext cx="520358" cy="552217"/>
            </a:xfrm>
            <a:prstGeom prst="rect">
              <a:avLst/>
            </a:prstGeom>
          </p:spPr>
        </p:pic>
        <p:sp>
          <p:nvSpPr>
            <p:cNvPr id="23" name="Source">
              <a:extLst>
                <a:ext uri="{FF2B5EF4-FFF2-40B4-BE49-F238E27FC236}">
                  <a16:creationId xmlns:a16="http://schemas.microsoft.com/office/drawing/2014/main" id="{0FFDEF02-72E7-0801-B718-F4AB7921939E}"/>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5" name="CasellaDiTesto 4">
            <a:extLst>
              <a:ext uri="{FF2B5EF4-FFF2-40B4-BE49-F238E27FC236}">
                <a16:creationId xmlns:a16="http://schemas.microsoft.com/office/drawing/2014/main" id="{50B2A914-747E-AD59-C9C5-46A3E2959D5B}"/>
              </a:ext>
            </a:extLst>
          </p:cNvPr>
          <p:cNvSpPr txBox="1"/>
          <p:nvPr/>
        </p:nvSpPr>
        <p:spPr>
          <a:xfrm>
            <a:off x="8215407" y="1228232"/>
            <a:ext cx="3762734" cy="2306401"/>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kumimoji="0" lang="it-IT" sz="1400" i="0" u="none" strike="noStrike" kern="1200" cap="none" spc="0" normalizeH="0" baseline="0" dirty="0">
                <a:ln>
                  <a:noFill/>
                </a:ln>
                <a:solidFill>
                  <a:prstClr val="white"/>
                </a:solidFill>
                <a:effectLst/>
                <a:uLnTx/>
                <a:uFillTx/>
                <a:latin typeface="Barlow"/>
                <a:ea typeface="+mn-ea"/>
                <a:cs typeface="+mn-cs"/>
              </a:rPr>
              <a:t>Difficile per gli OL trovare elementi che non trarrebbero vantaggio dallo sviluppo di progetti legati alla sostenibilità. </a:t>
            </a:r>
          </a:p>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dirty="0">
                <a:solidFill>
                  <a:prstClr val="white"/>
                </a:solidFill>
                <a:latin typeface="Barlow"/>
              </a:rPr>
              <a:t>Sicuramente il miglioramento della </a:t>
            </a:r>
            <a:r>
              <a:rPr lang="it-IT" sz="1400" b="1" dirty="0">
                <a:solidFill>
                  <a:prstClr val="white"/>
                </a:solidFill>
                <a:latin typeface="Barlow"/>
              </a:rPr>
              <a:t>qualità della vita</a:t>
            </a:r>
            <a:r>
              <a:rPr lang="it-IT" sz="1400" dirty="0">
                <a:solidFill>
                  <a:prstClr val="white"/>
                </a:solidFill>
                <a:latin typeface="Barlow"/>
              </a:rPr>
              <a:t>, così come il riuscire a </a:t>
            </a:r>
            <a:r>
              <a:rPr lang="it-IT" sz="1400" b="1" dirty="0">
                <a:solidFill>
                  <a:prstClr val="white"/>
                </a:solidFill>
                <a:latin typeface="Barlow"/>
              </a:rPr>
              <a:t>valorizzare le eccellenze del territorio </a:t>
            </a:r>
            <a:r>
              <a:rPr lang="it-IT" sz="1400" dirty="0">
                <a:solidFill>
                  <a:prstClr val="white"/>
                </a:solidFill>
                <a:latin typeface="Barlow"/>
              </a:rPr>
              <a:t>che a volte sembrano sopite o dimenticate, senza dimenticare la </a:t>
            </a:r>
            <a:r>
              <a:rPr lang="it-IT" sz="1400" b="1" dirty="0">
                <a:solidFill>
                  <a:prstClr val="white"/>
                </a:solidFill>
                <a:latin typeface="Barlow"/>
              </a:rPr>
              <a:t>dimensione di «rete», </a:t>
            </a:r>
            <a:r>
              <a:rPr lang="it-IT" sz="1400" dirty="0">
                <a:solidFill>
                  <a:prstClr val="white"/>
                </a:solidFill>
                <a:latin typeface="Barlow"/>
              </a:rPr>
              <a:t>fondamentale per la sopravvivenza di tutti i territori</a:t>
            </a:r>
            <a:endParaRPr kumimoji="0" lang="it-IT" sz="1100" i="1" u="none" strike="noStrike" kern="1200" cap="none" spc="0" normalizeH="0" baseline="0" dirty="0">
              <a:ln>
                <a:noFill/>
              </a:ln>
              <a:solidFill>
                <a:prstClr val="white"/>
              </a:solidFill>
              <a:effectLst/>
              <a:uLnTx/>
              <a:uFillTx/>
              <a:latin typeface="Barlow"/>
              <a:ea typeface="+mn-ea"/>
              <a:cs typeface="+mn-cs"/>
            </a:endParaRPr>
          </a:p>
        </p:txBody>
      </p:sp>
      <p:sp>
        <p:nvSpPr>
          <p:cNvPr id="18" name="Source">
            <a:extLst>
              <a:ext uri="{FF2B5EF4-FFF2-40B4-BE49-F238E27FC236}">
                <a16:creationId xmlns:a16="http://schemas.microsoft.com/office/drawing/2014/main" id="{8AF03644-8904-F69E-7010-E889C97F5DBC}"/>
              </a:ext>
              <a:ext uri="{C183D7F6-B498-43B3-948B-1728B52AA6E4}">
                <adec:decorative xmlns:adec="http://schemas.microsoft.com/office/drawing/2017/decorative" val="0"/>
              </a:ext>
            </a:extLst>
          </p:cNvPr>
          <p:cNvSpPr txBox="1">
            <a:spLocks/>
          </p:cNvSpPr>
          <p:nvPr/>
        </p:nvSpPr>
        <p:spPr>
          <a:xfrm>
            <a:off x="6434211" y="2804540"/>
            <a:ext cx="1266020" cy="336590"/>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b="1" dirty="0"/>
              <a:t>Molto + Abbastanza</a:t>
            </a:r>
          </a:p>
        </p:txBody>
      </p:sp>
      <p:graphicFrame>
        <p:nvGraphicFramePr>
          <p:cNvPr id="11"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1D7DBFF4-FE2C-F79E-B958-76C6C53147D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026480323"/>
              </p:ext>
            </p:extLst>
          </p:nvPr>
        </p:nvGraphicFramePr>
        <p:xfrm>
          <a:off x="6311657" y="2995504"/>
          <a:ext cx="1581172" cy="2847953"/>
        </p:xfrm>
        <a:graphic>
          <a:graphicData uri="http://schemas.openxmlformats.org/drawingml/2006/chart">
            <c:chart xmlns:c="http://schemas.openxmlformats.org/drawingml/2006/chart" xmlns:r="http://schemas.openxmlformats.org/officeDocument/2006/relationships" r:id="rId5"/>
          </a:graphicData>
        </a:graphic>
      </p:graphicFrame>
      <p:sp>
        <p:nvSpPr>
          <p:cNvPr id="2" name="CasellaDiTesto 1">
            <a:extLst>
              <a:ext uri="{FF2B5EF4-FFF2-40B4-BE49-F238E27FC236}">
                <a16:creationId xmlns:a16="http://schemas.microsoft.com/office/drawing/2014/main" id="{E1109596-A97E-C246-E830-D98E11EB7515}"/>
              </a:ext>
            </a:extLst>
          </p:cNvPr>
          <p:cNvSpPr txBox="1"/>
          <p:nvPr/>
        </p:nvSpPr>
        <p:spPr>
          <a:xfrm>
            <a:off x="8097765" y="4065957"/>
            <a:ext cx="3889299" cy="1056700"/>
          </a:xfrm>
          <a:prstGeom prst="rect">
            <a:avLst/>
          </a:prstGeom>
          <a:noFill/>
        </p:spPr>
        <p:txBody>
          <a:bodyPr wrap="square">
            <a:spAutoFit/>
          </a:bodyPr>
          <a:lstStyle/>
          <a:p>
            <a:pPr marL="0" marR="0" lvl="0" indent="0" algn="r" defTabSz="914400" rtl="0" eaLnBrk="1" fontAlgn="auto" latinLnBrk="0" hangingPunct="1">
              <a:spcBef>
                <a:spcPts val="400"/>
              </a:spcBef>
              <a:spcAft>
                <a:spcPts val="400"/>
              </a:spcAft>
              <a:buClrTx/>
              <a:buSzPct val="100000"/>
              <a:buFontTx/>
              <a:buNone/>
              <a:tabLst/>
              <a:defRPr/>
            </a:pPr>
            <a:r>
              <a:rPr kumimoji="0" lang="it-IT" sz="1400" b="0" i="1" u="none" strike="noStrike" kern="1200" cap="none" spc="0" normalizeH="0" baseline="0" dirty="0">
                <a:ln>
                  <a:noFill/>
                </a:ln>
                <a:solidFill>
                  <a:prstClr val="white"/>
                </a:solidFill>
                <a:effectLst/>
                <a:uLnTx/>
                <a:uFillTx/>
                <a:latin typeface="Barlow"/>
                <a:ea typeface="+mn-ea"/>
                <a:cs typeface="+mn-cs"/>
              </a:rPr>
              <a:t>A volte è più facile investire su ciò che già funziona, il bello sarebbe scoprire talenti nascosti e farli diventare eccellenze </a:t>
            </a:r>
          </a:p>
          <a:p>
            <a:pPr marL="0" marR="0" lvl="0" indent="0" algn="r" defTabSz="914400" rtl="0" eaLnBrk="1" fontAlgn="auto" latinLnBrk="0" hangingPunct="1">
              <a:spcBef>
                <a:spcPts val="400"/>
              </a:spcBef>
              <a:spcAft>
                <a:spcPts val="400"/>
              </a:spcAft>
              <a:buClrTx/>
              <a:buSzPct val="100000"/>
              <a:buFontTx/>
              <a:buNone/>
              <a:tabLst/>
              <a:defRPr/>
            </a:pPr>
            <a:r>
              <a:rPr lang="it-IT" sz="1400" b="1" dirty="0">
                <a:solidFill>
                  <a:prstClr val="white"/>
                </a:solidFill>
                <a:latin typeface="Barlow"/>
              </a:rPr>
              <a:t>Accademico</a:t>
            </a:r>
            <a:r>
              <a:rPr kumimoji="0" lang="it-IT" sz="1400" b="1" u="none" strike="noStrike" kern="1200" cap="none" spc="0" normalizeH="0" baseline="0" dirty="0">
                <a:ln>
                  <a:noFill/>
                </a:ln>
                <a:solidFill>
                  <a:prstClr val="white"/>
                </a:solidFill>
                <a:effectLst/>
                <a:uLnTx/>
                <a:uFillTx/>
                <a:latin typeface="Barlow"/>
                <a:ea typeface="+mn-ea"/>
                <a:cs typeface="+mn-cs"/>
              </a:rPr>
              <a:t>, Pavia</a:t>
            </a:r>
          </a:p>
        </p:txBody>
      </p:sp>
    </p:spTree>
    <p:extLst>
      <p:ext uri="{BB962C8B-B14F-4D97-AF65-F5344CB8AC3E}">
        <p14:creationId xmlns:p14="http://schemas.microsoft.com/office/powerpoint/2010/main" val="3378282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68C54-9121-FD9D-EAD6-BDACA51D2115}"/>
            </a:ext>
          </a:extLst>
        </p:cNvPr>
        <p:cNvGrpSpPr/>
        <p:nvPr/>
      </p:nvGrpSpPr>
      <p:grpSpPr>
        <a:xfrm>
          <a:off x="0" y="0"/>
          <a:ext cx="0" cy="0"/>
          <a:chOff x="0" y="0"/>
          <a:chExt cx="0" cy="0"/>
        </a:xfrm>
      </p:grpSpPr>
      <p:sp>
        <p:nvSpPr>
          <p:cNvPr id="3" name="Titolo 2">
            <a:extLst>
              <a:ext uri="{FF2B5EF4-FFF2-40B4-BE49-F238E27FC236}">
                <a16:creationId xmlns:a16="http://schemas.microsoft.com/office/drawing/2014/main" id="{52C40AA0-9341-CE2E-1923-3B722452E183}"/>
              </a:ext>
            </a:extLst>
          </p:cNvPr>
          <p:cNvSpPr>
            <a:spLocks noGrp="1"/>
          </p:cNvSpPr>
          <p:nvPr>
            <p:ph type="title"/>
          </p:nvPr>
        </p:nvSpPr>
        <p:spPr>
          <a:xfrm>
            <a:off x="450000" y="445803"/>
            <a:ext cx="11299088" cy="715669"/>
          </a:xfrm>
        </p:spPr>
        <p:txBody>
          <a:bodyPr/>
          <a:lstStyle/>
          <a:p>
            <a:r>
              <a:rPr lang="it-IT" dirty="0"/>
              <a:t>Suggerimenti finali dalla voce degli Opinion Leader</a:t>
            </a:r>
            <a:endParaRPr lang="it-IT" b="1" dirty="0"/>
          </a:p>
        </p:txBody>
      </p:sp>
      <p:grpSp>
        <p:nvGrpSpPr>
          <p:cNvPr id="2" name="Gruppo 1">
            <a:extLst>
              <a:ext uri="{FF2B5EF4-FFF2-40B4-BE49-F238E27FC236}">
                <a16:creationId xmlns:a16="http://schemas.microsoft.com/office/drawing/2014/main" id="{939A9BF4-DF13-8B15-3B47-C0D92D83B436}"/>
              </a:ext>
            </a:extLst>
          </p:cNvPr>
          <p:cNvGrpSpPr/>
          <p:nvPr/>
        </p:nvGrpSpPr>
        <p:grpSpPr>
          <a:xfrm>
            <a:off x="11362471" y="120964"/>
            <a:ext cx="728828" cy="761140"/>
            <a:chOff x="11362471" y="120964"/>
            <a:chExt cx="728828" cy="761140"/>
          </a:xfrm>
        </p:grpSpPr>
        <p:pic>
          <p:nvPicPr>
            <p:cNvPr id="4" name="Immagine 3">
              <a:extLst>
                <a:ext uri="{FF2B5EF4-FFF2-40B4-BE49-F238E27FC236}">
                  <a16:creationId xmlns:a16="http://schemas.microsoft.com/office/drawing/2014/main" id="{3609D8B6-A592-4553-26C8-5D7768BD67D5}"/>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7" name="Source">
              <a:extLst>
                <a:ext uri="{FF2B5EF4-FFF2-40B4-BE49-F238E27FC236}">
                  <a16:creationId xmlns:a16="http://schemas.microsoft.com/office/drawing/2014/main" id="{E5700A0A-BE1E-F018-8566-C5640DEB796D}"/>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OPINION LEADER</a:t>
              </a:r>
            </a:p>
          </p:txBody>
        </p:sp>
      </p:grpSp>
      <p:grpSp>
        <p:nvGrpSpPr>
          <p:cNvPr id="15" name="Gruppo 14">
            <a:extLst>
              <a:ext uri="{FF2B5EF4-FFF2-40B4-BE49-F238E27FC236}">
                <a16:creationId xmlns:a16="http://schemas.microsoft.com/office/drawing/2014/main" id="{63C097F7-7381-79FF-516E-6D22FFF5BE64}"/>
              </a:ext>
            </a:extLst>
          </p:cNvPr>
          <p:cNvGrpSpPr/>
          <p:nvPr/>
        </p:nvGrpSpPr>
        <p:grpSpPr>
          <a:xfrm>
            <a:off x="657142" y="1366702"/>
            <a:ext cx="10917775" cy="4348303"/>
            <a:chOff x="831312" y="1116329"/>
            <a:chExt cx="10917775" cy="4348303"/>
          </a:xfrm>
        </p:grpSpPr>
        <p:sp>
          <p:nvSpPr>
            <p:cNvPr id="8" name="Contents Box 1">
              <a:extLst>
                <a:ext uri="{FF2B5EF4-FFF2-40B4-BE49-F238E27FC236}">
                  <a16:creationId xmlns:a16="http://schemas.microsoft.com/office/drawing/2014/main" id="{CA0C80BC-1CE9-A210-C3A8-99746ACA6F8D}"/>
                </a:ext>
              </a:extLst>
            </p:cNvPr>
            <p:cNvSpPr/>
            <p:nvPr/>
          </p:nvSpPr>
          <p:spPr>
            <a:xfrm rot="5400000">
              <a:off x="4117811" y="1679105"/>
              <a:ext cx="4348303"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en-GB" sz="2800" b="1" i="0" u="none" strike="noStrike" kern="1200" cap="none" spc="0" normalizeH="0" baseline="0" noProof="0" dirty="0">
                  <a:ln>
                    <a:noFill/>
                  </a:ln>
                  <a:solidFill>
                    <a:srgbClr val="000000"/>
                  </a:solidFill>
                  <a:effectLst/>
                  <a:uLnTx/>
                  <a:uFillTx/>
                  <a:latin typeface="Barlow"/>
                  <a:ea typeface="+mn-ea"/>
                  <a:cs typeface="+mn-cs"/>
                </a:rPr>
                <a:t>CREARE </a:t>
              </a:r>
              <a:r>
                <a:rPr lang="en-GB" sz="2800" b="1" dirty="0">
                  <a:solidFill>
                    <a:srgbClr val="000000"/>
                  </a:solidFill>
                  <a:latin typeface="Barlow"/>
                </a:rPr>
                <a:t>UNA </a:t>
              </a:r>
              <a:r>
                <a:rPr kumimoji="0" lang="en-GB" sz="2800" b="1" i="0" u="none" strike="noStrike" kern="1200" cap="none" spc="0" normalizeH="0" baseline="0" noProof="0" dirty="0">
                  <a:ln>
                    <a:noFill/>
                  </a:ln>
                  <a:solidFill>
                    <a:srgbClr val="000000"/>
                  </a:solidFill>
                  <a:effectLst/>
                  <a:uLnTx/>
                  <a:uFillTx/>
                  <a:latin typeface="Barlow"/>
                  <a:ea typeface="+mn-ea"/>
                  <a:cs typeface="+mn-cs"/>
                </a:rPr>
                <a:t>RETE </a:t>
              </a:r>
              <a:endParaRPr kumimoji="0" lang="en-GB" sz="6000" b="1" i="0" u="none"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Sfruttare tutte le realtà «storiche» dei singoli territori</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Fondamentale collaborare con </a:t>
              </a:r>
              <a:r>
                <a:rPr lang="it-IT" sz="1400" b="1" dirty="0">
                  <a:solidFill>
                    <a:srgbClr val="000000"/>
                  </a:solidFill>
                  <a:latin typeface="Barlow"/>
                </a:rPr>
                <a:t>altre Fondazioni più conosciute e attive</a:t>
              </a:r>
              <a:r>
                <a:rPr lang="it-IT" sz="1400" dirty="0">
                  <a:solidFill>
                    <a:srgbClr val="000000"/>
                  </a:solidFill>
                  <a:latin typeface="Barlow"/>
                </a:rPr>
                <a:t> che possono fungere da volano </a:t>
              </a:r>
              <a:r>
                <a:rPr lang="it-IT" sz="1400" b="1" dirty="0">
                  <a:solidFill>
                    <a:srgbClr val="000000"/>
                  </a:solidFill>
                  <a:latin typeface="Barlow"/>
                </a:rPr>
                <a:t>senza entrare in competizione</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Allearsi con le </a:t>
              </a:r>
              <a:r>
                <a:rPr lang="it-IT" sz="1400" b="1" dirty="0">
                  <a:solidFill>
                    <a:srgbClr val="000000"/>
                  </a:solidFill>
                  <a:latin typeface="Barlow"/>
                </a:rPr>
                <a:t>PMI locali </a:t>
              </a:r>
              <a:r>
                <a:rPr lang="it-IT" sz="1400" dirty="0">
                  <a:solidFill>
                    <a:srgbClr val="000000"/>
                  </a:solidFill>
                  <a:latin typeface="Barlow"/>
                </a:rPr>
                <a:t>che spesso sono orfane di attenzioni, soprattutto rispetto alle grandi aziende</a:t>
              </a:r>
              <a:endParaRPr kumimoji="0" lang="it-IT" sz="1400" i="0" strike="noStrike" kern="1200" cap="none" spc="0" normalizeH="0" baseline="0" noProof="0" dirty="0">
                <a:ln>
                  <a:noFill/>
                </a:ln>
                <a:solidFill>
                  <a:srgbClr val="000000"/>
                </a:solidFill>
                <a:effectLst/>
                <a:uLnTx/>
                <a:uFillTx/>
                <a:latin typeface="Barlow"/>
                <a:ea typeface="+mn-ea"/>
                <a:cs typeface="+mn-cs"/>
              </a:endParaRPr>
            </a:p>
          </p:txBody>
        </p:sp>
        <p:grpSp>
          <p:nvGrpSpPr>
            <p:cNvPr id="5" name="Gruppo 4">
              <a:extLst>
                <a:ext uri="{FF2B5EF4-FFF2-40B4-BE49-F238E27FC236}">
                  <a16:creationId xmlns:a16="http://schemas.microsoft.com/office/drawing/2014/main" id="{C2B083D7-A77E-821D-A0EE-BDF89DF0A681}"/>
                </a:ext>
              </a:extLst>
            </p:cNvPr>
            <p:cNvGrpSpPr/>
            <p:nvPr/>
          </p:nvGrpSpPr>
          <p:grpSpPr>
            <a:xfrm>
              <a:off x="831312" y="1116329"/>
              <a:ext cx="3222751" cy="4348301"/>
              <a:chOff x="4498789" y="1116329"/>
              <a:chExt cx="3222751" cy="5035489"/>
            </a:xfrm>
          </p:grpSpPr>
          <p:sp>
            <p:nvSpPr>
              <p:cNvPr id="6" name="Contents Box 1">
                <a:extLst>
                  <a:ext uri="{FF2B5EF4-FFF2-40B4-BE49-F238E27FC236}">
                    <a16:creationId xmlns:a16="http://schemas.microsoft.com/office/drawing/2014/main" id="{0F577EF5-A5DB-7768-CC28-315CE69B729B}"/>
                  </a:ext>
                </a:extLst>
              </p:cNvPr>
              <p:cNvSpPr/>
              <p:nvPr/>
            </p:nvSpPr>
            <p:spPr>
              <a:xfrm rot="5400000">
                <a:off x="3592420" y="2022698"/>
                <a:ext cx="5035489"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en-GB" sz="2800" b="1" i="0" u="none" strike="noStrike" kern="1200" cap="none" spc="0" normalizeH="0" baseline="0" noProof="0" dirty="0">
                    <a:ln>
                      <a:noFill/>
                    </a:ln>
                    <a:solidFill>
                      <a:srgbClr val="000000"/>
                    </a:solidFill>
                    <a:effectLst/>
                    <a:uLnTx/>
                    <a:uFillTx/>
                    <a:latin typeface="Barlow"/>
                    <a:ea typeface="+mn-ea"/>
                    <a:cs typeface="+mn-cs"/>
                  </a:rPr>
                  <a:t>RADICARSI SUL TERRITORI0</a:t>
                </a: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Evitare l’autoreferenzialità</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lang="it-IT" sz="1400" dirty="0">
                    <a:solidFill>
                      <a:srgbClr val="000000"/>
                    </a:solidFill>
                    <a:latin typeface="Barlow"/>
                  </a:rPr>
                  <a:t>NON partecipare SOLO a progetti standard oppure imporre le  proprie idee/iniziative, dando la sensazione di «</a:t>
                </a:r>
                <a:r>
                  <a:rPr kumimoji="0" lang="it-IT" sz="1400" i="0" strike="noStrike" kern="1200" cap="none" spc="0" normalizeH="0" baseline="0" noProof="0" dirty="0">
                    <a:ln>
                      <a:noFill/>
                    </a:ln>
                    <a:solidFill>
                      <a:srgbClr val="000000"/>
                    </a:solidFill>
                    <a:effectLst/>
                    <a:uLnTx/>
                    <a:uFillTx/>
                    <a:latin typeface="Barlow"/>
                    <a:ea typeface="+mn-ea"/>
                    <a:cs typeface="+mn-cs"/>
                  </a:rPr>
                  <a:t>calare dall’alto» la propria presenza o i propri fondi</a:t>
                </a:r>
                <a:endParaRPr lang="it-IT" sz="1400" dirty="0">
                  <a:solidFill>
                    <a:srgbClr val="000000"/>
                  </a:solidFill>
                  <a:latin typeface="Barlow"/>
                </a:endParaRP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kumimoji="0" lang="it-IT" sz="1400" i="0" strike="noStrike" kern="1200" cap="none" spc="0" normalizeH="0" baseline="0" noProof="0" dirty="0">
                    <a:ln>
                      <a:noFill/>
                    </a:ln>
                    <a:solidFill>
                      <a:srgbClr val="000000"/>
                    </a:solidFill>
                    <a:effectLst/>
                    <a:uLnTx/>
                    <a:uFillTx/>
                    <a:latin typeface="Barlow"/>
                    <a:ea typeface="+mn-ea"/>
                    <a:cs typeface="+mn-cs"/>
                  </a:rPr>
                  <a:t>È necessario </a:t>
                </a:r>
                <a:r>
                  <a:rPr kumimoji="0" lang="it-IT" sz="1400" b="1" i="0" strike="noStrike" kern="1200" cap="none" spc="0" normalizeH="0" baseline="0" noProof="0" dirty="0">
                    <a:ln>
                      <a:noFill/>
                    </a:ln>
                    <a:solidFill>
                      <a:srgbClr val="000000"/>
                    </a:solidFill>
                    <a:effectLst/>
                    <a:uLnTx/>
                    <a:uFillTx/>
                    <a:latin typeface="Barlow"/>
                    <a:ea typeface="+mn-ea"/>
                    <a:cs typeface="+mn-cs"/>
                  </a:rPr>
                  <a:t>ascoltare i bisogni della comunità </a:t>
                </a:r>
                <a:r>
                  <a:rPr kumimoji="0" lang="it-IT" sz="1400" i="0" strike="noStrike" kern="1200" cap="none" spc="0" normalizeH="0" baseline="0" noProof="0" dirty="0">
                    <a:ln>
                      <a:noFill/>
                    </a:ln>
                    <a:solidFill>
                      <a:srgbClr val="000000"/>
                    </a:solidFill>
                    <a:effectLst/>
                    <a:uLnTx/>
                    <a:uFillTx/>
                    <a:latin typeface="Barlow"/>
                    <a:ea typeface="+mn-ea"/>
                    <a:cs typeface="+mn-cs"/>
                  </a:rPr>
                  <a:t>e </a:t>
                </a:r>
                <a:r>
                  <a:rPr kumimoji="0" lang="it-IT" sz="1400" b="1" i="0" strike="noStrike" kern="1200" cap="none" spc="0" normalizeH="0" baseline="0" noProof="0" dirty="0">
                    <a:ln>
                      <a:noFill/>
                    </a:ln>
                    <a:solidFill>
                      <a:srgbClr val="000000"/>
                    </a:solidFill>
                    <a:effectLst/>
                    <a:uLnTx/>
                    <a:uFillTx/>
                    <a:latin typeface="Barlow"/>
                    <a:ea typeface="+mn-ea"/>
                    <a:cs typeface="+mn-cs"/>
                  </a:rPr>
                  <a:t>realizzare insieme progetti</a:t>
                </a:r>
                <a:r>
                  <a:rPr kumimoji="0" lang="it-IT" sz="1400" i="0" strike="noStrike" kern="1200" cap="none" spc="0" normalizeH="0" baseline="0" noProof="0" dirty="0">
                    <a:ln>
                      <a:noFill/>
                    </a:ln>
                    <a:solidFill>
                      <a:srgbClr val="000000"/>
                    </a:solidFill>
                    <a:effectLst/>
                    <a:uLnTx/>
                    <a:uFillTx/>
                    <a:latin typeface="Barlow"/>
                    <a:ea typeface="+mn-ea"/>
                    <a:cs typeface="+mn-cs"/>
                  </a:rPr>
                  <a:t>, </a:t>
                </a:r>
              </a:p>
            </p:txBody>
          </p:sp>
          <p:sp>
            <p:nvSpPr>
              <p:cNvPr id="10" name="Contents Triangle 3">
                <a:extLst>
                  <a:ext uri="{FF2B5EF4-FFF2-40B4-BE49-F238E27FC236}">
                    <a16:creationId xmlns:a16="http://schemas.microsoft.com/office/drawing/2014/main" id="{B0A1DECE-CE3A-4C4C-BB24-B3373986DDA2}"/>
                  </a:ext>
                  <a:ext uri="{C183D7F6-B498-43B3-948B-1728B52AA6E4}">
                    <adec:decorative xmlns:adec="http://schemas.microsoft.com/office/drawing/2017/decorative" val="1"/>
                  </a:ext>
                </a:extLst>
              </p:cNvPr>
              <p:cNvSpPr/>
              <p:nvPr/>
            </p:nvSpPr>
            <p:spPr>
              <a:xfrm rot="5400000">
                <a:off x="4503272" y="1111846"/>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Barlow"/>
                  <a:ea typeface="+mn-ea"/>
                  <a:cs typeface="+mn-cs"/>
                </a:endParaRPr>
              </a:p>
            </p:txBody>
          </p:sp>
        </p:grpSp>
        <p:sp>
          <p:nvSpPr>
            <p:cNvPr id="9" name="Contents Triangle 4">
              <a:extLst>
                <a:ext uri="{FF2B5EF4-FFF2-40B4-BE49-F238E27FC236}">
                  <a16:creationId xmlns:a16="http://schemas.microsoft.com/office/drawing/2014/main" id="{876CFC4B-CFCA-8919-3B08-035E749989CF}"/>
                </a:ext>
                <a:ext uri="{C183D7F6-B498-43B3-948B-1728B52AA6E4}">
                  <adec:decorative xmlns:adec="http://schemas.microsoft.com/office/drawing/2017/decorative" val="1"/>
                </a:ext>
              </a:extLst>
            </p:cNvPr>
            <p:cNvSpPr/>
            <p:nvPr/>
          </p:nvSpPr>
          <p:spPr>
            <a:xfrm rot="5400000">
              <a:off x="836972" y="1111846"/>
              <a:ext cx="308401" cy="31736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err="1">
                <a:ln>
                  <a:noFill/>
                </a:ln>
                <a:solidFill>
                  <a:srgbClr val="000000"/>
                </a:solidFill>
                <a:effectLst/>
                <a:uLnTx/>
                <a:uFillTx/>
                <a:latin typeface="Barlow"/>
                <a:ea typeface="+mn-ea"/>
                <a:cs typeface="+mn-cs"/>
              </a:endParaRPr>
            </a:p>
          </p:txBody>
        </p:sp>
        <p:sp>
          <p:nvSpPr>
            <p:cNvPr id="11" name="Contents Triangle 3">
              <a:extLst>
                <a:ext uri="{FF2B5EF4-FFF2-40B4-BE49-F238E27FC236}">
                  <a16:creationId xmlns:a16="http://schemas.microsoft.com/office/drawing/2014/main" id="{D8E42C8E-FCF8-2542-6156-95D9727BFEBD}"/>
                </a:ext>
                <a:ext uri="{C183D7F6-B498-43B3-948B-1728B52AA6E4}">
                  <adec:decorative xmlns:adec="http://schemas.microsoft.com/office/drawing/2017/decorative" val="1"/>
                </a:ext>
              </a:extLst>
            </p:cNvPr>
            <p:cNvSpPr/>
            <p:nvPr/>
          </p:nvSpPr>
          <p:spPr>
            <a:xfrm rot="5400000">
              <a:off x="4683895" y="1111846"/>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Barlow"/>
                <a:ea typeface="+mn-ea"/>
                <a:cs typeface="+mn-cs"/>
              </a:endParaRPr>
            </a:p>
          </p:txBody>
        </p:sp>
        <p:sp>
          <p:nvSpPr>
            <p:cNvPr id="12" name="Contents Box 2">
              <a:extLst>
                <a:ext uri="{FF2B5EF4-FFF2-40B4-BE49-F238E27FC236}">
                  <a16:creationId xmlns:a16="http://schemas.microsoft.com/office/drawing/2014/main" id="{CA68D117-C131-0F4E-9B5E-07A458C61A93}"/>
                </a:ext>
              </a:extLst>
            </p:cNvPr>
            <p:cNvSpPr/>
            <p:nvPr/>
          </p:nvSpPr>
          <p:spPr>
            <a:xfrm rot="5400000">
              <a:off x="7963561" y="1679104"/>
              <a:ext cx="4348302" cy="3222751"/>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400"/>
                </a:spcBef>
                <a:spcAft>
                  <a:spcPts val="400"/>
                </a:spcAft>
                <a:buClrTx/>
                <a:buSzTx/>
                <a:buFontTx/>
                <a:buNone/>
                <a:tabLst/>
                <a:defRPr/>
              </a:pPr>
              <a:r>
                <a:rPr kumimoji="0" lang="it-IT" sz="2800" b="1" i="0" u="none" strike="noStrike" kern="1200" cap="none" spc="0" normalizeH="0" baseline="0" noProof="0" dirty="0">
                  <a:ln>
                    <a:noFill/>
                  </a:ln>
                  <a:solidFill>
                    <a:srgbClr val="000000"/>
                  </a:solidFill>
                  <a:effectLst/>
                  <a:uLnTx/>
                  <a:uFillTx/>
                  <a:latin typeface="Barlow"/>
                  <a:ea typeface="+mn-ea"/>
                  <a:cs typeface="+mn-cs"/>
                </a:rPr>
                <a:t>OBIETTIVO </a:t>
              </a:r>
              <a:r>
                <a:rPr kumimoji="0" lang="it-IT" sz="2800" b="1" i="1" u="none" strike="noStrike" kern="1200" cap="none" spc="0" normalizeH="0" baseline="0" noProof="0" dirty="0">
                  <a:ln>
                    <a:noFill/>
                  </a:ln>
                  <a:solidFill>
                    <a:srgbClr val="000000"/>
                  </a:solidFill>
                  <a:effectLst/>
                  <a:uLnTx/>
                  <a:uFillTx/>
                  <a:latin typeface="Barlow"/>
                  <a:ea typeface="+mn-ea"/>
                  <a:cs typeface="+mn-cs"/>
                </a:rPr>
                <a:t>MULTIPURPOSE</a:t>
              </a:r>
              <a:r>
                <a:rPr kumimoji="0" lang="it-IT" sz="2800" b="1" i="0" u="none" strike="noStrike" kern="1200" cap="none" spc="0" normalizeH="0" baseline="0" noProof="0" dirty="0">
                  <a:ln>
                    <a:noFill/>
                  </a:ln>
                  <a:solidFill>
                    <a:srgbClr val="000000"/>
                  </a:solidFill>
                  <a:effectLst/>
                  <a:uLnTx/>
                  <a:uFillTx/>
                  <a:latin typeface="Barlow"/>
                  <a:ea typeface="+mn-ea"/>
                  <a:cs typeface="+mn-cs"/>
                </a:rPr>
                <a:t>!</a:t>
              </a:r>
            </a:p>
            <a:p>
              <a:pPr marR="0" lvl="0" algn="l" defTabSz="914400" rtl="0" eaLnBrk="1" fontAlgn="auto" latinLnBrk="0" hangingPunct="1">
                <a:lnSpc>
                  <a:spcPct val="100000"/>
                </a:lnSpc>
                <a:spcBef>
                  <a:spcPts val="400"/>
                </a:spcBef>
                <a:spcAft>
                  <a:spcPts val="400"/>
                </a:spcAft>
                <a:buClrTx/>
                <a:buSzTx/>
                <a:tabLst/>
                <a:defRPr/>
              </a:pPr>
              <a:endParaRPr kumimoji="0" lang="it-IT" sz="1400" b="1" i="0" u="sng" strike="noStrike" kern="1200" cap="none" spc="0" normalizeH="0" baseline="0" noProof="0" dirty="0">
                <a:ln>
                  <a:noFill/>
                </a:ln>
                <a:solidFill>
                  <a:srgbClr val="000000"/>
                </a:solidFill>
                <a:effectLst/>
                <a:uLnTx/>
                <a:uFillTx/>
                <a:latin typeface="Barlow"/>
                <a:ea typeface="+mn-ea"/>
                <a:cs typeface="+mn-cs"/>
              </a:endParaRPr>
            </a:p>
            <a:p>
              <a:pPr marR="0" lvl="0" algn="l" defTabSz="914400" rtl="0" eaLnBrk="1" fontAlgn="auto" latinLnBrk="0" hangingPunct="1">
                <a:lnSpc>
                  <a:spcPct val="100000"/>
                </a:lnSpc>
                <a:spcBef>
                  <a:spcPts val="400"/>
                </a:spcBef>
                <a:spcAft>
                  <a:spcPts val="400"/>
                </a:spcAft>
                <a:buClrTx/>
                <a:buSzTx/>
                <a:tabLst/>
                <a:defRPr/>
              </a:pPr>
              <a:r>
                <a:rPr kumimoji="0" lang="it-IT" sz="1400" b="1" i="0" u="sng" strike="noStrike" kern="1200" cap="none" spc="0" normalizeH="0" baseline="0" noProof="0" dirty="0">
                  <a:ln>
                    <a:noFill/>
                  </a:ln>
                  <a:solidFill>
                    <a:srgbClr val="000000"/>
                  </a:solidFill>
                  <a:effectLst/>
                  <a:uLnTx/>
                  <a:uFillTx/>
                  <a:latin typeface="Barlow"/>
                  <a:ea typeface="+mn-ea"/>
                  <a:cs typeface="+mn-cs"/>
                </a:rPr>
                <a:t>Cercare di differenziare gli ambiti progettuali</a:t>
              </a:r>
            </a:p>
            <a:p>
              <a:pPr marL="179388" marR="0" lvl="0" indent="-179388" algn="l" defTabSz="914400" rtl="0" eaLnBrk="1" fontAlgn="auto" latinLnBrk="0" hangingPunct="1">
                <a:lnSpc>
                  <a:spcPct val="100000"/>
                </a:lnSpc>
                <a:spcBef>
                  <a:spcPts val="400"/>
                </a:spcBef>
                <a:spcAft>
                  <a:spcPts val="400"/>
                </a:spcAft>
                <a:buClrTx/>
                <a:buSzTx/>
                <a:buFont typeface="Arial" panose="020B0604020202020204" pitchFamily="34" charset="0"/>
                <a:buChar char="•"/>
                <a:tabLst/>
                <a:defRPr/>
              </a:pPr>
              <a:r>
                <a:rPr kumimoji="0" lang="it-IT" sz="1400" i="0" strike="noStrike" kern="1200" cap="none" spc="0" normalizeH="0" baseline="0" noProof="0" dirty="0">
                  <a:ln>
                    <a:noFill/>
                  </a:ln>
                  <a:solidFill>
                    <a:srgbClr val="000000"/>
                  </a:solidFill>
                  <a:effectLst/>
                  <a:uLnTx/>
                  <a:uFillTx/>
                  <a:latin typeface="Barlow"/>
                  <a:ea typeface="+mn-ea"/>
                  <a:cs typeface="+mn-cs"/>
                </a:rPr>
                <a:t>È interessante percorrere sia la via </a:t>
              </a:r>
              <a:r>
                <a:rPr kumimoji="0" lang="it-IT" sz="1400" b="1" i="0" strike="noStrike" kern="1200" cap="none" spc="0" normalizeH="0" baseline="0" noProof="0" dirty="0">
                  <a:ln>
                    <a:noFill/>
                  </a:ln>
                  <a:solidFill>
                    <a:srgbClr val="000000"/>
                  </a:solidFill>
                  <a:effectLst/>
                  <a:uLnTx/>
                  <a:uFillTx/>
                  <a:latin typeface="Barlow"/>
                  <a:ea typeface="+mn-ea"/>
                  <a:cs typeface="+mn-cs"/>
                </a:rPr>
                <a:t>dell’innovazione</a:t>
              </a:r>
              <a:r>
                <a:rPr lang="it-IT" sz="1400" b="1" dirty="0">
                  <a:solidFill>
                    <a:srgbClr val="000000"/>
                  </a:solidFill>
                  <a:latin typeface="Barlow"/>
                </a:rPr>
                <a:t> con progetti legati alla sostenibilità ambientale </a:t>
              </a:r>
              <a:r>
                <a:rPr kumimoji="0" lang="it-IT" sz="1400" b="1" i="0" strike="noStrike" kern="1200" cap="none" spc="0" normalizeH="0" baseline="0" noProof="0" dirty="0">
                  <a:ln>
                    <a:noFill/>
                  </a:ln>
                  <a:solidFill>
                    <a:srgbClr val="000000"/>
                  </a:solidFill>
                  <a:effectLst/>
                  <a:uLnTx/>
                  <a:uFillTx/>
                  <a:latin typeface="Barlow"/>
                  <a:ea typeface="+mn-ea"/>
                  <a:cs typeface="+mn-cs"/>
                </a:rPr>
                <a:t> </a:t>
              </a:r>
              <a:r>
                <a:rPr kumimoji="0" lang="it-IT" sz="1400" i="0" strike="noStrike" kern="1200" cap="none" spc="0" normalizeH="0" baseline="0" noProof="0" dirty="0">
                  <a:ln>
                    <a:noFill/>
                  </a:ln>
                  <a:solidFill>
                    <a:srgbClr val="000000"/>
                  </a:solidFill>
                  <a:effectLst/>
                  <a:uLnTx/>
                  <a:uFillTx/>
                  <a:latin typeface="Barlow"/>
                  <a:ea typeface="+mn-ea"/>
                  <a:cs typeface="+mn-cs"/>
                </a:rPr>
                <a:t>(spingendo alleanze con start up, Università, centri di ricerca) sia l’</a:t>
              </a:r>
              <a:r>
                <a:rPr kumimoji="0" lang="it-IT" sz="1400" b="1" i="0" strike="noStrike" kern="1200" cap="none" spc="0" normalizeH="0" baseline="0" noProof="0" dirty="0">
                  <a:ln>
                    <a:noFill/>
                  </a:ln>
                  <a:solidFill>
                    <a:srgbClr val="000000"/>
                  </a:solidFill>
                  <a:effectLst/>
                  <a:uLnTx/>
                  <a:uFillTx/>
                  <a:latin typeface="Barlow"/>
                  <a:ea typeface="+mn-ea"/>
                  <a:cs typeface="+mn-cs"/>
                </a:rPr>
                <a:t>aspetto culturale </a:t>
              </a:r>
              <a:r>
                <a:rPr kumimoji="0" lang="it-IT" sz="1400" i="0" strike="noStrike" kern="1200" cap="none" spc="0" normalizeH="0" baseline="0" noProof="0" dirty="0">
                  <a:ln>
                    <a:noFill/>
                  </a:ln>
                  <a:solidFill>
                    <a:srgbClr val="000000"/>
                  </a:solidFill>
                  <a:effectLst/>
                  <a:uLnTx/>
                  <a:uFillTx/>
                  <a:latin typeface="Barlow"/>
                  <a:ea typeface="+mn-ea"/>
                  <a:cs typeface="+mn-cs"/>
                </a:rPr>
                <a:t>che, nei territori lombardi, costituisce spesso un legame con la storia e la tradizione</a:t>
              </a:r>
            </a:p>
          </p:txBody>
        </p:sp>
        <p:sp>
          <p:nvSpPr>
            <p:cNvPr id="16" name="Corner 1">
              <a:extLst>
                <a:ext uri="{FF2B5EF4-FFF2-40B4-BE49-F238E27FC236}">
                  <a16:creationId xmlns:a16="http://schemas.microsoft.com/office/drawing/2014/main" id="{B1459FCA-74B6-61B6-1B43-30250EF2CEDE}"/>
                </a:ext>
                <a:ext uri="{C183D7F6-B498-43B3-948B-1728B52AA6E4}">
                  <adec:decorative xmlns:adec="http://schemas.microsoft.com/office/drawing/2017/decorative" val="1"/>
                </a:ext>
              </a:extLst>
            </p:cNvPr>
            <p:cNvSpPr/>
            <p:nvPr/>
          </p:nvSpPr>
          <p:spPr>
            <a:xfrm rot="5400000">
              <a:off x="8529161" y="1113504"/>
              <a:ext cx="340656" cy="346305"/>
            </a:xfrm>
            <a:prstGeom prst="r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2000"/>
                </a:lnSpc>
                <a:spcBef>
                  <a:spcPts val="400"/>
                </a:spcBef>
                <a:spcAft>
                  <a:spcPts val="400"/>
                </a:spcAft>
              </a:pPr>
              <a:endParaRPr lang="en-GB" sz="1200" dirty="0">
                <a:solidFill>
                  <a:schemeClr val="tx1"/>
                </a:solidFill>
              </a:endParaRPr>
            </a:p>
          </p:txBody>
        </p:sp>
      </p:grpSp>
    </p:spTree>
    <p:extLst>
      <p:ext uri="{BB962C8B-B14F-4D97-AF65-F5344CB8AC3E}">
        <p14:creationId xmlns:p14="http://schemas.microsoft.com/office/powerpoint/2010/main" val="3855723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a:extLst>
              <a:ext uri="{FF2B5EF4-FFF2-40B4-BE49-F238E27FC236}">
                <a16:creationId xmlns:a16="http://schemas.microsoft.com/office/drawing/2014/main" id="{A283172C-A832-A130-95DE-6B6A2E5FD0F8}"/>
              </a:ext>
            </a:extLst>
          </p:cNvPr>
          <p:cNvSpPr>
            <a:spLocks noGrp="1"/>
          </p:cNvSpPr>
          <p:nvPr>
            <p:ph type="title"/>
          </p:nvPr>
        </p:nvSpPr>
        <p:spPr>
          <a:xfrm>
            <a:off x="456896" y="1358900"/>
            <a:ext cx="5921375" cy="715963"/>
          </a:xfrm>
        </p:spPr>
        <p:txBody>
          <a:bodyPr>
            <a:noAutofit/>
          </a:bodyPr>
          <a:lstStyle/>
          <a:p>
            <a:pPr>
              <a:lnSpc>
                <a:spcPts val="9600"/>
              </a:lnSpc>
            </a:pPr>
            <a:r>
              <a:rPr lang="en-GB" sz="9600" dirty="0"/>
              <a:t>GRAZIE</a:t>
            </a:r>
          </a:p>
        </p:txBody>
      </p:sp>
      <p:sp>
        <p:nvSpPr>
          <p:cNvPr id="3" name="Triangle">
            <a:extLst>
              <a:ext uri="{FF2B5EF4-FFF2-40B4-BE49-F238E27FC236}">
                <a16:creationId xmlns:a16="http://schemas.microsoft.com/office/drawing/2014/main" id="{782C7F1D-FAE5-2571-7371-F778BBAA1819}"/>
              </a:ext>
              <a:ext uri="{C183D7F6-B498-43B3-948B-1728B52AA6E4}">
                <adec:decorative xmlns:adec="http://schemas.microsoft.com/office/drawing/2017/decorative" val="1"/>
              </a:ext>
            </a:extLst>
          </p:cNvPr>
          <p:cNvSpPr/>
          <p:nvPr/>
        </p:nvSpPr>
        <p:spPr>
          <a:xfrm rot="16200000">
            <a:off x="8763000" y="3429000"/>
            <a:ext cx="3429000" cy="3429000"/>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16" name="Parallelogram 1">
            <a:extLst>
              <a:ext uri="{FF2B5EF4-FFF2-40B4-BE49-F238E27FC236}">
                <a16:creationId xmlns:a16="http://schemas.microsoft.com/office/drawing/2014/main" id="{6A9256A1-5497-7BFC-A417-9F3E95609751}"/>
              </a:ext>
              <a:ext uri="{C183D7F6-B498-43B3-948B-1728B52AA6E4}">
                <adec:decorative xmlns:adec="http://schemas.microsoft.com/office/drawing/2017/decorative" val="1"/>
              </a:ext>
            </a:extLst>
          </p:cNvPr>
          <p:cNvSpPr/>
          <p:nvPr/>
        </p:nvSpPr>
        <p:spPr>
          <a:xfrm rot="8100000">
            <a:off x="6193331" y="446791"/>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sp>
        <p:nvSpPr>
          <p:cNvPr id="15" name="Parallelogram 2">
            <a:extLst>
              <a:ext uri="{FF2B5EF4-FFF2-40B4-BE49-F238E27FC236}">
                <a16:creationId xmlns:a16="http://schemas.microsoft.com/office/drawing/2014/main" id="{353BA329-9F00-C0FE-FF7A-D00168B9A144}"/>
              </a:ext>
              <a:ext uri="{C183D7F6-B498-43B3-948B-1728B52AA6E4}">
                <adec:decorative xmlns:adec="http://schemas.microsoft.com/office/drawing/2017/decorative" val="1"/>
              </a:ext>
            </a:extLst>
          </p:cNvPr>
          <p:cNvSpPr/>
          <p:nvPr/>
        </p:nvSpPr>
        <p:spPr>
          <a:xfrm rot="8100000">
            <a:off x="8065079" y="5561714"/>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10000"/>
              </a:lnSpc>
            </a:pPr>
            <a:endParaRPr lang="en-GB" sz="1400" dirty="0" err="1">
              <a:solidFill>
                <a:schemeClr val="tx1"/>
              </a:solidFill>
            </a:endParaRPr>
          </a:p>
        </p:txBody>
      </p:sp>
      <p:pic>
        <p:nvPicPr>
          <p:cNvPr id="2" name="Ipsos Logo">
            <a:extLst>
              <a:ext uri="{FF2B5EF4-FFF2-40B4-BE49-F238E27FC236}">
                <a16:creationId xmlns:a16="http://schemas.microsoft.com/office/drawing/2014/main" id="{5D76E087-EDBD-CB8F-DD4F-4118033B2592}"/>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63361" y="6173519"/>
            <a:ext cx="492637" cy="446920"/>
          </a:xfrm>
          <a:prstGeom prst="rect">
            <a:avLst/>
          </a:prstGeom>
        </p:spPr>
      </p:pic>
    </p:spTree>
    <p:extLst>
      <p:ext uri="{BB962C8B-B14F-4D97-AF65-F5344CB8AC3E}">
        <p14:creationId xmlns:p14="http://schemas.microsoft.com/office/powerpoint/2010/main" val="1746213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65" name="Segnaposto immagine 2064" descr="Immagine che contiene aria aperta, agricoltura, erba, raccolto/taglio&#10;&#10;Descrizione generata automaticamente">
            <a:extLst>
              <a:ext uri="{FF2B5EF4-FFF2-40B4-BE49-F238E27FC236}">
                <a16:creationId xmlns:a16="http://schemas.microsoft.com/office/drawing/2014/main" id="{61FB587B-49F1-8C6F-4392-B76B38A0205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 b="37"/>
          <a:stretch>
            <a:fillRect/>
          </a:stretch>
        </p:blipFill>
        <p:spPr/>
      </p:pic>
      <p:sp>
        <p:nvSpPr>
          <p:cNvPr id="26" name="Parallelogram 1">
            <a:extLst>
              <a:ext uri="{FF2B5EF4-FFF2-40B4-BE49-F238E27FC236}">
                <a16:creationId xmlns:a16="http://schemas.microsoft.com/office/drawing/2014/main" id="{2E9E8627-726A-DBE7-07A7-02570F2C39D1}"/>
              </a:ext>
              <a:ext uri="{C183D7F6-B498-43B3-948B-1728B52AA6E4}">
                <adec:decorative xmlns:adec="http://schemas.microsoft.com/office/drawing/2017/decorative" val="1"/>
              </a:ext>
            </a:extLst>
          </p:cNvPr>
          <p:cNvSpPr/>
          <p:nvPr/>
        </p:nvSpPr>
        <p:spPr>
          <a:xfrm rot="8100000">
            <a:off x="7759448" y="446793"/>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srgbClr val="000000"/>
              </a:solidFill>
              <a:effectLst/>
              <a:uLnTx/>
              <a:uFillTx/>
              <a:latin typeface="Barlow"/>
              <a:ea typeface="+mn-ea"/>
              <a:cs typeface="+mn-cs"/>
            </a:endParaRPr>
          </a:p>
        </p:txBody>
      </p:sp>
      <p:sp>
        <p:nvSpPr>
          <p:cNvPr id="22" name="Parallelogram 2">
            <a:extLst>
              <a:ext uri="{FF2B5EF4-FFF2-40B4-BE49-F238E27FC236}">
                <a16:creationId xmlns:a16="http://schemas.microsoft.com/office/drawing/2014/main" id="{C2D38F80-173B-5325-C766-2687AF3A4848}"/>
              </a:ext>
              <a:ext uri="{C183D7F6-B498-43B3-948B-1728B52AA6E4}">
                <adec:decorative xmlns:adec="http://schemas.microsoft.com/office/drawing/2017/decorative" val="1"/>
              </a:ext>
            </a:extLst>
          </p:cNvPr>
          <p:cNvSpPr/>
          <p:nvPr/>
        </p:nvSpPr>
        <p:spPr>
          <a:xfrm rot="8100000">
            <a:off x="8297307" y="5561714"/>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srgbClr val="000000"/>
              </a:solidFill>
              <a:effectLst/>
              <a:uLnTx/>
              <a:uFillTx/>
              <a:latin typeface="Barlow"/>
              <a:ea typeface="+mn-ea"/>
              <a:cs typeface="+mn-cs"/>
            </a:endParaRPr>
          </a:p>
        </p:txBody>
      </p:sp>
      <p:sp>
        <p:nvSpPr>
          <p:cNvPr id="5" name="Slide Number">
            <a:extLst>
              <a:ext uri="{FF2B5EF4-FFF2-40B4-BE49-F238E27FC236}">
                <a16:creationId xmlns:a16="http://schemas.microsoft.com/office/drawing/2014/main" id="{5B829DB4-55B2-23E3-13A8-9667FD1EA4A6}"/>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400"/>
              </a:spcBef>
              <a:spcAft>
                <a:spcPts val="400"/>
              </a:spcAft>
              <a:buClrTx/>
              <a:buSzTx/>
              <a:buFontTx/>
              <a:buNone/>
              <a:tabLst/>
              <a:defRPr/>
            </a:pPr>
            <a:fld id="{42C674B8-9BBC-4FFF-A23E-570BB0655C41}" type="slidenum">
              <a:rPr kumimoji="0" lang="en-GB" sz="900" b="0" i="0" u="none" strike="noStrike" kern="1200" cap="none" spc="0" normalizeH="0" baseline="0" noProof="0" smtClean="0">
                <a:ln>
                  <a:noFill/>
                </a:ln>
                <a:solidFill>
                  <a:srgbClr val="000000"/>
                </a:solidFill>
                <a:effectLst/>
                <a:uLnTx/>
                <a:uFillTx/>
                <a:latin typeface="Barlow"/>
                <a:ea typeface="+mn-ea"/>
                <a:cs typeface="+mn-cs"/>
              </a:rPr>
              <a:pPr marL="0" marR="0" lvl="0" indent="0" algn="ctr" defTabSz="914400" rtl="0" eaLnBrk="1" fontAlgn="auto" latinLnBrk="0" hangingPunct="1">
                <a:lnSpc>
                  <a:spcPct val="110000"/>
                </a:lnSpc>
                <a:spcBef>
                  <a:spcPts val="400"/>
                </a:spcBef>
                <a:spcAft>
                  <a:spcPts val="400"/>
                </a:spcAft>
                <a:buClrTx/>
                <a:buSzTx/>
                <a:buFontTx/>
                <a:buNone/>
                <a:tabLst/>
                <a:defRPr/>
              </a:pPr>
              <a:t>3</a:t>
            </a:fld>
            <a:endParaRPr kumimoji="0" lang="en-GB" sz="900" b="0" i="0" u="none" strike="noStrike" kern="1200" cap="none" spc="0" normalizeH="0" baseline="0" noProof="0" dirty="0">
              <a:ln>
                <a:noFill/>
              </a:ln>
              <a:solidFill>
                <a:srgbClr val="000000"/>
              </a:solidFill>
              <a:effectLst/>
              <a:uLnTx/>
              <a:uFillTx/>
              <a:latin typeface="Barlow"/>
              <a:ea typeface="+mn-ea"/>
              <a:cs typeface="+mn-cs"/>
            </a:endParaRPr>
          </a:p>
        </p:txBody>
      </p:sp>
      <p:sp>
        <p:nvSpPr>
          <p:cNvPr id="2048" name="Titolo 1">
            <a:extLst>
              <a:ext uri="{FF2B5EF4-FFF2-40B4-BE49-F238E27FC236}">
                <a16:creationId xmlns:a16="http://schemas.microsoft.com/office/drawing/2014/main" id="{FD2DB1EC-4A29-FEB4-76EE-209CCBB0BB20}"/>
              </a:ext>
            </a:extLst>
          </p:cNvPr>
          <p:cNvSpPr>
            <a:spLocks noGrp="1"/>
          </p:cNvSpPr>
          <p:nvPr>
            <p:ph type="title"/>
          </p:nvPr>
        </p:nvSpPr>
        <p:spPr>
          <a:xfrm>
            <a:off x="480727" y="241039"/>
            <a:ext cx="5086921" cy="852924"/>
          </a:xfrm>
          <a:noFill/>
        </p:spPr>
        <p:txBody>
          <a:bodyPr vert="horz" wrap="square" lIns="0" tIns="0" rIns="0" bIns="0" rtlCol="0" anchor="ctr">
            <a:normAutofit/>
          </a:bodyPr>
          <a:lstStyle/>
          <a:p>
            <a:r>
              <a:rPr lang="it-IT" dirty="0"/>
              <a:t>I territori dell’indagine</a:t>
            </a:r>
          </a:p>
        </p:txBody>
      </p:sp>
      <p:grpSp>
        <p:nvGrpSpPr>
          <p:cNvPr id="6" name="Gruppo 5">
            <a:extLst>
              <a:ext uri="{FF2B5EF4-FFF2-40B4-BE49-F238E27FC236}">
                <a16:creationId xmlns:a16="http://schemas.microsoft.com/office/drawing/2014/main" id="{9AD0C47C-294E-32CE-E206-3D43AA8C2AE3}"/>
              </a:ext>
            </a:extLst>
          </p:cNvPr>
          <p:cNvGrpSpPr/>
          <p:nvPr/>
        </p:nvGrpSpPr>
        <p:grpSpPr>
          <a:xfrm>
            <a:off x="320656" y="554708"/>
            <a:ext cx="6553768" cy="6291617"/>
            <a:chOff x="7911074" y="213957"/>
            <a:chExt cx="6553768" cy="6291617"/>
          </a:xfrm>
        </p:grpSpPr>
        <p:pic>
          <p:nvPicPr>
            <p:cNvPr id="7" name="Immagine 6">
              <a:extLst>
                <a:ext uri="{FF2B5EF4-FFF2-40B4-BE49-F238E27FC236}">
                  <a16:creationId xmlns:a16="http://schemas.microsoft.com/office/drawing/2014/main" id="{48ECDBE1-5162-4AB6-6F49-E16CA24BD3A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7911074" y="213957"/>
              <a:ext cx="6553768" cy="6291617"/>
            </a:xfrm>
            <a:prstGeom prst="rect">
              <a:avLst/>
            </a:prstGeom>
          </p:spPr>
        </p:pic>
        <p:sp>
          <p:nvSpPr>
            <p:cNvPr id="29" name="CasellaDiTesto 28">
              <a:extLst>
                <a:ext uri="{FF2B5EF4-FFF2-40B4-BE49-F238E27FC236}">
                  <a16:creationId xmlns:a16="http://schemas.microsoft.com/office/drawing/2014/main" id="{EE8A1BA2-AD8B-AF01-33D6-115911757BEF}"/>
                </a:ext>
              </a:extLst>
            </p:cNvPr>
            <p:cNvSpPr txBox="1"/>
            <p:nvPr/>
          </p:nvSpPr>
          <p:spPr>
            <a:xfrm>
              <a:off x="9208485" y="4609141"/>
              <a:ext cx="764953"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Pavia</a:t>
              </a:r>
            </a:p>
          </p:txBody>
        </p:sp>
        <p:sp>
          <p:nvSpPr>
            <p:cNvPr id="27" name="CasellaDiTesto 26">
              <a:extLst>
                <a:ext uri="{FF2B5EF4-FFF2-40B4-BE49-F238E27FC236}">
                  <a16:creationId xmlns:a16="http://schemas.microsoft.com/office/drawing/2014/main" id="{02109FB5-B76B-A421-D0AC-31B0262594DC}"/>
                </a:ext>
              </a:extLst>
            </p:cNvPr>
            <p:cNvSpPr txBox="1"/>
            <p:nvPr/>
          </p:nvSpPr>
          <p:spPr>
            <a:xfrm>
              <a:off x="10126008" y="4232120"/>
              <a:ext cx="60946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Lodi</a:t>
              </a:r>
            </a:p>
          </p:txBody>
        </p:sp>
        <p:sp>
          <p:nvSpPr>
            <p:cNvPr id="24" name="CasellaDiTesto 23">
              <a:extLst>
                <a:ext uri="{FF2B5EF4-FFF2-40B4-BE49-F238E27FC236}">
                  <a16:creationId xmlns:a16="http://schemas.microsoft.com/office/drawing/2014/main" id="{9E4EC17A-A346-B0BD-D2E1-B3D6797147E2}"/>
                </a:ext>
              </a:extLst>
            </p:cNvPr>
            <p:cNvSpPr txBox="1"/>
            <p:nvPr/>
          </p:nvSpPr>
          <p:spPr>
            <a:xfrm>
              <a:off x="11514002" y="4750170"/>
              <a:ext cx="1104790"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Cremona</a:t>
              </a:r>
            </a:p>
          </p:txBody>
        </p:sp>
        <p:sp>
          <p:nvSpPr>
            <p:cNvPr id="21" name="CasellaDiTesto 20">
              <a:extLst>
                <a:ext uri="{FF2B5EF4-FFF2-40B4-BE49-F238E27FC236}">
                  <a16:creationId xmlns:a16="http://schemas.microsoft.com/office/drawing/2014/main" id="{BC417513-3B1A-8906-31E3-F95A642BCE7E}"/>
                </a:ext>
              </a:extLst>
            </p:cNvPr>
            <p:cNvSpPr txBox="1"/>
            <p:nvPr/>
          </p:nvSpPr>
          <p:spPr>
            <a:xfrm>
              <a:off x="10752929" y="4153391"/>
              <a:ext cx="883575"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Crema </a:t>
              </a:r>
            </a:p>
          </p:txBody>
        </p:sp>
        <p:sp>
          <p:nvSpPr>
            <p:cNvPr id="19" name="CasellaDiTesto 18">
              <a:extLst>
                <a:ext uri="{FF2B5EF4-FFF2-40B4-BE49-F238E27FC236}">
                  <a16:creationId xmlns:a16="http://schemas.microsoft.com/office/drawing/2014/main" id="{39294917-19C9-11CE-8F36-EA37D0B39A9B}"/>
                </a:ext>
              </a:extLst>
            </p:cNvPr>
            <p:cNvSpPr txBox="1"/>
            <p:nvPr/>
          </p:nvSpPr>
          <p:spPr>
            <a:xfrm>
              <a:off x="11214589" y="2904589"/>
              <a:ext cx="1703615"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all" spc="0" normalizeH="0" baseline="0" noProof="0" dirty="0">
                  <a:ln>
                    <a:noFill/>
                  </a:ln>
                  <a:effectLst/>
                  <a:uLnTx/>
                  <a:uFillTx/>
                  <a:ea typeface="+mn-ea"/>
                  <a:cs typeface="+mn-cs"/>
                </a:rPr>
                <a:t>Ovest Brescia</a:t>
              </a:r>
              <a:r>
                <a:rPr lang="it-IT" sz="1600" b="1" cap="all" dirty="0"/>
                <a:t>n</a:t>
              </a:r>
              <a:r>
                <a:rPr kumimoji="0" lang="it-IT" sz="1600" b="1" i="0" u="none" strike="noStrike" kern="1200" cap="all" spc="0" normalizeH="0" baseline="0" noProof="0" dirty="0">
                  <a:ln>
                    <a:noFill/>
                  </a:ln>
                  <a:effectLst/>
                  <a:uLnTx/>
                  <a:uFillTx/>
                  <a:ea typeface="+mn-ea"/>
                  <a:cs typeface="+mn-cs"/>
                </a:rPr>
                <a:t>o *</a:t>
              </a:r>
            </a:p>
          </p:txBody>
        </p:sp>
      </p:grpSp>
      <p:sp>
        <p:nvSpPr>
          <p:cNvPr id="10" name="Rettangolo 9">
            <a:extLst>
              <a:ext uri="{FF2B5EF4-FFF2-40B4-BE49-F238E27FC236}">
                <a16:creationId xmlns:a16="http://schemas.microsoft.com/office/drawing/2014/main" id="{732B9C06-07AF-757C-19FE-84182FAB1473}"/>
              </a:ext>
            </a:extLst>
          </p:cNvPr>
          <p:cNvSpPr/>
          <p:nvPr/>
        </p:nvSpPr>
        <p:spPr>
          <a:xfrm>
            <a:off x="5127356" y="2227714"/>
            <a:ext cx="2354271" cy="584775"/>
          </a:xfrm>
          <a:prstGeom prst="rect">
            <a:avLst/>
          </a:prstGeom>
          <a:noFill/>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4000" tIns="144000" rIns="144000" bIns="144000" numCol="1" spcCol="1270" anchor="ctr" anchorCtr="0">
            <a:noAutofit/>
          </a:bodyPr>
          <a:lstStyle/>
          <a:p>
            <a:pPr marL="0" lvl="1" defTabSz="711200">
              <a:lnSpc>
                <a:spcPct val="90000"/>
              </a:lnSpc>
              <a:spcBef>
                <a:spcPct val="0"/>
              </a:spcBef>
              <a:spcAft>
                <a:spcPct val="15000"/>
              </a:spcAft>
            </a:pPr>
            <a:endParaRPr lang="it-IT" sz="1050" i="1" dirty="0">
              <a:solidFill>
                <a:schemeClr val="tx1"/>
              </a:solidFill>
            </a:endParaRPr>
          </a:p>
          <a:p>
            <a:pPr marL="0" lvl="1" defTabSz="711200">
              <a:lnSpc>
                <a:spcPct val="90000"/>
              </a:lnSpc>
              <a:spcBef>
                <a:spcPct val="0"/>
              </a:spcBef>
              <a:spcAft>
                <a:spcPct val="15000"/>
              </a:spcAft>
            </a:pPr>
            <a:r>
              <a:rPr lang="it-IT" sz="1050" i="1" dirty="0">
                <a:solidFill>
                  <a:schemeClr val="tx1"/>
                </a:solidFill>
              </a:rPr>
              <a:t>(*) Per l’area «Ovest Bresciano» sono stati considerati i territori di interesse di Fondazione LGH.</a:t>
            </a:r>
          </a:p>
          <a:p>
            <a:pPr marL="0" lvl="1" defTabSz="711200">
              <a:lnSpc>
                <a:spcPct val="90000"/>
              </a:lnSpc>
              <a:spcBef>
                <a:spcPct val="0"/>
              </a:spcBef>
              <a:spcAft>
                <a:spcPct val="15000"/>
              </a:spcAft>
            </a:pPr>
            <a:endParaRPr lang="it-IT" sz="1050" i="1" kern="1200" dirty="0">
              <a:solidFill>
                <a:schemeClr val="tx1"/>
              </a:solidFill>
            </a:endParaRPr>
          </a:p>
        </p:txBody>
      </p:sp>
    </p:spTree>
    <p:extLst>
      <p:ext uri="{BB962C8B-B14F-4D97-AF65-F5344CB8AC3E}">
        <p14:creationId xmlns:p14="http://schemas.microsoft.com/office/powerpoint/2010/main" val="3635488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FCF4DC0-FE33-0D0A-65A6-E7C4F7F28838}"/>
            </a:ext>
          </a:extLst>
        </p:cNvPr>
        <p:cNvGrpSpPr/>
        <p:nvPr/>
      </p:nvGrpSpPr>
      <p:grpSpPr>
        <a:xfrm>
          <a:off x="0" y="0"/>
          <a:ext cx="0" cy="0"/>
          <a:chOff x="0" y="0"/>
          <a:chExt cx="0" cy="0"/>
        </a:xfrm>
      </p:grpSpPr>
      <p:sp>
        <p:nvSpPr>
          <p:cNvPr id="12" name="Contents Box 1">
            <a:extLst>
              <a:ext uri="{FF2B5EF4-FFF2-40B4-BE49-F238E27FC236}">
                <a16:creationId xmlns:a16="http://schemas.microsoft.com/office/drawing/2014/main" id="{49D16351-0017-3D05-FD55-AE2CC350F522}"/>
              </a:ext>
            </a:extLst>
          </p:cNvPr>
          <p:cNvSpPr/>
          <p:nvPr/>
        </p:nvSpPr>
        <p:spPr>
          <a:xfrm rot="5400000">
            <a:off x="613823"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00000"/>
                </a:solidFill>
                <a:effectLst/>
                <a:uLnTx/>
                <a:uFillTx/>
                <a:latin typeface="Barlow"/>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La qualità della vita, le eccellenze e il futuro del territorio</a:t>
            </a:r>
            <a:endParaRPr kumimoji="0" lang="en-GB" sz="2000" b="1" i="0" u="none" strike="noStrike" kern="1200" cap="all" spc="0" normalizeH="0" noProof="0" dirty="0">
              <a:ln>
                <a:noFill/>
              </a:ln>
              <a:solidFill>
                <a:srgbClr val="000000"/>
              </a:solidFill>
              <a:effectLst/>
              <a:uLnTx/>
              <a:uFillTx/>
              <a:latin typeface="Barlow"/>
              <a:ea typeface="+mn-ea"/>
              <a:cs typeface="+mn-cs"/>
            </a:endParaRPr>
          </a:p>
        </p:txBody>
      </p:sp>
      <p:sp>
        <p:nvSpPr>
          <p:cNvPr id="7" name="Contents Box 1">
            <a:extLst>
              <a:ext uri="{FF2B5EF4-FFF2-40B4-BE49-F238E27FC236}">
                <a16:creationId xmlns:a16="http://schemas.microsoft.com/office/drawing/2014/main" id="{95FF0318-2DEF-4289-81B1-4FFAF452B2C3}"/>
              </a:ext>
            </a:extLst>
          </p:cNvPr>
          <p:cNvSpPr/>
          <p:nvPr/>
        </p:nvSpPr>
        <p:spPr>
          <a:xfrm rot="5400000">
            <a:off x="4272514"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400" b="1" dirty="0">
                <a:solidFill>
                  <a:srgbClr val="000000"/>
                </a:solidFill>
                <a:latin typeface="Barlow"/>
              </a:rPr>
              <a:t>2</a:t>
            </a:r>
            <a:endParaRPr kumimoji="0" lang="en-GB" sz="5400" b="1" i="0" u="none" strike="noStrike" kern="1200" cap="none" spc="0" normalizeH="0" baseline="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IL VALORE DELLA </a:t>
            </a:r>
            <a:r>
              <a:rPr kumimoji="0" lang="it-IT" sz="2000" b="1" i="0" u="none" strike="noStrike" kern="1200" cap="all" spc="0" normalizeH="0" noProof="0" dirty="0" err="1">
                <a:ln>
                  <a:noFill/>
                </a:ln>
                <a:solidFill>
                  <a:srgbClr val="000000"/>
                </a:solidFill>
                <a:effectLst/>
                <a:uLnTx/>
                <a:uFillTx/>
                <a:latin typeface="Barlow"/>
                <a:ea typeface="+mn-ea"/>
                <a:cs typeface="+mn-cs"/>
              </a:rPr>
              <a:t>SOSTENIBILITà</a:t>
            </a:r>
            <a:endParaRPr kumimoji="0" lang="en-GB" sz="2000" b="1" i="0" u="none" strike="noStrike" kern="1200" cap="all" spc="0" normalizeH="0" noProof="0" dirty="0">
              <a:ln>
                <a:noFill/>
              </a:ln>
              <a:solidFill>
                <a:srgbClr val="000000"/>
              </a:solidFill>
              <a:effectLst/>
              <a:uLnTx/>
              <a:uFillTx/>
              <a:latin typeface="Barlow"/>
              <a:ea typeface="+mn-ea"/>
              <a:cs typeface="+mn-cs"/>
            </a:endParaRPr>
          </a:p>
        </p:txBody>
      </p:sp>
      <p:sp>
        <p:nvSpPr>
          <p:cNvPr id="8" name="Contents Box 1">
            <a:extLst>
              <a:ext uri="{FF2B5EF4-FFF2-40B4-BE49-F238E27FC236}">
                <a16:creationId xmlns:a16="http://schemas.microsoft.com/office/drawing/2014/main" id="{6546884A-74D6-0E8A-F2B6-CFB037425D7E}"/>
              </a:ext>
            </a:extLst>
          </p:cNvPr>
          <p:cNvSpPr/>
          <p:nvPr/>
        </p:nvSpPr>
        <p:spPr>
          <a:xfrm rot="5400000">
            <a:off x="7931205" y="2220656"/>
            <a:ext cx="3513686" cy="2943155"/>
          </a:xfrm>
          <a:prstGeom prst="snip1Rect">
            <a:avLst>
              <a:gd name="adj" fmla="val 18524"/>
            </a:avLst>
          </a:prstGeom>
          <a:solidFill>
            <a:srgbClr val="E7EB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72000" rIns="72000" bIns="288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400" b="1" dirty="0">
                <a:solidFill>
                  <a:srgbClr val="000000"/>
                </a:solidFill>
                <a:latin typeface="Barlow"/>
              </a:rPr>
              <a:t>3</a:t>
            </a:r>
            <a:endParaRPr kumimoji="0" lang="en-GB" sz="5400" b="1" i="0" u="none" strike="noStrike" kern="1200" cap="none" spc="0" normalizeH="0" baseline="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1" i="0" u="none" strike="noStrike" kern="1200" cap="all" spc="0" normalizeH="0" noProof="0" dirty="0">
              <a:ln>
                <a:noFill/>
              </a:ln>
              <a:solidFill>
                <a:srgbClr val="000000"/>
              </a:solidFill>
              <a:effectLst/>
              <a:uLnTx/>
              <a:uFillTx/>
              <a:latin typeface="Barl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all" spc="0" normalizeH="0" noProof="0" dirty="0">
                <a:ln>
                  <a:noFill/>
                </a:ln>
                <a:solidFill>
                  <a:srgbClr val="000000"/>
                </a:solidFill>
                <a:effectLst/>
                <a:uLnTx/>
                <a:uFillTx/>
                <a:latin typeface="Barlow"/>
                <a:ea typeface="+mn-ea"/>
                <a:cs typeface="+mn-cs"/>
              </a:rPr>
              <a:t>Percepito e ruolo di fondazione </a:t>
            </a:r>
            <a:r>
              <a:rPr kumimoji="0" lang="it-IT" sz="2000" b="1" i="0" u="none" strike="noStrike" kern="1200" cap="all" spc="0" normalizeH="0" noProof="0" dirty="0" err="1">
                <a:ln>
                  <a:noFill/>
                </a:ln>
                <a:solidFill>
                  <a:srgbClr val="000000"/>
                </a:solidFill>
                <a:effectLst/>
                <a:uLnTx/>
                <a:uFillTx/>
                <a:latin typeface="Barlow"/>
                <a:ea typeface="+mn-ea"/>
                <a:cs typeface="+mn-cs"/>
              </a:rPr>
              <a:t>lgh</a:t>
            </a:r>
            <a:endParaRPr kumimoji="0" lang="it-IT" sz="2000" b="1" i="0" u="none" strike="noStrike" kern="1200" cap="all" spc="0" normalizeH="0" noProof="0" dirty="0">
              <a:ln>
                <a:noFill/>
              </a:ln>
              <a:solidFill>
                <a:srgbClr val="000000"/>
              </a:solidFill>
              <a:effectLst/>
              <a:uLnTx/>
              <a:uFillTx/>
              <a:latin typeface="Barlow"/>
              <a:ea typeface="+mn-ea"/>
              <a:cs typeface="+mn-cs"/>
            </a:endParaRPr>
          </a:p>
        </p:txBody>
      </p:sp>
      <p:sp>
        <p:nvSpPr>
          <p:cNvPr id="2" name="Title">
            <a:extLst>
              <a:ext uri="{FF2B5EF4-FFF2-40B4-BE49-F238E27FC236}">
                <a16:creationId xmlns:a16="http://schemas.microsoft.com/office/drawing/2014/main" id="{911DB91D-42B5-36BC-2AFA-09220597A5A7}"/>
              </a:ext>
            </a:extLst>
          </p:cNvPr>
          <p:cNvSpPr>
            <a:spLocks noGrp="1"/>
          </p:cNvSpPr>
          <p:nvPr>
            <p:ph type="title"/>
          </p:nvPr>
        </p:nvSpPr>
        <p:spPr/>
        <p:txBody>
          <a:bodyPr/>
          <a:lstStyle/>
          <a:p>
            <a:r>
              <a:rPr lang="en-GB" sz="4800" cap="all" dirty="0" err="1">
                <a:latin typeface="+mj-lt"/>
              </a:rPr>
              <a:t>Contenuti</a:t>
            </a:r>
            <a:endParaRPr lang="en-GB" sz="4800" b="0" cap="all" dirty="0"/>
          </a:p>
        </p:txBody>
      </p:sp>
      <p:sp>
        <p:nvSpPr>
          <p:cNvPr id="22" name="Contents Triangle 1">
            <a:extLst>
              <a:ext uri="{FF2B5EF4-FFF2-40B4-BE49-F238E27FC236}">
                <a16:creationId xmlns:a16="http://schemas.microsoft.com/office/drawing/2014/main" id="{4B0B6F65-D3C4-D874-F6EC-7BD4D4C8E111}"/>
              </a:ext>
              <a:ext uri="{C183D7F6-B498-43B3-948B-1728B52AA6E4}">
                <adec:decorative xmlns:adec="http://schemas.microsoft.com/office/drawing/2017/decorative" val="1"/>
              </a:ext>
            </a:extLst>
          </p:cNvPr>
          <p:cNvSpPr/>
          <p:nvPr/>
        </p:nvSpPr>
        <p:spPr>
          <a:xfrm rot="5400000">
            <a:off x="903572" y="1930908"/>
            <a:ext cx="308401" cy="317367"/>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err="1">
              <a:ln>
                <a:noFill/>
              </a:ln>
              <a:solidFill>
                <a:srgbClr val="000000"/>
              </a:solidFill>
              <a:effectLst/>
              <a:uLnTx/>
              <a:uFillTx/>
              <a:latin typeface="Barlow"/>
              <a:ea typeface="+mn-ea"/>
              <a:cs typeface="+mn-cs"/>
            </a:endParaRPr>
          </a:p>
        </p:txBody>
      </p:sp>
      <p:sp>
        <p:nvSpPr>
          <p:cNvPr id="23" name="Contents Triangle 2">
            <a:extLst>
              <a:ext uri="{FF2B5EF4-FFF2-40B4-BE49-F238E27FC236}">
                <a16:creationId xmlns:a16="http://schemas.microsoft.com/office/drawing/2014/main" id="{06A477BF-3021-ED0A-6CF9-A8E5ADD02DE5}"/>
              </a:ext>
              <a:ext uri="{C183D7F6-B498-43B3-948B-1728B52AA6E4}">
                <adec:decorative xmlns:adec="http://schemas.microsoft.com/office/drawing/2017/decorative" val="1"/>
              </a:ext>
            </a:extLst>
          </p:cNvPr>
          <p:cNvSpPr/>
          <p:nvPr/>
        </p:nvSpPr>
        <p:spPr>
          <a:xfrm rot="5400000">
            <a:off x="4562262" y="1930908"/>
            <a:ext cx="308401" cy="317367"/>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err="1">
              <a:ln>
                <a:noFill/>
              </a:ln>
              <a:solidFill>
                <a:srgbClr val="000000"/>
              </a:solidFill>
              <a:effectLst/>
              <a:uLnTx/>
              <a:uFillTx/>
              <a:latin typeface="Barlow"/>
              <a:ea typeface="+mn-ea"/>
              <a:cs typeface="+mn-cs"/>
            </a:endParaRPr>
          </a:p>
        </p:txBody>
      </p:sp>
      <p:sp>
        <p:nvSpPr>
          <p:cNvPr id="24" name="Contents Triangle 3">
            <a:extLst>
              <a:ext uri="{FF2B5EF4-FFF2-40B4-BE49-F238E27FC236}">
                <a16:creationId xmlns:a16="http://schemas.microsoft.com/office/drawing/2014/main" id="{71B63713-46AD-B29F-9475-EEBEABD6FEE8}"/>
              </a:ext>
              <a:ext uri="{C183D7F6-B498-43B3-948B-1728B52AA6E4}">
                <adec:decorative xmlns:adec="http://schemas.microsoft.com/office/drawing/2017/decorative" val="1"/>
              </a:ext>
            </a:extLst>
          </p:cNvPr>
          <p:cNvSpPr/>
          <p:nvPr/>
        </p:nvSpPr>
        <p:spPr>
          <a:xfrm rot="5400000">
            <a:off x="8220952" y="1930908"/>
            <a:ext cx="308401" cy="31736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Barlow"/>
              <a:ea typeface="+mn-ea"/>
              <a:cs typeface="+mn-cs"/>
            </a:endParaRPr>
          </a:p>
        </p:txBody>
      </p:sp>
    </p:spTree>
    <p:extLst>
      <p:ext uri="{BB962C8B-B14F-4D97-AF65-F5344CB8AC3E}">
        <p14:creationId xmlns:p14="http://schemas.microsoft.com/office/powerpoint/2010/main" val="140912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2CD3C-FC2A-0948-8F85-5BAA19537361}"/>
            </a:ext>
          </a:extLst>
        </p:cNvPr>
        <p:cNvGrpSpPr/>
        <p:nvPr/>
      </p:nvGrpSpPr>
      <p:grpSpPr>
        <a:xfrm>
          <a:off x="0" y="0"/>
          <a:ext cx="0" cy="0"/>
          <a:chOff x="0" y="0"/>
          <a:chExt cx="0" cy="0"/>
        </a:xfrm>
      </p:grpSpPr>
      <p:pic>
        <p:nvPicPr>
          <p:cNvPr id="8" name="Segnaposto immagine 7" descr="Immagine che contiene albero, aria aperta, persona, vestiti&#10;&#10;Descrizione generata automaticamente">
            <a:extLst>
              <a:ext uri="{FF2B5EF4-FFF2-40B4-BE49-F238E27FC236}">
                <a16:creationId xmlns:a16="http://schemas.microsoft.com/office/drawing/2014/main" id="{E7369E50-B31A-7F55-0753-C1A8120F846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0680" r="10680"/>
          <a:stretch>
            <a:fillRect/>
          </a:stretch>
        </p:blipFill>
        <p:spPr/>
      </p:pic>
      <p:sp>
        <p:nvSpPr>
          <p:cNvPr id="10" name="Title">
            <a:extLst>
              <a:ext uri="{FF2B5EF4-FFF2-40B4-BE49-F238E27FC236}">
                <a16:creationId xmlns:a16="http://schemas.microsoft.com/office/drawing/2014/main" id="{F4EF9E98-C534-1CD2-6021-39981B16CBA4}"/>
              </a:ext>
            </a:extLst>
          </p:cNvPr>
          <p:cNvSpPr>
            <a:spLocks noGrp="1"/>
          </p:cNvSpPr>
          <p:nvPr>
            <p:ph type="title"/>
          </p:nvPr>
        </p:nvSpPr>
        <p:spPr>
          <a:xfrm>
            <a:off x="428623" y="1056086"/>
            <a:ext cx="5536747" cy="715669"/>
          </a:xfrm>
        </p:spPr>
        <p:txBody>
          <a:bodyPr/>
          <a:lstStyle/>
          <a:p>
            <a:r>
              <a:rPr lang="en-GB" cap="all" dirty="0"/>
              <a:t>La </a:t>
            </a:r>
            <a:r>
              <a:rPr lang="en-GB" cap="all" dirty="0" err="1"/>
              <a:t>qualità</a:t>
            </a:r>
            <a:r>
              <a:rPr lang="en-GB" cap="all" dirty="0"/>
              <a:t> </a:t>
            </a:r>
            <a:r>
              <a:rPr lang="en-GB" cap="all" dirty="0" err="1"/>
              <a:t>della</a:t>
            </a:r>
            <a:r>
              <a:rPr lang="en-GB" cap="all" dirty="0"/>
              <a:t> vita, le </a:t>
            </a:r>
            <a:r>
              <a:rPr lang="en-GB" cap="all" dirty="0" err="1"/>
              <a:t>eccellenze</a:t>
            </a:r>
            <a:r>
              <a:rPr lang="en-GB" cap="all" dirty="0"/>
              <a:t> e il </a:t>
            </a:r>
            <a:r>
              <a:rPr lang="en-GB" cap="all" dirty="0" err="1"/>
              <a:t>futuro</a:t>
            </a:r>
            <a:r>
              <a:rPr lang="en-GB" cap="all" dirty="0"/>
              <a:t> del </a:t>
            </a:r>
            <a:r>
              <a:rPr lang="en-GB" cap="all" dirty="0" err="1"/>
              <a:t>territorio</a:t>
            </a:r>
            <a:endParaRPr lang="en-GB" cap="all" dirty="0"/>
          </a:p>
        </p:txBody>
      </p:sp>
      <p:sp>
        <p:nvSpPr>
          <p:cNvPr id="2" name="Parallelogram">
            <a:extLst>
              <a:ext uri="{FF2B5EF4-FFF2-40B4-BE49-F238E27FC236}">
                <a16:creationId xmlns:a16="http://schemas.microsoft.com/office/drawing/2014/main" id="{7B0B1A9D-BAAC-0641-D963-531D5FB5EB23}"/>
              </a:ext>
              <a:ext uri="{C183D7F6-B498-43B3-948B-1728B52AA6E4}">
                <adec:decorative xmlns:adec="http://schemas.microsoft.com/office/drawing/2017/decorative" val="1"/>
              </a:ext>
            </a:extLst>
          </p:cNvPr>
          <p:cNvSpPr/>
          <p:nvPr/>
        </p:nvSpPr>
        <p:spPr>
          <a:xfrm rot="8100000">
            <a:off x="8522171" y="5570679"/>
            <a:ext cx="3313714" cy="849494"/>
          </a:xfrm>
          <a:custGeom>
            <a:avLst/>
            <a:gdLst>
              <a:gd name="connsiteX0" fmla="*/ 2464220 w 3313714"/>
              <a:gd name="connsiteY0" fmla="*/ 0 h 849494"/>
              <a:gd name="connsiteX1" fmla="*/ 3313714 w 3313714"/>
              <a:gd name="connsiteY1" fmla="*/ 849494 h 849494"/>
              <a:gd name="connsiteX2" fmla="*/ 849494 w 3313714"/>
              <a:gd name="connsiteY2" fmla="*/ 849494 h 849494"/>
              <a:gd name="connsiteX3" fmla="*/ 0 w 3313714"/>
              <a:gd name="connsiteY3" fmla="*/ 0 h 849494"/>
            </a:gdLst>
            <a:ahLst/>
            <a:cxnLst>
              <a:cxn ang="0">
                <a:pos x="connsiteX0" y="connsiteY0"/>
              </a:cxn>
              <a:cxn ang="0">
                <a:pos x="connsiteX1" y="connsiteY1"/>
              </a:cxn>
              <a:cxn ang="0">
                <a:pos x="connsiteX2" y="connsiteY2"/>
              </a:cxn>
              <a:cxn ang="0">
                <a:pos x="connsiteX3" y="connsiteY3"/>
              </a:cxn>
            </a:cxnLst>
            <a:rect l="l" t="t" r="r" b="b"/>
            <a:pathLst>
              <a:path w="3313714" h="849494">
                <a:moveTo>
                  <a:pt x="2464220" y="0"/>
                </a:moveTo>
                <a:lnTo>
                  <a:pt x="3313714" y="849494"/>
                </a:lnTo>
                <a:lnTo>
                  <a:pt x="849494" y="849494"/>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GB" sz="1400" b="0" i="0" u="none" strike="noStrike" kern="1200" cap="none" spc="0" normalizeH="0" baseline="0" noProof="0" dirty="0" err="1">
              <a:ln>
                <a:noFill/>
              </a:ln>
              <a:solidFill>
                <a:prstClr val="black"/>
              </a:solidFill>
              <a:effectLst/>
              <a:uLnTx/>
              <a:uFillTx/>
              <a:latin typeface="Barlow"/>
              <a:ea typeface="+mn-ea"/>
              <a:cs typeface="+mn-cs"/>
            </a:endParaRPr>
          </a:p>
        </p:txBody>
      </p:sp>
      <p:sp>
        <p:nvSpPr>
          <p:cNvPr id="3" name="Slide Number">
            <a:extLst>
              <a:ext uri="{FF2B5EF4-FFF2-40B4-BE49-F238E27FC236}">
                <a16:creationId xmlns:a16="http://schemas.microsoft.com/office/drawing/2014/main" id="{8A4AB7B4-16DD-DF1E-C0FF-25FE3CD743DB}"/>
              </a:ext>
              <a:ext uri="{C183D7F6-B498-43B3-948B-1728B52AA6E4}">
                <adec:decorative xmlns:adec="http://schemas.microsoft.com/office/drawing/2017/decorative" val="1"/>
              </a:ext>
            </a:extLst>
          </p:cNvPr>
          <p:cNvSpPr txBox="1"/>
          <p:nvPr/>
        </p:nvSpPr>
        <p:spPr>
          <a:xfrm>
            <a:off x="5849681" y="6479951"/>
            <a:ext cx="492637" cy="140488"/>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400"/>
              </a:spcBef>
              <a:spcAft>
                <a:spcPts val="400"/>
              </a:spcAft>
              <a:buClrTx/>
              <a:buSzTx/>
              <a:buFontTx/>
              <a:buNone/>
              <a:tabLst/>
              <a:defRPr/>
            </a:pPr>
            <a:fld id="{42C674B8-9BBC-4FFF-A23E-570BB0655C41}" type="slidenum">
              <a:rPr kumimoji="0" lang="en-GB" sz="900" b="0" i="0" u="none" strike="noStrike" kern="1200" cap="none" spc="0" normalizeH="0" baseline="0" noProof="0" smtClean="0">
                <a:ln>
                  <a:noFill/>
                </a:ln>
                <a:solidFill>
                  <a:srgbClr val="000000"/>
                </a:solidFill>
                <a:effectLst/>
                <a:uLnTx/>
                <a:uFillTx/>
                <a:latin typeface="Barlow"/>
                <a:ea typeface="+mn-ea"/>
                <a:cs typeface="+mn-cs"/>
              </a:rPr>
              <a:pPr marL="0" marR="0" lvl="0" indent="0" algn="ctr" defTabSz="914400" rtl="0" eaLnBrk="1" fontAlgn="auto" latinLnBrk="0" hangingPunct="1">
                <a:lnSpc>
                  <a:spcPct val="110000"/>
                </a:lnSpc>
                <a:spcBef>
                  <a:spcPts val="400"/>
                </a:spcBef>
                <a:spcAft>
                  <a:spcPts val="400"/>
                </a:spcAft>
                <a:buClrTx/>
                <a:buSzTx/>
                <a:buFontTx/>
                <a:buNone/>
                <a:tabLst/>
                <a:defRPr/>
              </a:pPr>
              <a:t>5</a:t>
            </a:fld>
            <a:endParaRPr kumimoji="0" lang="en-GB" sz="900" b="0" i="0" u="none" strike="noStrike" kern="1200" cap="none" spc="0" normalizeH="0" baseline="0" noProof="0" dirty="0">
              <a:ln>
                <a:noFill/>
              </a:ln>
              <a:solidFill>
                <a:srgbClr val="000000"/>
              </a:solidFill>
              <a:effectLst/>
              <a:uLnTx/>
              <a:uFillTx/>
              <a:latin typeface="Barlow"/>
              <a:ea typeface="+mn-ea"/>
              <a:cs typeface="+mn-cs"/>
            </a:endParaRPr>
          </a:p>
        </p:txBody>
      </p:sp>
    </p:spTree>
    <p:extLst>
      <p:ext uri="{BB962C8B-B14F-4D97-AF65-F5344CB8AC3E}">
        <p14:creationId xmlns:p14="http://schemas.microsoft.com/office/powerpoint/2010/main" val="1750912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igura a mano libera: forma 25">
            <a:extLst>
              <a:ext uri="{FF2B5EF4-FFF2-40B4-BE49-F238E27FC236}">
                <a16:creationId xmlns:a16="http://schemas.microsoft.com/office/drawing/2014/main" id="{7092D6F1-54DB-EE77-E7BC-728F8E68FEF6}"/>
              </a:ext>
            </a:extLst>
          </p:cNvPr>
          <p:cNvSpPr/>
          <p:nvPr/>
        </p:nvSpPr>
        <p:spPr>
          <a:xfrm>
            <a:off x="7826375" y="1"/>
            <a:ext cx="4365624" cy="55812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grpSp>
        <p:nvGrpSpPr>
          <p:cNvPr id="33" name="Gruppo 32">
            <a:extLst>
              <a:ext uri="{FF2B5EF4-FFF2-40B4-BE49-F238E27FC236}">
                <a16:creationId xmlns:a16="http://schemas.microsoft.com/office/drawing/2014/main" id="{0DE13A96-7A64-0E42-5246-70F198D65111}"/>
              </a:ext>
            </a:extLst>
          </p:cNvPr>
          <p:cNvGrpSpPr/>
          <p:nvPr/>
        </p:nvGrpSpPr>
        <p:grpSpPr>
          <a:xfrm>
            <a:off x="5705312" y="3016869"/>
            <a:ext cx="1035892" cy="1477430"/>
            <a:chOff x="3142982" y="3016869"/>
            <a:chExt cx="1035892" cy="1477430"/>
          </a:xfrm>
        </p:grpSpPr>
        <p:sp>
          <p:nvSpPr>
            <p:cNvPr id="34" name="Rettangolo 33">
              <a:extLst>
                <a:ext uri="{FF2B5EF4-FFF2-40B4-BE49-F238E27FC236}">
                  <a16:creationId xmlns:a16="http://schemas.microsoft.com/office/drawing/2014/main" id="{717F5E14-A16A-FD8B-E15D-8B07DA63E911}"/>
                </a:ext>
              </a:extLst>
            </p:cNvPr>
            <p:cNvSpPr/>
            <p:nvPr/>
          </p:nvSpPr>
          <p:spPr>
            <a:xfrm>
              <a:off x="3142982" y="3016869"/>
              <a:ext cx="850908" cy="1477430"/>
            </a:xfrm>
            <a:prstGeom prst="rect">
              <a:avLst/>
            </a:prstGeom>
            <a:noFill/>
            <a:ln w="19050">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35" name="Rettangolo 34">
              <a:extLst>
                <a:ext uri="{FF2B5EF4-FFF2-40B4-BE49-F238E27FC236}">
                  <a16:creationId xmlns:a16="http://schemas.microsoft.com/office/drawing/2014/main" id="{92442CA2-428A-2E3D-ACAC-6C0046C3FDE3}"/>
                </a:ext>
              </a:extLst>
            </p:cNvPr>
            <p:cNvSpPr/>
            <p:nvPr/>
          </p:nvSpPr>
          <p:spPr>
            <a:xfrm>
              <a:off x="3782874" y="3585030"/>
              <a:ext cx="396000" cy="396000"/>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70</a:t>
              </a:r>
            </a:p>
          </p:txBody>
        </p:sp>
      </p:grpSp>
      <p:grpSp>
        <p:nvGrpSpPr>
          <p:cNvPr id="36" name="Gruppo 35">
            <a:extLst>
              <a:ext uri="{FF2B5EF4-FFF2-40B4-BE49-F238E27FC236}">
                <a16:creationId xmlns:a16="http://schemas.microsoft.com/office/drawing/2014/main" id="{0FDEFBCC-2EF9-F447-EFB9-56F384E55AA8}"/>
              </a:ext>
            </a:extLst>
          </p:cNvPr>
          <p:cNvGrpSpPr/>
          <p:nvPr/>
        </p:nvGrpSpPr>
        <p:grpSpPr>
          <a:xfrm>
            <a:off x="5705312" y="4664183"/>
            <a:ext cx="1048908" cy="517418"/>
            <a:chOff x="4981199" y="3039663"/>
            <a:chExt cx="1048908" cy="517418"/>
          </a:xfrm>
        </p:grpSpPr>
        <p:sp>
          <p:nvSpPr>
            <p:cNvPr id="37" name="Rettangolo 36">
              <a:extLst>
                <a:ext uri="{FF2B5EF4-FFF2-40B4-BE49-F238E27FC236}">
                  <a16:creationId xmlns:a16="http://schemas.microsoft.com/office/drawing/2014/main" id="{58833EF1-DC04-9A5F-D60F-AB58471AEF97}"/>
                </a:ext>
              </a:extLst>
            </p:cNvPr>
            <p:cNvSpPr/>
            <p:nvPr/>
          </p:nvSpPr>
          <p:spPr>
            <a:xfrm>
              <a:off x="4981199" y="3039663"/>
              <a:ext cx="850908" cy="517418"/>
            </a:xfrm>
            <a:prstGeom prst="rect">
              <a:avLst/>
            </a:prstGeom>
            <a:noFill/>
            <a:ln w="190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38" name="Rettangolo 37">
              <a:extLst>
                <a:ext uri="{FF2B5EF4-FFF2-40B4-BE49-F238E27FC236}">
                  <a16:creationId xmlns:a16="http://schemas.microsoft.com/office/drawing/2014/main" id="{61C44724-E263-F291-A79B-94E16A1169D2}"/>
                </a:ext>
              </a:extLst>
            </p:cNvPr>
            <p:cNvSpPr/>
            <p:nvPr/>
          </p:nvSpPr>
          <p:spPr>
            <a:xfrm>
              <a:off x="5634107" y="3091060"/>
              <a:ext cx="396000" cy="396000"/>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30</a:t>
              </a:r>
            </a:p>
          </p:txBody>
        </p:sp>
      </p:grpSp>
      <p:sp>
        <p:nvSpPr>
          <p:cNvPr id="5" name="Rettangolo 4">
            <a:extLst>
              <a:ext uri="{FF2B5EF4-FFF2-40B4-BE49-F238E27FC236}">
                <a16:creationId xmlns:a16="http://schemas.microsoft.com/office/drawing/2014/main" id="{7C7EA326-B51D-181A-85EC-95E036B0E003}"/>
              </a:ext>
            </a:extLst>
          </p:cNvPr>
          <p:cNvSpPr/>
          <p:nvPr/>
        </p:nvSpPr>
        <p:spPr>
          <a:xfrm>
            <a:off x="3230216" y="2017486"/>
            <a:ext cx="1894114" cy="365147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r">
              <a:defRPr/>
            </a:pPr>
            <a:r>
              <a:rPr lang="it-IT" sz="1050" i="1" dirty="0">
                <a:solidFill>
                  <a:srgbClr val="000000"/>
                </a:solidFill>
                <a:latin typeface="Barlow" panose="00000500000000000000" pitchFamily="2" charset="0"/>
                <a:cs typeface="Arial" panose="020B0604020202020204" pitchFamily="34" charset="0"/>
              </a:rPr>
              <a:t>*</a:t>
            </a:r>
            <a:r>
              <a:rPr kumimoji="0" lang="it-IT" sz="1050" b="0" i="1"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Fonte: Dati IPSOS luglio 2024</a:t>
            </a:r>
            <a:endParaRPr kumimoji="0" lang="it-IT" sz="12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endParaRPr>
          </a:p>
        </p:txBody>
      </p:sp>
      <p:sp>
        <p:nvSpPr>
          <p:cNvPr id="23" name="CasellaDiTesto 22">
            <a:extLst>
              <a:ext uri="{FF2B5EF4-FFF2-40B4-BE49-F238E27FC236}">
                <a16:creationId xmlns:a16="http://schemas.microsoft.com/office/drawing/2014/main" id="{3DDA7868-E0B3-E000-12F8-5674693139F9}"/>
              </a:ext>
            </a:extLst>
          </p:cNvPr>
          <p:cNvSpPr txBox="1"/>
          <p:nvPr/>
        </p:nvSpPr>
        <p:spPr>
          <a:xfrm>
            <a:off x="3535940" y="2152762"/>
            <a:ext cx="1044105"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Barlow"/>
                <a:ea typeface="+mn-ea"/>
                <a:cs typeface="+mn-cs"/>
              </a:rPr>
              <a:t>TOTALE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Barlow"/>
                <a:ea typeface="+mn-ea"/>
                <a:cs typeface="+mn-cs"/>
              </a:rPr>
              <a:t>ITALIA*</a:t>
            </a:r>
          </a:p>
        </p:txBody>
      </p:sp>
      <p:grpSp>
        <p:nvGrpSpPr>
          <p:cNvPr id="31" name="Gruppo 30">
            <a:extLst>
              <a:ext uri="{FF2B5EF4-FFF2-40B4-BE49-F238E27FC236}">
                <a16:creationId xmlns:a16="http://schemas.microsoft.com/office/drawing/2014/main" id="{BBD50BB9-229E-43EB-E755-70B64C994013}"/>
              </a:ext>
            </a:extLst>
          </p:cNvPr>
          <p:cNvGrpSpPr/>
          <p:nvPr/>
        </p:nvGrpSpPr>
        <p:grpSpPr>
          <a:xfrm>
            <a:off x="3929471" y="3039662"/>
            <a:ext cx="1048908" cy="1065747"/>
            <a:chOff x="4981199" y="3039662"/>
            <a:chExt cx="1048908" cy="1065747"/>
          </a:xfrm>
        </p:grpSpPr>
        <p:sp>
          <p:nvSpPr>
            <p:cNvPr id="11" name="Rettangolo 10">
              <a:extLst>
                <a:ext uri="{FF2B5EF4-FFF2-40B4-BE49-F238E27FC236}">
                  <a16:creationId xmlns:a16="http://schemas.microsoft.com/office/drawing/2014/main" id="{7FA5EAA5-3824-AB99-58B9-5BB1C8015233}"/>
                </a:ext>
              </a:extLst>
            </p:cNvPr>
            <p:cNvSpPr/>
            <p:nvPr/>
          </p:nvSpPr>
          <p:spPr>
            <a:xfrm>
              <a:off x="4981199" y="3039662"/>
              <a:ext cx="850908" cy="1065747"/>
            </a:xfrm>
            <a:prstGeom prst="rect">
              <a:avLst/>
            </a:prstGeom>
            <a:noFill/>
            <a:ln w="19050">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16" name="Rettangolo 15">
              <a:extLst>
                <a:ext uri="{FF2B5EF4-FFF2-40B4-BE49-F238E27FC236}">
                  <a16:creationId xmlns:a16="http://schemas.microsoft.com/office/drawing/2014/main" id="{A101D94B-A958-1122-F857-90813E923DBC}"/>
                </a:ext>
              </a:extLst>
            </p:cNvPr>
            <p:cNvSpPr/>
            <p:nvPr/>
          </p:nvSpPr>
          <p:spPr>
            <a:xfrm>
              <a:off x="5634107" y="3341430"/>
              <a:ext cx="396000" cy="396000"/>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55</a:t>
              </a:r>
            </a:p>
          </p:txBody>
        </p:sp>
      </p:grpSp>
      <p:grpSp>
        <p:nvGrpSpPr>
          <p:cNvPr id="39" name="Gruppo 38">
            <a:extLst>
              <a:ext uri="{FF2B5EF4-FFF2-40B4-BE49-F238E27FC236}">
                <a16:creationId xmlns:a16="http://schemas.microsoft.com/office/drawing/2014/main" id="{EFBF0048-9BE5-4F98-6E01-BB790D10FA67}"/>
              </a:ext>
            </a:extLst>
          </p:cNvPr>
          <p:cNvGrpSpPr/>
          <p:nvPr/>
        </p:nvGrpSpPr>
        <p:grpSpPr>
          <a:xfrm>
            <a:off x="3929471" y="4484753"/>
            <a:ext cx="1048908" cy="517418"/>
            <a:chOff x="4981199" y="3039663"/>
            <a:chExt cx="1048908" cy="517418"/>
          </a:xfrm>
        </p:grpSpPr>
        <p:sp>
          <p:nvSpPr>
            <p:cNvPr id="40" name="Rettangolo 39">
              <a:extLst>
                <a:ext uri="{FF2B5EF4-FFF2-40B4-BE49-F238E27FC236}">
                  <a16:creationId xmlns:a16="http://schemas.microsoft.com/office/drawing/2014/main" id="{F1724BD0-118E-BEA8-0737-C193DDCE9BDC}"/>
                </a:ext>
              </a:extLst>
            </p:cNvPr>
            <p:cNvSpPr/>
            <p:nvPr/>
          </p:nvSpPr>
          <p:spPr>
            <a:xfrm>
              <a:off x="4981199" y="3039663"/>
              <a:ext cx="850908" cy="517418"/>
            </a:xfrm>
            <a:prstGeom prst="rect">
              <a:avLst/>
            </a:prstGeom>
            <a:noFill/>
            <a:ln w="1905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en-US" sz="1200" dirty="0">
                <a:solidFill>
                  <a:schemeClr val="tx1"/>
                </a:solidFill>
              </a:endParaRPr>
            </a:p>
          </p:txBody>
        </p:sp>
        <p:sp>
          <p:nvSpPr>
            <p:cNvPr id="41" name="Rettangolo 40">
              <a:extLst>
                <a:ext uri="{FF2B5EF4-FFF2-40B4-BE49-F238E27FC236}">
                  <a16:creationId xmlns:a16="http://schemas.microsoft.com/office/drawing/2014/main" id="{14FB382E-10A3-502D-CEDA-187890D07B89}"/>
                </a:ext>
              </a:extLst>
            </p:cNvPr>
            <p:cNvSpPr/>
            <p:nvPr/>
          </p:nvSpPr>
          <p:spPr>
            <a:xfrm>
              <a:off x="5634107" y="3091060"/>
              <a:ext cx="396000" cy="396000"/>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Bef>
                  <a:spcPts val="400"/>
                </a:spcBef>
                <a:spcAft>
                  <a:spcPts val="400"/>
                </a:spcAft>
              </a:pPr>
              <a:r>
                <a:rPr lang="it-IT" sz="1400" b="1" dirty="0">
                  <a:solidFill>
                    <a:schemeClr val="bg1"/>
                  </a:solidFill>
                </a:rPr>
                <a:t>45</a:t>
              </a:r>
            </a:p>
          </p:txBody>
        </p:sp>
      </p:gr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379662" y="397073"/>
            <a:ext cx="7376375" cy="851018"/>
          </a:xfrm>
        </p:spPr>
        <p:txBody>
          <a:bodyPr/>
          <a:lstStyle/>
          <a:p>
            <a:r>
              <a:rPr lang="it-IT" dirty="0"/>
              <a:t>Più elevata rispetto al resto d’Italia la qualità della vita nel sud della Lombardia</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829152" y="6188640"/>
            <a:ext cx="243148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totale rispondenti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sp>
        <p:nvSpPr>
          <p:cNvPr id="9" name="Source">
            <a:extLst>
              <a:ext uri="{FF2B5EF4-FFF2-40B4-BE49-F238E27FC236}">
                <a16:creationId xmlns:a16="http://schemas.microsoft.com/office/drawing/2014/main" id="{57CECDB1-70CA-B642-4236-172339CF8ED3}"/>
              </a:ext>
              <a:ext uri="{C183D7F6-B498-43B3-948B-1728B52AA6E4}">
                <adec:decorative xmlns:adec="http://schemas.microsoft.com/office/drawing/2017/decorative" val="0"/>
              </a:ext>
            </a:extLst>
          </p:cNvPr>
          <p:cNvSpPr txBox="1">
            <a:spLocks/>
          </p:cNvSpPr>
          <p:nvPr/>
        </p:nvSpPr>
        <p:spPr>
          <a:xfrm>
            <a:off x="1268824" y="2401567"/>
            <a:ext cx="1894114" cy="52000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lang="it-IT" sz="1100" b="1" dirty="0">
                <a:solidFill>
                  <a:srgbClr val="000000"/>
                </a:solidFill>
                <a:latin typeface="Barlow"/>
              </a:rPr>
              <a:t>VALUTAZIONE DELLA QUALITA’ DELLA VITA NELLA ZONA DI RESIDENZA</a:t>
            </a:r>
            <a:endParaRPr kumimoji="0" lang="it-IT" sz="1100" b="1" u="none" strike="noStrike" kern="1200" cap="none" spc="0" normalizeH="0" baseline="0" noProof="0" dirty="0">
              <a:ln>
                <a:noFill/>
              </a:ln>
              <a:solidFill>
                <a:srgbClr val="000000"/>
              </a:solidFill>
              <a:effectLst/>
              <a:uLnTx/>
              <a:uFillTx/>
              <a:latin typeface="Barlow"/>
              <a:ea typeface="+mn-ea"/>
              <a:cs typeface="+mn-cs"/>
            </a:endParaRPr>
          </a:p>
        </p:txBody>
      </p:sp>
      <p:sp>
        <p:nvSpPr>
          <p:cNvPr id="12" name="Source">
            <a:extLst>
              <a:ext uri="{FF2B5EF4-FFF2-40B4-BE49-F238E27FC236}">
                <a16:creationId xmlns:a16="http://schemas.microsoft.com/office/drawing/2014/main" id="{A4142B5C-BD8A-0F91-81B0-7035D5C0EA94}"/>
              </a:ext>
              <a:ext uri="{C183D7F6-B498-43B3-948B-1728B52AA6E4}">
                <adec:decorative xmlns:adec="http://schemas.microsoft.com/office/drawing/2017/decorative" val="0"/>
              </a:ext>
            </a:extLst>
          </p:cNvPr>
          <p:cNvSpPr txBox="1">
            <a:spLocks/>
          </p:cNvSpPr>
          <p:nvPr/>
        </p:nvSpPr>
        <p:spPr>
          <a:xfrm>
            <a:off x="520329" y="1384716"/>
            <a:ext cx="6001769"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D.5 Che </a:t>
            </a:r>
            <a:r>
              <a:rPr kumimoji="0" lang="it-IT" sz="1400" b="1" i="1" u="none" strike="noStrike" kern="1200" cap="none" spc="0" normalizeH="0" baseline="0" noProof="0" dirty="0">
                <a:ln>
                  <a:noFill/>
                </a:ln>
                <a:solidFill>
                  <a:srgbClr val="000000"/>
                </a:solidFill>
                <a:effectLst/>
                <a:uLnTx/>
                <a:uFillTx/>
                <a:latin typeface="Barlow"/>
                <a:ea typeface="+mn-ea"/>
                <a:cs typeface="+mn-cs"/>
              </a:rPr>
              <a:t>giudizio</a:t>
            </a:r>
            <a:r>
              <a:rPr kumimoji="0" lang="it-IT" sz="1100" b="0" i="1" u="none" strike="noStrike" kern="1200" cap="none" spc="0" normalizeH="0" baseline="0" noProof="0" dirty="0">
                <a:ln>
                  <a:noFill/>
                </a:ln>
                <a:solidFill>
                  <a:srgbClr val="000000"/>
                </a:solidFill>
                <a:effectLst/>
                <a:uLnTx/>
                <a:uFillTx/>
                <a:latin typeface="Barlow"/>
                <a:ea typeface="+mn-ea"/>
                <a:cs typeface="+mn-cs"/>
              </a:rPr>
              <a:t> darebbe della </a:t>
            </a:r>
            <a:r>
              <a:rPr lang="it-IT" sz="1400" b="1" i="1" dirty="0">
                <a:solidFill>
                  <a:srgbClr val="000000"/>
                </a:solidFill>
                <a:latin typeface="Barlow"/>
              </a:rPr>
              <a:t>qualità della vita nella zona in cui risiede</a:t>
            </a:r>
            <a:r>
              <a:rPr kumimoji="0" lang="it-IT" sz="1100" b="0" i="1" u="none" strike="noStrike" kern="1200" cap="none" spc="0" normalizeH="0" baseline="0" noProof="0" dirty="0">
                <a:ln>
                  <a:noFill/>
                </a:ln>
                <a:solidFill>
                  <a:srgbClr val="000000"/>
                </a:solidFill>
                <a:effectLst/>
                <a:uLnTx/>
                <a:uFillTx/>
                <a:latin typeface="Barlow"/>
                <a:ea typeface="+mn-ea"/>
                <a:cs typeface="+mn-cs"/>
              </a:rPr>
              <a:t>? </a:t>
            </a:r>
          </a:p>
        </p:txBody>
      </p:sp>
      <p:grpSp>
        <p:nvGrpSpPr>
          <p:cNvPr id="50" name="Gruppo 49">
            <a:extLst>
              <a:ext uri="{FF2B5EF4-FFF2-40B4-BE49-F238E27FC236}">
                <a16:creationId xmlns:a16="http://schemas.microsoft.com/office/drawing/2014/main" id="{3E6A4324-BE3D-A1E2-8D7E-74DDC0CF35AD}"/>
              </a:ext>
            </a:extLst>
          </p:cNvPr>
          <p:cNvGrpSpPr>
            <a:grpSpLocks noChangeAspect="1"/>
          </p:cNvGrpSpPr>
          <p:nvPr/>
        </p:nvGrpSpPr>
        <p:grpSpPr>
          <a:xfrm>
            <a:off x="5460198" y="2206370"/>
            <a:ext cx="589757" cy="590375"/>
            <a:chOff x="450001" y="1786261"/>
            <a:chExt cx="555641" cy="540085"/>
          </a:xfrm>
        </p:grpSpPr>
        <p:pic>
          <p:nvPicPr>
            <p:cNvPr id="51" name="Immagine 50">
              <a:extLst>
                <a:ext uri="{FF2B5EF4-FFF2-40B4-BE49-F238E27FC236}">
                  <a16:creationId xmlns:a16="http://schemas.microsoft.com/office/drawing/2014/main" id="{D9FF7EEA-2A9C-BD5E-CB4A-E58197D47726}"/>
                </a:ext>
              </a:extLst>
            </p:cNvPr>
            <p:cNvPicPr>
              <a:picLocks noChangeAspect="1"/>
            </p:cNvPicPr>
            <p:nvPr/>
          </p:nvPicPr>
          <p:blipFill>
            <a:blip r:embed="rId2">
              <a:biLevel thresh="75000"/>
            </a:blip>
            <a:stretch>
              <a:fillRect/>
            </a:stretch>
          </p:blipFill>
          <p:spPr>
            <a:xfrm>
              <a:off x="486917" y="1786261"/>
              <a:ext cx="481809" cy="404098"/>
            </a:xfrm>
            <a:prstGeom prst="rect">
              <a:avLst/>
            </a:prstGeom>
          </p:spPr>
        </p:pic>
        <p:sp>
          <p:nvSpPr>
            <p:cNvPr id="52" name="Source">
              <a:extLst>
                <a:ext uri="{FF2B5EF4-FFF2-40B4-BE49-F238E27FC236}">
                  <a16:creationId xmlns:a16="http://schemas.microsoft.com/office/drawing/2014/main" id="{0EB93E53-8400-1655-0F11-8B80DE2A4E9D}"/>
                </a:ext>
                <a:ext uri="{C183D7F6-B498-43B3-948B-1728B52AA6E4}">
                  <adec:decorative xmlns:adec="http://schemas.microsoft.com/office/drawing/2017/decorative" val="0"/>
                </a:ext>
              </a:extLst>
            </p:cNvPr>
            <p:cNvSpPr txBox="1">
              <a:spLocks/>
            </p:cNvSpPr>
            <p:nvPr/>
          </p:nvSpPr>
          <p:spPr>
            <a:xfrm>
              <a:off x="450001" y="2150427"/>
              <a:ext cx="555641"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4" name="Gruppo 3">
            <a:extLst>
              <a:ext uri="{FF2B5EF4-FFF2-40B4-BE49-F238E27FC236}">
                <a16:creationId xmlns:a16="http://schemas.microsoft.com/office/drawing/2014/main" id="{0902D6BC-4396-6E34-555A-4EEDEA3DCC3F}"/>
              </a:ext>
            </a:extLst>
          </p:cNvPr>
          <p:cNvGrpSpPr/>
          <p:nvPr/>
        </p:nvGrpSpPr>
        <p:grpSpPr>
          <a:xfrm>
            <a:off x="11188484" y="288051"/>
            <a:ext cx="728828" cy="761140"/>
            <a:chOff x="11362471" y="120964"/>
            <a:chExt cx="728828" cy="761140"/>
          </a:xfrm>
        </p:grpSpPr>
        <p:pic>
          <p:nvPicPr>
            <p:cNvPr id="6" name="Immagine 5">
              <a:extLst>
                <a:ext uri="{FF2B5EF4-FFF2-40B4-BE49-F238E27FC236}">
                  <a16:creationId xmlns:a16="http://schemas.microsoft.com/office/drawing/2014/main" id="{2E0588F6-EC9E-5EA1-C844-90BD222E9A2A}"/>
                </a:ext>
              </a:extLst>
            </p:cNvPr>
            <p:cNvPicPr>
              <a:picLocks noChangeAspect="1"/>
            </p:cNvPicPr>
            <p:nvPr/>
          </p:nvPicPr>
          <p:blipFill>
            <a:blip r:embed="rId3">
              <a:biLevel thresh="25000"/>
            </a:blip>
            <a:stretch>
              <a:fillRect/>
            </a:stretch>
          </p:blipFill>
          <p:spPr>
            <a:xfrm>
              <a:off x="11466706" y="120964"/>
              <a:ext cx="520358" cy="552217"/>
            </a:xfrm>
            <a:prstGeom prst="rect">
              <a:avLst/>
            </a:prstGeom>
          </p:spPr>
        </p:pic>
        <p:sp>
          <p:nvSpPr>
            <p:cNvPr id="8" name="Source">
              <a:extLst>
                <a:ext uri="{FF2B5EF4-FFF2-40B4-BE49-F238E27FC236}">
                  <a16:creationId xmlns:a16="http://schemas.microsoft.com/office/drawing/2014/main" id="{F4EDBBB5-C60C-F552-AB00-BB055DB7A630}"/>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7" name="CasellaDiTesto 16">
            <a:extLst>
              <a:ext uri="{FF2B5EF4-FFF2-40B4-BE49-F238E27FC236}">
                <a16:creationId xmlns:a16="http://schemas.microsoft.com/office/drawing/2014/main" id="{32DAB8B7-AD69-6DD7-B4CD-AD8ACEAD1593}"/>
              </a:ext>
            </a:extLst>
          </p:cNvPr>
          <p:cNvSpPr txBox="1"/>
          <p:nvPr/>
        </p:nvSpPr>
        <p:spPr>
          <a:xfrm>
            <a:off x="8332641" y="3829514"/>
            <a:ext cx="3411078" cy="1212768"/>
          </a:xfrm>
          <a:prstGeom prst="rect">
            <a:avLst/>
          </a:prstGeom>
          <a:noFill/>
        </p:spPr>
        <p:txBody>
          <a:bodyPr wrap="square" lIns="0" tIns="0" rIns="0" bIns="0" rtlCol="0">
            <a:spAutoFit/>
          </a:bodyPr>
          <a:lstStyle/>
          <a:p>
            <a:pPr marL="0" marR="0" lvl="0" indent="0" algn="just" defTabSz="914400" rtl="0" eaLnBrk="1" fontAlgn="auto" latinLnBrk="0" hangingPunct="1">
              <a:lnSpc>
                <a:spcPct val="115000"/>
              </a:lnSpc>
              <a:spcBef>
                <a:spcPts val="400"/>
              </a:spcBef>
              <a:spcAft>
                <a:spcPts val="400"/>
              </a:spcAft>
              <a:buClrTx/>
              <a:buSzPct val="100000"/>
              <a:buFontTx/>
              <a:buNone/>
              <a:tabLst/>
              <a:defRPr/>
            </a:pPr>
            <a:r>
              <a:rPr kumimoji="0" lang="it-IT" sz="1400" b="0" i="0" u="none" strike="noStrike" kern="1200" cap="none" spc="0" normalizeH="0" baseline="0" dirty="0">
                <a:ln>
                  <a:noFill/>
                </a:ln>
                <a:solidFill>
                  <a:prstClr val="white"/>
                </a:solidFill>
                <a:effectLst/>
                <a:uLnTx/>
                <a:uFillTx/>
                <a:latin typeface="Barlow"/>
                <a:ea typeface="+mn-ea"/>
                <a:cs typeface="+mn-cs"/>
              </a:rPr>
              <a:t>Complessivamente gli OL ritengono che la macro area geografica analizzata riveli una </a:t>
            </a:r>
            <a:r>
              <a:rPr kumimoji="0" lang="it-IT" sz="1400" b="1" i="0" u="none" strike="noStrike" kern="1200" cap="none" spc="0" normalizeH="0" baseline="0" dirty="0">
                <a:ln>
                  <a:noFill/>
                </a:ln>
                <a:solidFill>
                  <a:prstClr val="white"/>
                </a:solidFill>
                <a:effectLst/>
                <a:uLnTx/>
                <a:uFillTx/>
                <a:latin typeface="Barlow"/>
                <a:ea typeface="+mn-ea"/>
                <a:cs typeface="+mn-cs"/>
              </a:rPr>
              <a:t>qualità di vita  discreta e in alcune zone molto buona</a:t>
            </a:r>
            <a:r>
              <a:rPr lang="it-IT" sz="1400" dirty="0">
                <a:solidFill>
                  <a:prstClr val="white"/>
                </a:solidFill>
                <a:latin typeface="Barlow"/>
              </a:rPr>
              <a:t>: il </a:t>
            </a:r>
            <a:r>
              <a:rPr lang="it-IT" sz="1400" b="1" dirty="0">
                <a:solidFill>
                  <a:prstClr val="white"/>
                </a:solidFill>
                <a:latin typeface="Barlow"/>
              </a:rPr>
              <a:t>confronto spontaneo </a:t>
            </a:r>
            <a:r>
              <a:rPr lang="it-IT" sz="1400" dirty="0">
                <a:solidFill>
                  <a:prstClr val="white"/>
                </a:solidFill>
                <a:latin typeface="Barlow"/>
              </a:rPr>
              <a:t>è fatto soprattutto con altre zone d’Italia </a:t>
            </a:r>
          </a:p>
        </p:txBody>
      </p:sp>
      <p:sp>
        <p:nvSpPr>
          <p:cNvPr id="25" name="CasellaDiTesto 24">
            <a:extLst>
              <a:ext uri="{FF2B5EF4-FFF2-40B4-BE49-F238E27FC236}">
                <a16:creationId xmlns:a16="http://schemas.microsoft.com/office/drawing/2014/main" id="{6590719D-404F-84D6-176A-0D6C84D04B50}"/>
              </a:ext>
            </a:extLst>
          </p:cNvPr>
          <p:cNvSpPr txBox="1"/>
          <p:nvPr/>
        </p:nvSpPr>
        <p:spPr>
          <a:xfrm>
            <a:off x="8195572" y="1315518"/>
            <a:ext cx="3553516" cy="1016945"/>
          </a:xfrm>
          <a:prstGeom prst="rect">
            <a:avLst/>
          </a:prstGeom>
          <a:noFill/>
        </p:spPr>
        <p:txBody>
          <a:bodyPr wrap="square">
            <a:spAutoFit/>
          </a:bodyPr>
          <a:lstStyle/>
          <a:p>
            <a:pPr algn="r">
              <a:lnSpc>
                <a:spcPct val="110000"/>
              </a:lnSpc>
            </a:pPr>
            <a:r>
              <a:rPr lang="it-IT" sz="1400" i="1" dirty="0">
                <a:solidFill>
                  <a:prstClr val="white"/>
                </a:solidFill>
                <a:latin typeface="Barlow"/>
              </a:rPr>
              <a:t>Il territorio cremasco è caratterizzato dall’essere una realtà a misura d’uomo, a differenza di altri territori circostanti </a:t>
            </a:r>
            <a:r>
              <a:rPr kumimoji="0" lang="it-IT" sz="1400" b="1" u="none" strike="noStrike" kern="1200" cap="none" spc="0" normalizeH="0" baseline="0" dirty="0">
                <a:ln>
                  <a:noFill/>
                </a:ln>
                <a:solidFill>
                  <a:prstClr val="white"/>
                </a:solidFill>
                <a:effectLst/>
                <a:uLnTx/>
                <a:uFillTx/>
                <a:latin typeface="Barlow"/>
                <a:ea typeface="+mn-ea"/>
                <a:cs typeface="+mn-cs"/>
              </a:rPr>
              <a:t>Accademico, Crema</a:t>
            </a:r>
          </a:p>
        </p:txBody>
      </p:sp>
      <p:graphicFrame>
        <p:nvGraphicFramePr>
          <p:cNvPr id="14" name="Grafico 13">
            <a:extLst>
              <a:ext uri="{FF2B5EF4-FFF2-40B4-BE49-F238E27FC236}">
                <a16:creationId xmlns:a16="http://schemas.microsoft.com/office/drawing/2014/main" id="{2DF68120-C650-3CF5-9B09-630E0FFD5C48}"/>
              </a:ext>
            </a:extLst>
          </p:cNvPr>
          <p:cNvGraphicFramePr/>
          <p:nvPr>
            <p:extLst>
              <p:ext uri="{D42A27DB-BD31-4B8C-83A1-F6EECF244321}">
                <p14:modId xmlns:p14="http://schemas.microsoft.com/office/powerpoint/2010/main" val="2048187434"/>
              </p:ext>
            </p:extLst>
          </p:nvPr>
        </p:nvGraphicFramePr>
        <p:xfrm>
          <a:off x="1033639" y="2812607"/>
          <a:ext cx="5715409" cy="2532574"/>
        </p:xfrm>
        <a:graphic>
          <a:graphicData uri="http://schemas.openxmlformats.org/drawingml/2006/chart">
            <c:chart xmlns:c="http://schemas.openxmlformats.org/drawingml/2006/chart" xmlns:r="http://schemas.openxmlformats.org/officeDocument/2006/relationships" r:id="rId4"/>
          </a:graphicData>
        </a:graphic>
      </p:graphicFrame>
      <p:grpSp>
        <p:nvGrpSpPr>
          <p:cNvPr id="2" name="Gruppo 1">
            <a:extLst>
              <a:ext uri="{FF2B5EF4-FFF2-40B4-BE49-F238E27FC236}">
                <a16:creationId xmlns:a16="http://schemas.microsoft.com/office/drawing/2014/main" id="{1E94A82E-77DF-AE27-DBD0-2C8D4A169324}"/>
              </a:ext>
            </a:extLst>
          </p:cNvPr>
          <p:cNvGrpSpPr/>
          <p:nvPr/>
        </p:nvGrpSpPr>
        <p:grpSpPr>
          <a:xfrm>
            <a:off x="8137525" y="2669812"/>
            <a:ext cx="3553516" cy="885067"/>
            <a:chOff x="8275735" y="4186168"/>
            <a:chExt cx="3597931" cy="885067"/>
          </a:xfrm>
        </p:grpSpPr>
        <p:graphicFrame>
          <p:nvGraphicFramePr>
            <p:cNvPr id="20" name="Grafico 19">
              <a:extLst>
                <a:ext uri="{FF2B5EF4-FFF2-40B4-BE49-F238E27FC236}">
                  <a16:creationId xmlns:a16="http://schemas.microsoft.com/office/drawing/2014/main" id="{4E22ADC9-A8A6-E4D7-8E78-553126CCE1F2}"/>
                </a:ext>
              </a:extLst>
            </p:cNvPr>
            <p:cNvGraphicFramePr/>
            <p:nvPr>
              <p:extLst>
                <p:ext uri="{D42A27DB-BD31-4B8C-83A1-F6EECF244321}">
                  <p14:modId xmlns:p14="http://schemas.microsoft.com/office/powerpoint/2010/main" val="3189693600"/>
                </p:ext>
              </p:extLst>
            </p:nvPr>
          </p:nvGraphicFramePr>
          <p:xfrm>
            <a:off x="8275735" y="4300834"/>
            <a:ext cx="3597931" cy="770401"/>
          </p:xfrm>
          <a:graphic>
            <a:graphicData uri="http://schemas.openxmlformats.org/drawingml/2006/chart">
              <c:chart xmlns:c="http://schemas.openxmlformats.org/drawingml/2006/chart" xmlns:r="http://schemas.openxmlformats.org/officeDocument/2006/relationships" r:id="rId5"/>
            </a:graphicData>
          </a:graphic>
        </p:graphicFrame>
        <p:sp>
          <p:nvSpPr>
            <p:cNvPr id="22" name="CasellaDiTesto 21">
              <a:extLst>
                <a:ext uri="{FF2B5EF4-FFF2-40B4-BE49-F238E27FC236}">
                  <a16:creationId xmlns:a16="http://schemas.microsoft.com/office/drawing/2014/main" id="{DC02E7FF-8009-F810-7257-E1FB5177080E}"/>
                </a:ext>
              </a:extLst>
            </p:cNvPr>
            <p:cNvSpPr txBox="1"/>
            <p:nvPr/>
          </p:nvSpPr>
          <p:spPr>
            <a:xfrm>
              <a:off x="8324850" y="4186168"/>
              <a:ext cx="990600" cy="307777"/>
            </a:xfrm>
            <a:prstGeom prst="rect">
              <a:avLst/>
            </a:prstGeom>
            <a:noFill/>
          </p:spPr>
          <p:txBody>
            <a:bodyPr wrap="square">
              <a:spAutoFit/>
            </a:bodyPr>
            <a:lstStyle/>
            <a:p>
              <a:r>
                <a:rPr lang="en-US" sz="1400" b="1" dirty="0">
                  <a:solidFill>
                    <a:schemeClr val="bg1"/>
                  </a:solidFill>
                </a:rPr>
                <a:t>NET 7-10</a:t>
              </a:r>
            </a:p>
          </p:txBody>
        </p:sp>
      </p:grpSp>
      <p:pic>
        <p:nvPicPr>
          <p:cNvPr id="24" name="Elemento grafico 23" descr="Segna Pollice su con riempimento a tinta unita">
            <a:extLst>
              <a:ext uri="{FF2B5EF4-FFF2-40B4-BE49-F238E27FC236}">
                <a16:creationId xmlns:a16="http://schemas.microsoft.com/office/drawing/2014/main" id="{3128DF77-AB2A-1433-B8CB-E7D41FEB23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135640" y="2881440"/>
            <a:ext cx="288000" cy="288000"/>
          </a:xfrm>
          <a:prstGeom prst="rect">
            <a:avLst/>
          </a:prstGeom>
        </p:spPr>
      </p:pic>
    </p:spTree>
    <p:extLst>
      <p:ext uri="{BB962C8B-B14F-4D97-AF65-F5344CB8AC3E}">
        <p14:creationId xmlns:p14="http://schemas.microsoft.com/office/powerpoint/2010/main" val="2951963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a 7">
            <a:extLst>
              <a:ext uri="{FF2B5EF4-FFF2-40B4-BE49-F238E27FC236}">
                <a16:creationId xmlns:a16="http://schemas.microsoft.com/office/drawing/2014/main" id="{7E159A89-4DD4-1CA0-6F83-710D94B711A7}"/>
              </a:ext>
            </a:extLst>
          </p:cNvPr>
          <p:cNvGraphicFramePr>
            <a:graphicFrameLocks noGrp="1"/>
          </p:cNvGraphicFramePr>
          <p:nvPr>
            <p:extLst>
              <p:ext uri="{D42A27DB-BD31-4B8C-83A1-F6EECF244321}">
                <p14:modId xmlns:p14="http://schemas.microsoft.com/office/powerpoint/2010/main" val="2299242678"/>
              </p:ext>
            </p:extLst>
          </p:nvPr>
        </p:nvGraphicFramePr>
        <p:xfrm>
          <a:off x="516860" y="2459963"/>
          <a:ext cx="6624000" cy="3486690"/>
        </p:xfrm>
        <a:graphic>
          <a:graphicData uri="http://schemas.openxmlformats.org/drawingml/2006/table">
            <a:tbl>
              <a:tblPr firstRow="1" bandRow="1">
                <a:tableStyleId>{5C22544A-7EE6-4342-B048-85BDC9FD1C3A}</a:tableStyleId>
              </a:tblPr>
              <a:tblGrid>
                <a:gridCol w="3456000">
                  <a:extLst>
                    <a:ext uri="{9D8B030D-6E8A-4147-A177-3AD203B41FA5}">
                      <a16:colId xmlns:a16="http://schemas.microsoft.com/office/drawing/2014/main" val="4217508746"/>
                    </a:ext>
                  </a:extLst>
                </a:gridCol>
                <a:gridCol w="1584000">
                  <a:extLst>
                    <a:ext uri="{9D8B030D-6E8A-4147-A177-3AD203B41FA5}">
                      <a16:colId xmlns:a16="http://schemas.microsoft.com/office/drawing/2014/main" val="3115063447"/>
                    </a:ext>
                  </a:extLst>
                </a:gridCol>
                <a:gridCol w="1584000">
                  <a:extLst>
                    <a:ext uri="{9D8B030D-6E8A-4147-A177-3AD203B41FA5}">
                      <a16:colId xmlns:a16="http://schemas.microsoft.com/office/drawing/2014/main" val="2454298963"/>
                    </a:ext>
                  </a:extLst>
                </a:gridCol>
              </a:tblGrid>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Tutela del </a:t>
                      </a:r>
                      <a:r>
                        <a:rPr lang="it-IT" sz="1200" b="1" i="0" u="none" strike="noStrike" kern="1200" dirty="0">
                          <a:solidFill>
                            <a:srgbClr val="000000"/>
                          </a:solidFill>
                          <a:effectLst/>
                          <a:latin typeface="+mn-lt"/>
                          <a:cs typeface="Calibri" panose="020F0502020204030204" pitchFamily="34" charset="0"/>
                        </a:rPr>
                        <a:t>patrimonio ambientale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9642082"/>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Formazione</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95368352"/>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Politiche sociali / </a:t>
                      </a:r>
                      <a:r>
                        <a:rPr lang="it-IT" sz="1200" b="1" i="0" u="none" strike="noStrike" kern="1200" dirty="0">
                          <a:solidFill>
                            <a:srgbClr val="000000"/>
                          </a:solidFill>
                          <a:effectLst/>
                          <a:latin typeface="+mn-lt"/>
                          <a:cs typeface="Calibri" panose="020F0502020204030204" pitchFamily="34" charset="0"/>
                        </a:rPr>
                        <a:t>Welfare e servizi sociali</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Valorizzazione</a:t>
                      </a:r>
                      <a:r>
                        <a:rPr lang="it-IT" sz="1200" b="0" i="0" u="none" strike="noStrike" kern="1200" dirty="0">
                          <a:solidFill>
                            <a:srgbClr val="000000"/>
                          </a:solidFill>
                          <a:effectLst/>
                          <a:latin typeface="+mn-lt"/>
                          <a:cs typeface="Calibri" panose="020F0502020204030204" pitchFamily="34" charset="0"/>
                        </a:rPr>
                        <a:t> delle eccellenze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5651310"/>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Prospettive</a:t>
                      </a:r>
                      <a:r>
                        <a:rPr lang="it-IT" sz="1200" b="0" i="0" u="none" strike="noStrike" kern="1200" dirty="0">
                          <a:solidFill>
                            <a:srgbClr val="000000"/>
                          </a:solidFill>
                          <a:effectLst/>
                          <a:latin typeface="+mn-lt"/>
                          <a:cs typeface="Calibri" panose="020F0502020204030204" pitchFamily="34" charset="0"/>
                        </a:rPr>
                        <a:t> future per le </a:t>
                      </a:r>
                      <a:r>
                        <a:rPr lang="it-IT" sz="1200" b="1" i="0" u="none" strike="noStrike" kern="1200" dirty="0">
                          <a:solidFill>
                            <a:srgbClr val="000000"/>
                          </a:solidFill>
                          <a:effectLst/>
                          <a:latin typeface="+mn-lt"/>
                          <a:cs typeface="Calibri" panose="020F0502020204030204" pitchFamily="34" charset="0"/>
                        </a:rPr>
                        <a:t>giovani generazioni </a:t>
                      </a:r>
                      <a:r>
                        <a:rPr lang="it-IT" sz="1200" b="0" i="0" u="none" strike="noStrike" kern="1200" dirty="0">
                          <a:solidFill>
                            <a:srgbClr val="000000"/>
                          </a:solidFill>
                          <a:effectLst/>
                          <a:latin typeface="+mn-lt"/>
                          <a:cs typeface="Calibri" panose="020F0502020204030204" pitchFamily="34" charset="0"/>
                        </a:rPr>
                        <a:t>nel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Tutela del </a:t>
                      </a:r>
                      <a:r>
                        <a:rPr lang="it-IT" sz="1200" b="1" i="0" u="none" strike="noStrike" kern="1200" dirty="0">
                          <a:solidFill>
                            <a:srgbClr val="000000"/>
                          </a:solidFill>
                          <a:effectLst/>
                          <a:latin typeface="+mn-lt"/>
                          <a:cs typeface="Calibri" panose="020F0502020204030204" pitchFamily="34" charset="0"/>
                        </a:rPr>
                        <a:t>patrimonio artistico/culturale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0301179"/>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Offerta culturale</a:t>
                      </a:r>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82353534"/>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Spinta all'innovazione </a:t>
                      </a:r>
                      <a:r>
                        <a:rPr lang="it-IT" sz="1200" b="0" i="0" u="none" strike="noStrike" kern="1200" dirty="0">
                          <a:solidFill>
                            <a:srgbClr val="000000"/>
                          </a:solidFill>
                          <a:effectLst/>
                          <a:latin typeface="+mn-lt"/>
                          <a:cs typeface="Calibri" panose="020F0502020204030204" pitchFamily="34" charset="0"/>
                        </a:rPr>
                        <a:t>tecnologica, digitalizzazione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0027491"/>
                  </a:ext>
                </a:extLst>
              </a:tr>
              <a:tr h="387410">
                <a:tc>
                  <a:txBody>
                    <a:bodyPr/>
                    <a:lstStyle/>
                    <a:p>
                      <a:pPr algn="r" fontAlgn="b"/>
                      <a:r>
                        <a:rPr lang="it-IT" sz="1200" b="0" i="0" u="none" strike="noStrike" kern="1200" dirty="0">
                          <a:solidFill>
                            <a:srgbClr val="000000"/>
                          </a:solidFill>
                          <a:effectLst/>
                          <a:latin typeface="+mn-lt"/>
                          <a:cs typeface="Calibri" panose="020F0502020204030204" pitchFamily="34" charset="0"/>
                        </a:rPr>
                        <a:t>  Avere </a:t>
                      </a:r>
                      <a:r>
                        <a:rPr lang="it-IT" sz="1200" b="1" i="0" u="none" strike="noStrike" kern="1200" dirty="0">
                          <a:solidFill>
                            <a:srgbClr val="000000"/>
                          </a:solidFill>
                          <a:effectLst/>
                          <a:latin typeface="+mn-lt"/>
                          <a:cs typeface="Calibri" panose="020F0502020204030204" pitchFamily="34" charset="0"/>
                        </a:rPr>
                        <a:t>accesso a bandi/concorsi locali </a:t>
                      </a:r>
                      <a:r>
                        <a:rPr lang="it-IT" sz="1200" b="0" i="0" u="none" strike="noStrike" kern="1200" dirty="0">
                          <a:solidFill>
                            <a:srgbClr val="000000"/>
                          </a:solidFill>
                          <a:effectLst/>
                          <a:latin typeface="+mn-lt"/>
                          <a:cs typeface="Calibri" panose="020F0502020204030204" pitchFamily="34" charset="0"/>
                        </a:rPr>
                        <a:t>grazie ai quali valorizzare i talenti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3167739"/>
                  </a:ext>
                </a:extLst>
              </a:tr>
            </a:tbl>
          </a:graphicData>
        </a:graphic>
      </p:graphicFrame>
      <p:graphicFrame>
        <p:nvGraphicFramePr>
          <p:cNvPr id="13"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368DB227-A801-8AA8-900A-7944F4612BD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992213515"/>
              </p:ext>
            </p:extLst>
          </p:nvPr>
        </p:nvGraphicFramePr>
        <p:xfrm>
          <a:off x="5869569" y="2380488"/>
          <a:ext cx="1983471" cy="3672000"/>
        </p:xfrm>
        <a:graphic>
          <a:graphicData uri="http://schemas.openxmlformats.org/drawingml/2006/chart">
            <c:chart xmlns:c="http://schemas.openxmlformats.org/drawingml/2006/chart" xmlns:r="http://schemas.openxmlformats.org/officeDocument/2006/relationships" r:id="rId2"/>
          </a:graphicData>
        </a:graphic>
      </p:graphicFrame>
      <p:sp>
        <p:nvSpPr>
          <p:cNvPr id="35" name="Figura a mano libera: forma 34">
            <a:extLst>
              <a:ext uri="{FF2B5EF4-FFF2-40B4-BE49-F238E27FC236}">
                <a16:creationId xmlns:a16="http://schemas.microsoft.com/office/drawing/2014/main" id="{D60DE434-45C7-3D2A-4B23-F12831881503}"/>
              </a:ext>
            </a:extLst>
          </p:cNvPr>
          <p:cNvSpPr/>
          <p:nvPr/>
        </p:nvSpPr>
        <p:spPr>
          <a:xfrm>
            <a:off x="7826375" y="1"/>
            <a:ext cx="4365624" cy="5581292"/>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168647" y="397073"/>
            <a:ext cx="7819793" cy="397072"/>
          </a:xfrm>
        </p:spPr>
        <p:txBody>
          <a:bodyPr/>
          <a:lstStyle/>
          <a:p>
            <a:r>
              <a:rPr lang="it-IT" sz="2800" b="1" dirty="0"/>
              <a:t>I cittadini apprezzano soprattutto il patrimonio ambientale, gli OL privilegiano l’offerta culturale</a:t>
            </a:r>
            <a:endParaRPr lang="it-IT" b="1" dirty="0"/>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16860" y="1306006"/>
            <a:ext cx="6001769"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D.6_1 Quali dei seguenti aspetti contribuiscono a rendere </a:t>
            </a:r>
            <a:r>
              <a:rPr kumimoji="0" lang="it-IT" sz="1400" b="1" i="1" u="none" strike="noStrike" kern="1200" cap="none" spc="0" normalizeH="0" baseline="0" noProof="0" dirty="0">
                <a:ln>
                  <a:noFill/>
                </a:ln>
                <a:solidFill>
                  <a:srgbClr val="000000"/>
                </a:solidFill>
                <a:effectLst/>
                <a:uLnTx/>
                <a:uFillTx/>
                <a:latin typeface="Barlow"/>
                <a:ea typeface="+mn-ea"/>
                <a:cs typeface="+mn-cs"/>
              </a:rPr>
              <a:t>PIÙ soddisfacente la qualità della vita nella zona in cui abita</a:t>
            </a:r>
            <a:r>
              <a:rPr kumimoji="0" lang="it-IT" sz="1100" b="0" i="1" u="none" strike="noStrike" kern="1200" cap="none" spc="0" normalizeH="0" baseline="0" noProof="0" dirty="0">
                <a:ln>
                  <a:noFill/>
                </a:ln>
                <a:solidFill>
                  <a:srgbClr val="000000"/>
                </a:solidFill>
                <a:effectLst/>
                <a:uLnTx/>
                <a:uFillTx/>
                <a:latin typeface="Barlow"/>
                <a:ea typeface="+mn-ea"/>
                <a:cs typeface="+mn-cs"/>
              </a:rPr>
              <a:t>? Indichi le prime 3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727312" y="6208736"/>
            <a:ext cx="2543374"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giudizio qualità delle vita voto 7-10</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graphicFrame>
        <p:nvGraphicFramePr>
          <p:cNvPr id="5"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908743982"/>
              </p:ext>
            </p:extLst>
          </p:nvPr>
        </p:nvGraphicFramePr>
        <p:xfrm>
          <a:off x="4140484" y="2380488"/>
          <a:ext cx="2593721" cy="3686973"/>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uppo 10">
            <a:extLst>
              <a:ext uri="{FF2B5EF4-FFF2-40B4-BE49-F238E27FC236}">
                <a16:creationId xmlns:a16="http://schemas.microsoft.com/office/drawing/2014/main" id="{53C3152A-CA26-A0D5-4328-889DBC12F13C}"/>
              </a:ext>
            </a:extLst>
          </p:cNvPr>
          <p:cNvGrpSpPr/>
          <p:nvPr/>
        </p:nvGrpSpPr>
        <p:grpSpPr>
          <a:xfrm>
            <a:off x="4256732" y="1981024"/>
            <a:ext cx="534254" cy="471244"/>
            <a:chOff x="385116" y="1786261"/>
            <a:chExt cx="689980" cy="590945"/>
          </a:xfrm>
        </p:grpSpPr>
        <p:pic>
          <p:nvPicPr>
            <p:cNvPr id="14" name="Immagine 13">
              <a:extLst>
                <a:ext uri="{FF2B5EF4-FFF2-40B4-BE49-F238E27FC236}">
                  <a16:creationId xmlns:a16="http://schemas.microsoft.com/office/drawing/2014/main" id="{52336F1B-49DB-1161-B6A5-8C28566CD409}"/>
                </a:ext>
              </a:extLst>
            </p:cNvPr>
            <p:cNvPicPr>
              <a:picLocks noChangeAspect="1"/>
            </p:cNvPicPr>
            <p:nvPr/>
          </p:nvPicPr>
          <p:blipFill>
            <a:blip r:embed="rId4">
              <a:biLevel thresh="75000"/>
            </a:blip>
            <a:stretch>
              <a:fillRect/>
            </a:stretch>
          </p:blipFill>
          <p:spPr>
            <a:xfrm>
              <a:off x="486917" y="1786261"/>
              <a:ext cx="481809" cy="404098"/>
            </a:xfrm>
            <a:prstGeom prst="rect">
              <a:avLst/>
            </a:prstGeom>
          </p:spPr>
        </p:pic>
        <p:sp>
          <p:nvSpPr>
            <p:cNvPr id="16" name="Source">
              <a:extLst>
                <a:ext uri="{FF2B5EF4-FFF2-40B4-BE49-F238E27FC236}">
                  <a16:creationId xmlns:a16="http://schemas.microsoft.com/office/drawing/2014/main" id="{59808196-4A12-F543-71ED-C24A2175E22F}"/>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9" name="Gruppo 18">
            <a:extLst>
              <a:ext uri="{FF2B5EF4-FFF2-40B4-BE49-F238E27FC236}">
                <a16:creationId xmlns:a16="http://schemas.microsoft.com/office/drawing/2014/main" id="{4BB53F1F-3640-CAF9-A8C0-62F2570BAE42}"/>
              </a:ext>
            </a:extLst>
          </p:cNvPr>
          <p:cNvGrpSpPr/>
          <p:nvPr/>
        </p:nvGrpSpPr>
        <p:grpSpPr>
          <a:xfrm>
            <a:off x="5776090" y="1853456"/>
            <a:ext cx="735245" cy="547127"/>
            <a:chOff x="11252806" y="120964"/>
            <a:chExt cx="1003019" cy="745970"/>
          </a:xfrm>
        </p:grpSpPr>
        <p:pic>
          <p:nvPicPr>
            <p:cNvPr id="20" name="Immagine 19">
              <a:extLst>
                <a:ext uri="{FF2B5EF4-FFF2-40B4-BE49-F238E27FC236}">
                  <a16:creationId xmlns:a16="http://schemas.microsoft.com/office/drawing/2014/main" id="{22EF0174-6939-254E-D5AE-C433AFB0AA9E}"/>
                </a:ext>
              </a:extLst>
            </p:cNvPr>
            <p:cNvPicPr>
              <a:picLocks noChangeAspect="1"/>
            </p:cNvPicPr>
            <p:nvPr/>
          </p:nvPicPr>
          <p:blipFill>
            <a:blip r:embed="rId5">
              <a:biLevel thresh="75000"/>
            </a:blip>
            <a:stretch>
              <a:fillRect/>
            </a:stretch>
          </p:blipFill>
          <p:spPr>
            <a:xfrm>
              <a:off x="11466706" y="120964"/>
              <a:ext cx="520358" cy="552217"/>
            </a:xfrm>
            <a:prstGeom prst="rect">
              <a:avLst/>
            </a:prstGeom>
          </p:spPr>
        </p:pic>
        <p:sp>
          <p:nvSpPr>
            <p:cNvPr id="22" name="Source">
              <a:extLst>
                <a:ext uri="{FF2B5EF4-FFF2-40B4-BE49-F238E27FC236}">
                  <a16:creationId xmlns:a16="http://schemas.microsoft.com/office/drawing/2014/main" id="{B726059F-CEAD-FE5A-F274-AE9CDE0870FD}"/>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4" name="CasellaDiTesto 3">
            <a:extLst>
              <a:ext uri="{FF2B5EF4-FFF2-40B4-BE49-F238E27FC236}">
                <a16:creationId xmlns:a16="http://schemas.microsoft.com/office/drawing/2014/main" id="{B5A93930-870B-AB3B-2E9A-5CDF624AFB24}"/>
              </a:ext>
            </a:extLst>
          </p:cNvPr>
          <p:cNvSpPr txBox="1"/>
          <p:nvPr/>
        </p:nvSpPr>
        <p:spPr>
          <a:xfrm>
            <a:off x="8020198" y="1103231"/>
            <a:ext cx="4022249" cy="4143314"/>
          </a:xfrm>
          <a:prstGeom prst="rect">
            <a:avLst/>
          </a:prstGeom>
          <a:noFill/>
        </p:spPr>
        <p:txBody>
          <a:bodyPr wrap="square" lIns="0" tIns="0" rIns="0" bIns="0" rtlCol="0">
            <a:spAutoFit/>
          </a:bodyPr>
          <a:lstStyle/>
          <a:p>
            <a:pPr marR="0" lvl="0" algn="r" defTabSz="914400" rtl="0" eaLnBrk="1" fontAlgn="auto" latinLnBrk="0" hangingPunct="1">
              <a:lnSpc>
                <a:spcPct val="115000"/>
              </a:lnSpc>
              <a:spcBef>
                <a:spcPts val="400"/>
              </a:spcBef>
              <a:spcAft>
                <a:spcPts val="400"/>
              </a:spcAft>
              <a:buClrTx/>
              <a:buSzPct val="100000"/>
              <a:tabLst/>
              <a:defRPr/>
            </a:pPr>
            <a:r>
              <a:rPr kumimoji="0" lang="it-IT" sz="1400" b="0" i="0" u="none" strike="noStrike" kern="1200" cap="none" spc="0" normalizeH="0" baseline="0" dirty="0">
                <a:ln>
                  <a:noFill/>
                </a:ln>
                <a:solidFill>
                  <a:prstClr val="white"/>
                </a:solidFill>
                <a:effectLst/>
                <a:uLnTx/>
                <a:uFillTx/>
                <a:latin typeface="Barlow"/>
                <a:ea typeface="+mn-ea"/>
                <a:cs typeface="+mn-cs"/>
              </a:rPr>
              <a:t>Per gli OL ciò che </a:t>
            </a:r>
            <a:r>
              <a:rPr kumimoji="0" lang="it-IT" sz="1400" b="1" i="0" u="none" strike="noStrike" kern="1200" cap="none" spc="0" normalizeH="0" baseline="0" dirty="0">
                <a:ln>
                  <a:noFill/>
                </a:ln>
                <a:solidFill>
                  <a:prstClr val="white"/>
                </a:solidFill>
                <a:effectLst/>
                <a:uLnTx/>
                <a:uFillTx/>
                <a:latin typeface="Barlow"/>
                <a:ea typeface="+mn-ea"/>
                <a:cs typeface="+mn-cs"/>
              </a:rPr>
              <a:t>spicca in positivo</a:t>
            </a:r>
            <a:r>
              <a:rPr kumimoji="0" lang="it-IT" sz="1400" b="0" i="0" u="none" strike="noStrike" kern="1200" cap="none" spc="0" normalizeH="0" baseline="0" dirty="0">
                <a:ln>
                  <a:noFill/>
                </a:ln>
                <a:solidFill>
                  <a:prstClr val="white"/>
                </a:solidFill>
                <a:effectLst/>
                <a:uLnTx/>
                <a:uFillTx/>
                <a:latin typeface="Barlow"/>
                <a:ea typeface="+mn-ea"/>
                <a:cs typeface="+mn-cs"/>
              </a:rPr>
              <a:t>, trasversalmente ai territori, è </a:t>
            </a:r>
            <a:r>
              <a:rPr kumimoji="0" lang="it-IT" sz="1400" i="0" u="none" strike="noStrike" kern="1200" cap="none" spc="0" normalizeH="0" baseline="0" dirty="0">
                <a:ln>
                  <a:noFill/>
                </a:ln>
                <a:solidFill>
                  <a:prstClr val="white"/>
                </a:solidFill>
                <a:effectLst/>
                <a:uLnTx/>
                <a:uFillTx/>
                <a:latin typeface="Barlow"/>
                <a:ea typeface="+mn-ea"/>
                <a:cs typeface="+mn-cs"/>
              </a:rPr>
              <a:t>l’</a:t>
            </a:r>
            <a:r>
              <a:rPr kumimoji="0" lang="it-IT" sz="1400" b="1" i="0" u="none" strike="noStrike" kern="1200" cap="none" spc="0" normalizeH="0" baseline="0" dirty="0">
                <a:ln>
                  <a:noFill/>
                </a:ln>
                <a:solidFill>
                  <a:prstClr val="white"/>
                </a:solidFill>
                <a:effectLst/>
                <a:uLnTx/>
                <a:uFillTx/>
                <a:latin typeface="Barlow"/>
                <a:ea typeface="+mn-ea"/>
                <a:cs typeface="+mn-cs"/>
              </a:rPr>
              <a:t>OFFERTA CULTURALE:</a:t>
            </a:r>
            <a:r>
              <a:rPr kumimoji="0" lang="it-IT" sz="1400" i="0" u="none" strike="noStrike" kern="1200" cap="none" spc="0" normalizeH="0" baseline="0" dirty="0">
                <a:ln>
                  <a:noFill/>
                </a:ln>
                <a:solidFill>
                  <a:prstClr val="white"/>
                </a:solidFill>
                <a:effectLst/>
                <a:uLnTx/>
                <a:uFillTx/>
                <a:latin typeface="Barlow"/>
                <a:ea typeface="+mn-ea"/>
                <a:cs typeface="+mn-cs"/>
                <a:sym typeface="Wingdings" panose="05000000000000000000" pitchFamily="2" charset="2"/>
              </a:rPr>
              <a:t> u</a:t>
            </a:r>
            <a:r>
              <a:rPr kumimoji="0" lang="it-IT" sz="1400" b="0" i="0" u="none" strike="noStrike" kern="1200" cap="none" spc="0" normalizeH="0" baseline="0" dirty="0">
                <a:ln>
                  <a:noFill/>
                </a:ln>
                <a:solidFill>
                  <a:prstClr val="white"/>
                </a:solidFill>
                <a:effectLst/>
                <a:uLnTx/>
                <a:uFillTx/>
                <a:latin typeface="Barlow"/>
                <a:ea typeface="+mn-ea"/>
                <a:cs typeface="+mn-cs"/>
              </a:rPr>
              <a:t>n’attenzione crescente nei confronti del patrimonio locale inteso come valorizzazione della tradizione storica, artistica, museale</a:t>
            </a:r>
            <a:r>
              <a:rPr lang="it-IT" sz="1400" dirty="0">
                <a:solidFill>
                  <a:prstClr val="white"/>
                </a:solidFill>
                <a:latin typeface="Barlow"/>
              </a:rPr>
              <a:t>,</a:t>
            </a:r>
            <a:r>
              <a:rPr kumimoji="0" lang="it-IT" sz="1400" b="0" i="0" u="none" strike="noStrike" kern="1200" cap="none" spc="0" normalizeH="0" baseline="0" dirty="0">
                <a:ln>
                  <a:noFill/>
                </a:ln>
                <a:solidFill>
                  <a:prstClr val="white"/>
                </a:solidFill>
                <a:effectLst/>
                <a:uLnTx/>
                <a:uFillTx/>
                <a:latin typeface="Barlow"/>
                <a:ea typeface="+mn-ea"/>
                <a:cs typeface="+mn-cs"/>
              </a:rPr>
              <a:t> teatrale che, in alcuni casi, </a:t>
            </a:r>
            <a:r>
              <a:rPr lang="it-IT" sz="1400" dirty="0">
                <a:solidFill>
                  <a:prstClr val="white"/>
                </a:solidFill>
                <a:latin typeface="Barlow"/>
              </a:rPr>
              <a:t>può regalare </a:t>
            </a:r>
            <a:r>
              <a:rPr kumimoji="0" lang="it-IT" sz="1400" b="0" i="0" u="none" strike="noStrike" kern="1200" cap="none" spc="0" normalizeH="0" baseline="0" dirty="0">
                <a:ln>
                  <a:noFill/>
                </a:ln>
                <a:solidFill>
                  <a:prstClr val="white"/>
                </a:solidFill>
                <a:effectLst/>
                <a:uLnTx/>
                <a:uFillTx/>
                <a:latin typeface="Barlow"/>
                <a:ea typeface="+mn-ea"/>
                <a:cs typeface="+mn-cs"/>
              </a:rPr>
              <a:t>un </a:t>
            </a:r>
            <a:r>
              <a:rPr kumimoji="0" lang="it-IT" sz="1400" b="1" i="0" u="none" strike="noStrike" kern="1200" cap="none" spc="0" normalizeH="0" baseline="0" dirty="0">
                <a:ln>
                  <a:noFill/>
                </a:ln>
                <a:solidFill>
                  <a:prstClr val="white"/>
                </a:solidFill>
                <a:effectLst/>
                <a:uLnTx/>
                <a:uFillTx/>
                <a:latin typeface="Barlow"/>
                <a:ea typeface="+mn-ea"/>
                <a:cs typeface="+mn-cs"/>
              </a:rPr>
              <a:t>respiro internazionale </a:t>
            </a:r>
            <a:r>
              <a:rPr kumimoji="0" lang="it-IT" sz="1400" b="0" i="0" u="none" strike="noStrike" kern="1200" cap="none" spc="0" normalizeH="0" baseline="0" dirty="0">
                <a:ln>
                  <a:noFill/>
                </a:ln>
                <a:solidFill>
                  <a:prstClr val="white"/>
                </a:solidFill>
                <a:effectLst/>
                <a:uLnTx/>
                <a:uFillTx/>
                <a:latin typeface="Barlow"/>
                <a:ea typeface="+mn-ea"/>
                <a:cs typeface="+mn-cs"/>
              </a:rPr>
              <a:t>alla città.</a:t>
            </a:r>
          </a:p>
          <a:p>
            <a:pPr marR="0" lvl="0" algn="r" defTabSz="914400" rtl="0" eaLnBrk="1" fontAlgn="auto" latinLnBrk="0" hangingPunct="1">
              <a:lnSpc>
                <a:spcPct val="115000"/>
              </a:lnSpc>
              <a:spcBef>
                <a:spcPts val="400"/>
              </a:spcBef>
              <a:spcAft>
                <a:spcPts val="400"/>
              </a:spcAft>
              <a:buClrTx/>
              <a:buSzPct val="100000"/>
              <a:tabLst/>
              <a:defRPr/>
            </a:pPr>
            <a:r>
              <a:rPr lang="it-IT" sz="1400" dirty="0">
                <a:solidFill>
                  <a:prstClr val="white"/>
                </a:solidFill>
                <a:latin typeface="Barlow"/>
              </a:rPr>
              <a:t>In seconda battuta troviamo </a:t>
            </a:r>
            <a:r>
              <a:rPr lang="it-IT" sz="1400" b="1" dirty="0">
                <a:solidFill>
                  <a:prstClr val="white"/>
                </a:solidFill>
                <a:latin typeface="Barlow"/>
              </a:rPr>
              <a:t>L’OFFERTA FORMATIVA </a:t>
            </a:r>
            <a:r>
              <a:rPr lang="it-IT" sz="1400" dirty="0">
                <a:solidFill>
                  <a:prstClr val="white"/>
                </a:solidFill>
                <a:latin typeface="Barlow"/>
              </a:rPr>
              <a:t>di alto livello che rappresenta spesso un </a:t>
            </a:r>
            <a:r>
              <a:rPr lang="it-IT" sz="1400" b="1" dirty="0">
                <a:solidFill>
                  <a:prstClr val="white"/>
                </a:solidFill>
                <a:latin typeface="Barlow"/>
              </a:rPr>
              <a:t>fiore all’occhiello </a:t>
            </a:r>
            <a:r>
              <a:rPr lang="it-IT" sz="1400" dirty="0">
                <a:solidFill>
                  <a:prstClr val="white"/>
                </a:solidFill>
                <a:latin typeface="Barlow"/>
              </a:rPr>
              <a:t>equiparabile a Milano per </a:t>
            </a:r>
            <a:r>
              <a:rPr lang="it-IT" sz="1400" b="1" dirty="0">
                <a:solidFill>
                  <a:prstClr val="white"/>
                </a:solidFill>
                <a:latin typeface="Barlow"/>
              </a:rPr>
              <a:t>prestigio</a:t>
            </a:r>
            <a:r>
              <a:rPr lang="it-IT" sz="1400" dirty="0">
                <a:solidFill>
                  <a:prstClr val="white"/>
                </a:solidFill>
                <a:latin typeface="Barlow"/>
              </a:rPr>
              <a:t>, come </a:t>
            </a:r>
            <a:r>
              <a:rPr lang="it-IT" sz="1400" b="1" dirty="0">
                <a:solidFill>
                  <a:prstClr val="white"/>
                </a:solidFill>
                <a:latin typeface="Barlow"/>
              </a:rPr>
              <a:t>l’università di Pavia</a:t>
            </a:r>
          </a:p>
          <a:p>
            <a:pPr marR="0" lvl="0" algn="r" defTabSz="914400" rtl="0" eaLnBrk="1" fontAlgn="auto" latinLnBrk="0" hangingPunct="1">
              <a:lnSpc>
                <a:spcPct val="115000"/>
              </a:lnSpc>
              <a:spcBef>
                <a:spcPts val="400"/>
              </a:spcBef>
              <a:spcAft>
                <a:spcPts val="400"/>
              </a:spcAft>
              <a:buClrTx/>
              <a:buSzPct val="100000"/>
              <a:tabLst/>
              <a:defRPr/>
            </a:pPr>
            <a:r>
              <a:rPr kumimoji="0" lang="it-IT" sz="1400" i="0" u="none" strike="noStrike" kern="1200" cap="none" spc="0" normalizeH="0" baseline="0" dirty="0">
                <a:ln>
                  <a:noFill/>
                </a:ln>
                <a:solidFill>
                  <a:prstClr val="white"/>
                </a:solidFill>
                <a:effectLst/>
                <a:uLnTx/>
                <a:uFillTx/>
                <a:latin typeface="Barlow"/>
                <a:ea typeface="+mn-ea"/>
                <a:cs typeface="+mn-cs"/>
              </a:rPr>
              <a:t>Non da ultimo l</a:t>
            </a:r>
            <a:r>
              <a:rPr lang="it-IT" sz="1400" dirty="0">
                <a:solidFill>
                  <a:prstClr val="white"/>
                </a:solidFill>
                <a:latin typeface="Barlow"/>
              </a:rPr>
              <a:t>e </a:t>
            </a:r>
            <a:r>
              <a:rPr lang="it-IT" sz="1400" b="1" dirty="0">
                <a:solidFill>
                  <a:prstClr val="white"/>
                </a:solidFill>
                <a:latin typeface="Barlow"/>
              </a:rPr>
              <a:t>POLITICHE WELFARE/SOCIALI </a:t>
            </a:r>
            <a:r>
              <a:rPr lang="it-IT" sz="1400" dirty="0">
                <a:solidFill>
                  <a:prstClr val="white"/>
                </a:solidFill>
                <a:latin typeface="Barlow"/>
              </a:rPr>
              <a:t> che, soprattutto grazie alla sanità e alla rete di assistenza sociale, garantiscono un supporto alla popolazione che si sente ancora accolta e sostenuta nei suoi bisogni «primari»</a:t>
            </a:r>
            <a:endParaRPr kumimoji="0" lang="it-IT" sz="1400" b="1" i="0" u="none" strike="noStrike" kern="1200" cap="none" spc="0" normalizeH="0" baseline="0" dirty="0">
              <a:ln>
                <a:noFill/>
              </a:ln>
              <a:solidFill>
                <a:prstClr val="white"/>
              </a:solidFill>
              <a:effectLst/>
              <a:uLnTx/>
              <a:uFillTx/>
              <a:latin typeface="Barlow"/>
              <a:ea typeface="+mn-ea"/>
              <a:cs typeface="+mn-cs"/>
            </a:endParaRPr>
          </a:p>
        </p:txBody>
      </p:sp>
      <p:grpSp>
        <p:nvGrpSpPr>
          <p:cNvPr id="10" name="Gruppo 9">
            <a:extLst>
              <a:ext uri="{FF2B5EF4-FFF2-40B4-BE49-F238E27FC236}">
                <a16:creationId xmlns:a16="http://schemas.microsoft.com/office/drawing/2014/main" id="{D58D9974-1053-FEE3-362D-E6F882B0F7FE}"/>
              </a:ext>
            </a:extLst>
          </p:cNvPr>
          <p:cNvGrpSpPr/>
          <p:nvPr/>
        </p:nvGrpSpPr>
        <p:grpSpPr>
          <a:xfrm>
            <a:off x="11362471" y="120964"/>
            <a:ext cx="728828" cy="761140"/>
            <a:chOff x="11362471" y="120964"/>
            <a:chExt cx="728828" cy="761140"/>
          </a:xfrm>
        </p:grpSpPr>
        <p:pic>
          <p:nvPicPr>
            <p:cNvPr id="23" name="Immagine 22">
              <a:extLst>
                <a:ext uri="{FF2B5EF4-FFF2-40B4-BE49-F238E27FC236}">
                  <a16:creationId xmlns:a16="http://schemas.microsoft.com/office/drawing/2014/main" id="{EE74712F-153C-2877-6ABB-6FAD5D64F7E6}"/>
                </a:ext>
              </a:extLst>
            </p:cNvPr>
            <p:cNvPicPr>
              <a:picLocks noChangeAspect="1"/>
            </p:cNvPicPr>
            <p:nvPr/>
          </p:nvPicPr>
          <p:blipFill>
            <a:blip r:embed="rId5">
              <a:biLevel thresh="25000"/>
            </a:blip>
            <a:stretch>
              <a:fillRect/>
            </a:stretch>
          </p:blipFill>
          <p:spPr>
            <a:xfrm>
              <a:off x="11466706" y="120964"/>
              <a:ext cx="520358" cy="552217"/>
            </a:xfrm>
            <a:prstGeom prst="rect">
              <a:avLst/>
            </a:prstGeom>
          </p:spPr>
        </p:pic>
        <p:sp>
          <p:nvSpPr>
            <p:cNvPr id="25" name="Source">
              <a:extLst>
                <a:ext uri="{FF2B5EF4-FFF2-40B4-BE49-F238E27FC236}">
                  <a16:creationId xmlns:a16="http://schemas.microsoft.com/office/drawing/2014/main" id="{423D705E-F184-D4CF-E290-AAD8C6E0E7C8}"/>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9" name="Rettangolo 8">
            <a:extLst>
              <a:ext uri="{FF2B5EF4-FFF2-40B4-BE49-F238E27FC236}">
                <a16:creationId xmlns:a16="http://schemas.microsoft.com/office/drawing/2014/main" id="{515F2A90-962B-E889-14AE-09B5E376BEAD}"/>
              </a:ext>
            </a:extLst>
          </p:cNvPr>
          <p:cNvSpPr/>
          <p:nvPr/>
        </p:nvSpPr>
        <p:spPr>
          <a:xfrm>
            <a:off x="516860" y="2459963"/>
            <a:ext cx="5020340"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2" name="Rettangolo 1">
            <a:extLst>
              <a:ext uri="{FF2B5EF4-FFF2-40B4-BE49-F238E27FC236}">
                <a16:creationId xmlns:a16="http://schemas.microsoft.com/office/drawing/2014/main" id="{14515726-47B8-BFAB-A7E9-157EB402CE52}"/>
              </a:ext>
            </a:extLst>
          </p:cNvPr>
          <p:cNvSpPr/>
          <p:nvPr/>
        </p:nvSpPr>
        <p:spPr>
          <a:xfrm>
            <a:off x="516860" y="4797144"/>
            <a:ext cx="3474072"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2" name="Rettangolo 11">
            <a:extLst>
              <a:ext uri="{FF2B5EF4-FFF2-40B4-BE49-F238E27FC236}">
                <a16:creationId xmlns:a16="http://schemas.microsoft.com/office/drawing/2014/main" id="{A7AF0F7D-443C-EAA8-C98D-0AC62962DCAF}"/>
              </a:ext>
            </a:extLst>
          </p:cNvPr>
          <p:cNvSpPr/>
          <p:nvPr/>
        </p:nvSpPr>
        <p:spPr>
          <a:xfrm>
            <a:off x="5537200" y="4797144"/>
            <a:ext cx="1603660" cy="383186"/>
          </a:xfrm>
          <a:prstGeom prst="rect">
            <a:avLst/>
          </a:prstGeom>
          <a:noFill/>
          <a:ln w="19050">
            <a:solidFill>
              <a:srgbClr val="009D9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sp>
        <p:nvSpPr>
          <p:cNvPr id="18" name="CasellaDiTesto 17">
            <a:extLst>
              <a:ext uri="{FF2B5EF4-FFF2-40B4-BE49-F238E27FC236}">
                <a16:creationId xmlns:a16="http://schemas.microsoft.com/office/drawing/2014/main" id="{B6A1671D-5B15-5684-C8C7-8E2B230A842E}"/>
              </a:ext>
            </a:extLst>
          </p:cNvPr>
          <p:cNvSpPr txBox="1"/>
          <p:nvPr/>
        </p:nvSpPr>
        <p:spPr>
          <a:xfrm>
            <a:off x="248375" y="1925181"/>
            <a:ext cx="3892109" cy="477054"/>
          </a:xfrm>
          <a:prstGeom prst="rect">
            <a:avLst/>
          </a:prstGeom>
          <a:noFill/>
        </p:spPr>
        <p:txBody>
          <a:bodyPr wrap="square">
            <a:spAutoFit/>
          </a:bodyPr>
          <a:lstStyle/>
          <a:p>
            <a:pPr algn="r">
              <a:defRPr/>
            </a:pPr>
            <a:r>
              <a:rPr kumimoji="0" lang="en-US" sz="1400" b="1" i="0" u="none" strike="noStrike" kern="1200" cap="none" spc="0" normalizeH="0" baseline="0" noProof="0" dirty="0">
                <a:ln>
                  <a:noFill/>
                </a:ln>
                <a:solidFill>
                  <a:schemeClr val="tx2">
                    <a:lumMod val="75000"/>
                  </a:schemeClr>
                </a:solidFill>
                <a:effectLst/>
                <a:uLnTx/>
                <a:uFillTx/>
                <a:latin typeface="Barlow"/>
                <a:ea typeface="+mn-ea"/>
                <a:cs typeface="+mn-cs"/>
              </a:rPr>
              <a:t>70</a:t>
            </a:r>
            <a:r>
              <a:rPr kumimoji="0" lang="en-US" sz="1050" b="1" i="0" u="none" strike="noStrike" kern="1200" cap="none" spc="0" normalizeH="0" baseline="0" noProof="0" dirty="0">
                <a:ln>
                  <a:noFill/>
                </a:ln>
                <a:solidFill>
                  <a:schemeClr val="tx2">
                    <a:lumMod val="75000"/>
                  </a:schemeClr>
                </a:solidFill>
                <a:effectLst/>
                <a:uLnTx/>
                <a:uFillTx/>
                <a:latin typeface="Barlow"/>
                <a:ea typeface="+mn-ea"/>
                <a:cs typeface="+mn-cs"/>
              </a:rPr>
              <a:t>%</a:t>
            </a:r>
            <a:r>
              <a:rPr kumimoji="0" lang="en-US" sz="1000" b="1" i="0" u="none" strike="noStrike" kern="1200" cap="none" spc="0" normalizeH="0" baseline="0" noProof="0" dirty="0">
                <a:ln>
                  <a:noFill/>
                </a:ln>
                <a:solidFill>
                  <a:schemeClr val="tx2">
                    <a:lumMod val="75000"/>
                  </a:schemeClr>
                </a:solidFill>
                <a:effectLst/>
                <a:uLnTx/>
                <a:uFillTx/>
                <a:latin typeface="Barlow"/>
                <a:ea typeface="+mn-ea"/>
                <a:cs typeface="+mn-cs"/>
              </a:rPr>
              <a:t> </a:t>
            </a:r>
          </a:p>
          <a:p>
            <a:pPr algn="r">
              <a:defRPr/>
            </a:pPr>
            <a:r>
              <a:rPr kumimoji="0" lang="it-IT" sz="1100" i="0" u="none" strike="noStrike" kern="1200" cap="none" spc="0" normalizeH="0" baseline="0" noProof="0" dirty="0">
                <a:ln>
                  <a:noFill/>
                </a:ln>
                <a:solidFill>
                  <a:schemeClr val="tx2">
                    <a:lumMod val="75000"/>
                  </a:schemeClr>
                </a:solidFill>
                <a:effectLst/>
                <a:uLnTx/>
                <a:uFillTx/>
                <a:latin typeface="Barlow"/>
                <a:ea typeface="+mn-ea"/>
                <a:cs typeface="+mn-cs"/>
              </a:rPr>
              <a:t>Considerano </a:t>
            </a:r>
            <a:r>
              <a:rPr kumimoji="0" lang="it-IT" sz="1100" b="1" i="0" u="none" strike="noStrike" kern="1200" cap="none" spc="0" normalizeH="0" baseline="0" noProof="0" dirty="0">
                <a:ln>
                  <a:noFill/>
                </a:ln>
                <a:solidFill>
                  <a:schemeClr val="tx2">
                    <a:lumMod val="75000"/>
                  </a:schemeClr>
                </a:solidFill>
                <a:effectLst/>
                <a:uLnTx/>
                <a:uFillTx/>
                <a:latin typeface="Barlow"/>
                <a:ea typeface="+mn-ea"/>
                <a:cs typeface="+mn-cs"/>
              </a:rPr>
              <a:t>soddisfacente</a:t>
            </a:r>
            <a:r>
              <a:rPr kumimoji="0" lang="it-IT" sz="1100" i="0" u="none" strike="noStrike" kern="1200" cap="none" spc="0" normalizeH="0" baseline="0" noProof="0" dirty="0">
                <a:ln>
                  <a:noFill/>
                </a:ln>
                <a:solidFill>
                  <a:schemeClr val="tx2">
                    <a:lumMod val="75000"/>
                  </a:schemeClr>
                </a:solidFill>
                <a:effectLst/>
                <a:uLnTx/>
                <a:uFillTx/>
                <a:latin typeface="Barlow"/>
                <a:ea typeface="+mn-ea"/>
                <a:cs typeface="+mn-cs"/>
              </a:rPr>
              <a:t> la </a:t>
            </a:r>
            <a:r>
              <a:rPr kumimoji="0" lang="it-IT" sz="1100" b="1" i="0" u="none" strike="noStrike" kern="1200" cap="none" spc="0" normalizeH="0" baseline="0" noProof="0" dirty="0">
                <a:ln>
                  <a:noFill/>
                </a:ln>
                <a:solidFill>
                  <a:schemeClr val="tx2">
                    <a:lumMod val="75000"/>
                  </a:schemeClr>
                </a:solidFill>
                <a:effectLst/>
                <a:uLnTx/>
                <a:uFillTx/>
                <a:latin typeface="Barlow"/>
                <a:ea typeface="+mn-ea"/>
                <a:cs typeface="+mn-cs"/>
              </a:rPr>
              <a:t>qualità</a:t>
            </a:r>
            <a:r>
              <a:rPr kumimoji="0" lang="en-US" sz="1100" b="1" i="0" u="none" strike="noStrike" kern="1200" cap="none" spc="0" normalizeH="0" baseline="0" noProof="0" dirty="0">
                <a:ln>
                  <a:noFill/>
                </a:ln>
                <a:solidFill>
                  <a:schemeClr val="tx2">
                    <a:lumMod val="75000"/>
                  </a:schemeClr>
                </a:solidFill>
                <a:effectLst/>
                <a:uLnTx/>
                <a:uFillTx/>
                <a:latin typeface="Barlow"/>
                <a:ea typeface="+mn-ea"/>
                <a:cs typeface="+mn-cs"/>
              </a:rPr>
              <a:t> </a:t>
            </a:r>
            <a:r>
              <a:rPr kumimoji="0" lang="en-US" sz="1100" b="1" i="0" u="none" strike="noStrike" kern="1200" cap="none" spc="0" normalizeH="0" baseline="0" noProof="0" dirty="0" err="1">
                <a:ln>
                  <a:noFill/>
                </a:ln>
                <a:solidFill>
                  <a:schemeClr val="tx2">
                    <a:lumMod val="75000"/>
                  </a:schemeClr>
                </a:solidFill>
                <a:effectLst/>
                <a:uLnTx/>
                <a:uFillTx/>
                <a:latin typeface="Barlow"/>
                <a:ea typeface="+mn-ea"/>
                <a:cs typeface="+mn-cs"/>
              </a:rPr>
              <a:t>della</a:t>
            </a:r>
            <a:r>
              <a:rPr kumimoji="0" lang="en-US" sz="1100" b="1" i="0" u="none" strike="noStrike" kern="1200" cap="none" spc="0" normalizeH="0" baseline="0" noProof="0" dirty="0">
                <a:ln>
                  <a:noFill/>
                </a:ln>
                <a:solidFill>
                  <a:schemeClr val="tx2">
                    <a:lumMod val="75000"/>
                  </a:schemeClr>
                </a:solidFill>
                <a:effectLst/>
                <a:uLnTx/>
                <a:uFillTx/>
                <a:latin typeface="Barlow"/>
                <a:ea typeface="+mn-ea"/>
                <a:cs typeface="+mn-cs"/>
              </a:rPr>
              <a:t> vita </a:t>
            </a:r>
            <a:r>
              <a:rPr kumimoji="0" lang="en-US" sz="1050" i="1" u="none" strike="noStrike" kern="1200" cap="none" spc="0" normalizeH="0" baseline="0" noProof="0" dirty="0">
                <a:ln>
                  <a:noFill/>
                </a:ln>
                <a:solidFill>
                  <a:schemeClr val="tx2">
                    <a:lumMod val="75000"/>
                  </a:schemeClr>
                </a:solidFill>
                <a:effectLst/>
                <a:uLnTx/>
                <a:uFillTx/>
                <a:latin typeface="Barlow"/>
                <a:ea typeface="+mn-ea"/>
                <a:cs typeface="+mn-cs"/>
              </a:rPr>
              <a:t>(</a:t>
            </a:r>
            <a:r>
              <a:rPr kumimoji="0" lang="en-US" sz="1050" i="1" u="none" strike="noStrike" kern="1200" cap="none" spc="0" normalizeH="0" baseline="0" noProof="0" dirty="0" err="1">
                <a:ln>
                  <a:noFill/>
                </a:ln>
                <a:solidFill>
                  <a:schemeClr val="tx2">
                    <a:lumMod val="75000"/>
                  </a:schemeClr>
                </a:solidFill>
                <a:effectLst/>
                <a:uLnTx/>
                <a:uFillTx/>
                <a:latin typeface="Barlow"/>
                <a:ea typeface="+mn-ea"/>
                <a:cs typeface="+mn-cs"/>
              </a:rPr>
              <a:t>voto</a:t>
            </a:r>
            <a:r>
              <a:rPr kumimoji="0" lang="en-US" sz="1050" i="1" u="none" strike="noStrike" kern="1200" cap="none" spc="0" normalizeH="0" baseline="0" noProof="0" dirty="0">
                <a:ln>
                  <a:noFill/>
                </a:ln>
                <a:solidFill>
                  <a:schemeClr val="tx2">
                    <a:lumMod val="75000"/>
                  </a:schemeClr>
                </a:solidFill>
                <a:effectLst/>
                <a:uLnTx/>
                <a:uFillTx/>
                <a:latin typeface="Barlow"/>
                <a:ea typeface="+mn-ea"/>
                <a:cs typeface="+mn-cs"/>
              </a:rPr>
              <a:t> 7-10)</a:t>
            </a:r>
            <a:endParaRPr kumimoji="0" lang="en-US" sz="1100" i="1" u="none" strike="noStrike" kern="1200" cap="none" spc="0" normalizeH="0" baseline="0" noProof="0" dirty="0">
              <a:ln>
                <a:noFill/>
              </a:ln>
              <a:solidFill>
                <a:schemeClr val="tx2">
                  <a:lumMod val="75000"/>
                </a:schemeClr>
              </a:solidFill>
              <a:effectLst/>
              <a:uLnTx/>
              <a:uFillTx/>
              <a:latin typeface="Barlow"/>
              <a:ea typeface="+mn-ea"/>
              <a:cs typeface="+mn-cs"/>
            </a:endParaRPr>
          </a:p>
        </p:txBody>
      </p:sp>
    </p:spTree>
    <p:extLst>
      <p:ext uri="{BB962C8B-B14F-4D97-AF65-F5344CB8AC3E}">
        <p14:creationId xmlns:p14="http://schemas.microsoft.com/office/powerpoint/2010/main" val="3886913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a 7">
            <a:extLst>
              <a:ext uri="{FF2B5EF4-FFF2-40B4-BE49-F238E27FC236}">
                <a16:creationId xmlns:a16="http://schemas.microsoft.com/office/drawing/2014/main" id="{7E159A89-4DD4-1CA0-6F83-710D94B711A7}"/>
              </a:ext>
            </a:extLst>
          </p:cNvPr>
          <p:cNvGraphicFramePr>
            <a:graphicFrameLocks noGrp="1"/>
          </p:cNvGraphicFramePr>
          <p:nvPr/>
        </p:nvGraphicFramePr>
        <p:xfrm>
          <a:off x="516860" y="2338043"/>
          <a:ext cx="6876000" cy="3486687"/>
        </p:xfrm>
        <a:graphic>
          <a:graphicData uri="http://schemas.openxmlformats.org/drawingml/2006/table">
            <a:tbl>
              <a:tblPr firstRow="1" bandRow="1">
                <a:tableStyleId>{5C22544A-7EE6-4342-B048-85BDC9FD1C3A}</a:tableStyleId>
              </a:tblPr>
              <a:tblGrid>
                <a:gridCol w="3456000">
                  <a:extLst>
                    <a:ext uri="{9D8B030D-6E8A-4147-A177-3AD203B41FA5}">
                      <a16:colId xmlns:a16="http://schemas.microsoft.com/office/drawing/2014/main" val="4217508746"/>
                    </a:ext>
                  </a:extLst>
                </a:gridCol>
                <a:gridCol w="1710000">
                  <a:extLst>
                    <a:ext uri="{9D8B030D-6E8A-4147-A177-3AD203B41FA5}">
                      <a16:colId xmlns:a16="http://schemas.microsoft.com/office/drawing/2014/main" val="4043963437"/>
                    </a:ext>
                  </a:extLst>
                </a:gridCol>
                <a:gridCol w="1710000">
                  <a:extLst>
                    <a:ext uri="{9D8B030D-6E8A-4147-A177-3AD203B41FA5}">
                      <a16:colId xmlns:a16="http://schemas.microsoft.com/office/drawing/2014/main" val="3544124924"/>
                    </a:ext>
                  </a:extLst>
                </a:gridCol>
              </a:tblGrid>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Poca tutela del </a:t>
                      </a:r>
                      <a:r>
                        <a:rPr lang="it-IT" sz="1200" b="1" i="0" u="none" strike="noStrike" kern="1200" dirty="0">
                          <a:solidFill>
                            <a:srgbClr val="000000"/>
                          </a:solidFill>
                          <a:effectLst/>
                          <a:latin typeface="+mn-lt"/>
                          <a:cs typeface="Calibri" panose="020F0502020204030204" pitchFamily="34" charset="0"/>
                        </a:rPr>
                        <a:t>patrimonio ambientale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gridSpan="2">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hMerge="1">
                  <a:txBody>
                    <a:bodyPr/>
                    <a:lstStyle/>
                    <a:p>
                      <a:endParaRPr lang="it-IT"/>
                    </a:p>
                  </a:txBody>
                  <a:tcPr/>
                </a:tc>
                <a:extLst>
                  <a:ext uri="{0D108BD9-81ED-4DB2-BD59-A6C34878D82A}">
                    <a16:rowId xmlns:a16="http://schemas.microsoft.com/office/drawing/2014/main" val="2429642082"/>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prospettive future</a:t>
                      </a:r>
                      <a:r>
                        <a:rPr lang="it-IT" sz="1200" b="0" i="0" u="none" strike="noStrike" kern="1200" dirty="0">
                          <a:solidFill>
                            <a:srgbClr val="000000"/>
                          </a:solidFill>
                          <a:effectLst/>
                          <a:latin typeface="+mn-lt"/>
                          <a:cs typeface="Calibri" panose="020F0502020204030204" pitchFamily="34" charset="0"/>
                        </a:rPr>
                        <a:t> per le giovani generazioni nel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gridSpan="2">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C7DC">
                        <a:alpha val="50196"/>
                      </a:srgbClr>
                    </a:solidFill>
                  </a:tcPr>
                </a:tc>
                <a:tc hMerge="1">
                  <a:txBody>
                    <a:bodyPr/>
                    <a:lstStyle/>
                    <a:p>
                      <a:endParaRPr lang="it-IT"/>
                    </a:p>
                  </a:txBody>
                  <a:tcPr/>
                </a:tc>
                <a:extLst>
                  <a:ext uri="{0D108BD9-81ED-4DB2-BD59-A6C34878D82A}">
                    <a16:rowId xmlns:a16="http://schemas.microsoft.com/office/drawing/2014/main" val="3895368352"/>
                  </a:ext>
                </a:extLst>
              </a:tr>
              <a:tr h="407109">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Politiche sociali / Welfare </a:t>
                      </a:r>
                      <a:r>
                        <a:rPr lang="it-IT" sz="1200" b="0" i="0" u="none" strike="noStrike" kern="1200" dirty="0">
                          <a:solidFill>
                            <a:srgbClr val="000000"/>
                          </a:solidFill>
                          <a:effectLst/>
                          <a:latin typeface="+mn-lt"/>
                          <a:cs typeface="Calibri" panose="020F0502020204030204" pitchFamily="34" charset="0"/>
                        </a:rPr>
                        <a:t>e servizi sociali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391234"/>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spinta all'innovazione </a:t>
                      </a:r>
                      <a:r>
                        <a:rPr lang="it-IT" sz="1200" b="0" i="0" u="none" strike="noStrike" kern="1200" dirty="0">
                          <a:solidFill>
                            <a:srgbClr val="000000"/>
                          </a:solidFill>
                          <a:effectLst/>
                          <a:latin typeface="+mn-lt"/>
                          <a:cs typeface="Calibri" panose="020F0502020204030204" pitchFamily="34" charset="0"/>
                        </a:rPr>
                        <a:t>tecnologica, digitalizzazione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395651310"/>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Offerta 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377560">
                <a:tc>
                  <a:txBody>
                    <a:bodyPr/>
                    <a:lstStyle/>
                    <a:p>
                      <a:pPr algn="r" fontAlgn="b"/>
                      <a:r>
                        <a:rPr lang="it-IT" sz="1200" b="0" i="0" u="none" strike="noStrike" kern="1200" dirty="0">
                          <a:solidFill>
                            <a:srgbClr val="000000"/>
                          </a:solidFill>
                          <a:effectLst/>
                          <a:latin typeface="+mn-lt"/>
                          <a:cs typeface="Calibri" panose="020F0502020204030204" pitchFamily="34" charset="0"/>
                        </a:rPr>
                        <a:t>  </a:t>
                      </a:r>
                      <a:r>
                        <a:rPr lang="it-IT" sz="1200" b="1" i="0" u="none" strike="noStrike" kern="1200" dirty="0">
                          <a:solidFill>
                            <a:srgbClr val="000000"/>
                          </a:solidFill>
                          <a:effectLst/>
                          <a:latin typeface="+mn-lt"/>
                          <a:cs typeface="Calibri" panose="020F0502020204030204" pitchFamily="34" charset="0"/>
                        </a:rPr>
                        <a:t>Mancanza di valorizzazione delle eccellenze </a:t>
                      </a:r>
                      <a:r>
                        <a:rPr lang="it-IT" sz="1200" b="0" i="0" u="none" strike="noStrike" kern="1200" dirty="0">
                          <a:solidFill>
                            <a:srgbClr val="000000"/>
                          </a:solidFill>
                          <a:effectLst/>
                          <a:latin typeface="+mn-lt"/>
                          <a:cs typeface="Calibri" panose="020F0502020204030204" pitchFamily="34" charset="0"/>
                        </a:rPr>
                        <a:t>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3620301179"/>
                  </a:ext>
                </a:extLst>
              </a:tr>
              <a:tr h="407109">
                <a:tc>
                  <a:txBody>
                    <a:bodyPr/>
                    <a:lstStyle/>
                    <a:p>
                      <a:pPr algn="r" fontAlgn="b"/>
                      <a:r>
                        <a:rPr lang="it-IT" sz="1200" b="1" i="0" u="none" strike="noStrike" kern="1200" dirty="0">
                          <a:solidFill>
                            <a:srgbClr val="000000"/>
                          </a:solidFill>
                          <a:effectLst/>
                          <a:latin typeface="+mn-lt"/>
                          <a:cs typeface="Calibri" panose="020F0502020204030204" pitchFamily="34" charset="0"/>
                        </a:rPr>
                        <a:t>  Poca tutela del patrimonio artistico/culturale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2353534"/>
                  </a:ext>
                </a:extLst>
              </a:tr>
              <a:tr h="377560">
                <a:tc>
                  <a:txBody>
                    <a:bodyPr/>
                    <a:lstStyle/>
                    <a:p>
                      <a:pPr algn="r" fontAlgn="b"/>
                      <a:r>
                        <a:rPr lang="it-IT" sz="1200" b="1" i="0" u="none" strike="noStrike" kern="1200" dirty="0">
                          <a:solidFill>
                            <a:srgbClr val="000000"/>
                          </a:solidFill>
                          <a:effectLst/>
                          <a:latin typeface="+mn-lt"/>
                          <a:cs typeface="Calibri" panose="020F0502020204030204" pitchFamily="34" charset="0"/>
                        </a:rPr>
                        <a:t>  Formazione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1"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0027491"/>
                  </a:ext>
                </a:extLst>
              </a:tr>
              <a:tr h="407109">
                <a:tc>
                  <a:txBody>
                    <a:bodyPr/>
                    <a:lstStyle/>
                    <a:p>
                      <a:pPr algn="r" fontAlgn="b"/>
                      <a:r>
                        <a:rPr lang="it-IT" sz="1200" b="1" i="0" u="none" strike="noStrike" kern="1200" dirty="0">
                          <a:solidFill>
                            <a:srgbClr val="000000"/>
                          </a:solidFill>
                          <a:effectLst/>
                          <a:latin typeface="+mn-lt"/>
                          <a:cs typeface="Calibri" panose="020F0502020204030204" pitchFamily="34" charset="0"/>
                        </a:rPr>
                        <a:t>Scarso accesso a bandi/concorsi </a:t>
                      </a:r>
                      <a:r>
                        <a:rPr lang="it-IT" sz="1200" b="0" i="0" u="none" strike="noStrike" kern="1200" dirty="0">
                          <a:solidFill>
                            <a:srgbClr val="000000"/>
                          </a:solidFill>
                          <a:effectLst/>
                          <a:latin typeface="+mn-lt"/>
                          <a:cs typeface="Calibri" panose="020F0502020204030204" pitchFamily="34" charset="0"/>
                        </a:rPr>
                        <a:t>locali grazie ai quali valorizzare i talenti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it-IT" sz="1200" b="0" i="0" u="none" strike="noStrike" kern="1200" dirty="0">
                        <a:solidFill>
                          <a:srgbClr val="000000"/>
                        </a:solidFill>
                        <a:effectLst/>
                        <a:latin typeface="+mn-lt"/>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FE3ED"/>
                    </a:solidFill>
                  </a:tcPr>
                </a:tc>
                <a:extLst>
                  <a:ext uri="{0D108BD9-81ED-4DB2-BD59-A6C34878D82A}">
                    <a16:rowId xmlns:a16="http://schemas.microsoft.com/office/drawing/2014/main" val="2483167739"/>
                  </a:ext>
                </a:extLst>
              </a:tr>
            </a:tbl>
          </a:graphicData>
        </a:graphic>
      </p:graphicFrame>
      <p:sp>
        <p:nvSpPr>
          <p:cNvPr id="4" name="Figura a mano libera: forma 3">
            <a:extLst>
              <a:ext uri="{FF2B5EF4-FFF2-40B4-BE49-F238E27FC236}">
                <a16:creationId xmlns:a16="http://schemas.microsoft.com/office/drawing/2014/main" id="{A4B001EB-D8A0-6F5C-8530-D63747A46052}"/>
              </a:ext>
            </a:extLst>
          </p:cNvPr>
          <p:cNvSpPr/>
          <p:nvPr/>
        </p:nvSpPr>
        <p:spPr>
          <a:xfrm>
            <a:off x="7826375" y="0"/>
            <a:ext cx="4365624" cy="5945541"/>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50000" y="397073"/>
            <a:ext cx="6955735" cy="397072"/>
          </a:xfrm>
        </p:spPr>
        <p:txBody>
          <a:bodyPr/>
          <a:lstStyle/>
          <a:p>
            <a:r>
              <a:rPr lang="it-IT" dirty="0"/>
              <a:t>L’a</a:t>
            </a:r>
            <a:r>
              <a:rPr lang="it-IT" b="1" dirty="0"/>
              <a:t>mbiente e i giovani sono i due temi da attenzionare</a:t>
            </a:r>
          </a:p>
        </p:txBody>
      </p:sp>
      <p:sp>
        <p:nvSpPr>
          <p:cNvPr id="6"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520328" y="1261426"/>
            <a:ext cx="6566272"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1100" b="0" i="1" u="none" strike="noStrike" kern="1200" cap="none" spc="0" normalizeH="0" baseline="0" noProof="0" dirty="0">
                <a:ln>
                  <a:noFill/>
                </a:ln>
                <a:solidFill>
                  <a:srgbClr val="000000"/>
                </a:solidFill>
                <a:effectLst/>
                <a:uLnTx/>
                <a:uFillTx/>
                <a:latin typeface="Barlow"/>
                <a:ea typeface="+mn-ea"/>
                <a:cs typeface="+mn-cs"/>
              </a:rPr>
              <a:t>D.6_2 Quali dei seguenti aspetti contribuiscono a rendere </a:t>
            </a:r>
            <a:r>
              <a:rPr kumimoji="0" lang="it-IT" sz="1400" b="1" i="1" u="none" strike="noStrike" kern="1200" cap="none" spc="0" normalizeH="0" baseline="0" noProof="0" dirty="0">
                <a:ln>
                  <a:noFill/>
                </a:ln>
                <a:solidFill>
                  <a:srgbClr val="000000"/>
                </a:solidFill>
                <a:effectLst/>
                <a:uLnTx/>
                <a:uFillTx/>
                <a:latin typeface="Barlow"/>
                <a:ea typeface="+mn-ea"/>
                <a:cs typeface="+mn-cs"/>
              </a:rPr>
              <a:t>MENO soddisfacente la qualità della vita nella zona in cui abita</a:t>
            </a:r>
            <a:r>
              <a:rPr kumimoji="0" lang="it-IT" sz="1100" b="0" i="1" u="none" strike="noStrike" kern="1200" cap="none" spc="0" normalizeH="0" baseline="0" noProof="0" dirty="0">
                <a:ln>
                  <a:noFill/>
                </a:ln>
                <a:solidFill>
                  <a:srgbClr val="000000"/>
                </a:solidFill>
                <a:effectLst/>
                <a:uLnTx/>
                <a:uFillTx/>
                <a:latin typeface="Barlow"/>
                <a:ea typeface="+mn-ea"/>
                <a:cs typeface="+mn-cs"/>
              </a:rPr>
              <a:t>? Indichi le prime 3 </a:t>
            </a:r>
          </a:p>
        </p:txBody>
      </p:sp>
      <p:sp>
        <p:nvSpPr>
          <p:cNvPr id="7" name="CasellaDiTesto 6">
            <a:extLst>
              <a:ext uri="{FF2B5EF4-FFF2-40B4-BE49-F238E27FC236}">
                <a16:creationId xmlns:a16="http://schemas.microsoft.com/office/drawing/2014/main" id="{7415F2D5-C908-D762-5095-439703B552A5}"/>
              </a:ext>
            </a:extLst>
          </p:cNvPr>
          <p:cNvSpPr txBox="1"/>
          <p:nvPr/>
        </p:nvSpPr>
        <p:spPr>
          <a:xfrm>
            <a:off x="8854634" y="6208736"/>
            <a:ext cx="241605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Base: giudizio qualità delle vita voto 1-6</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000000"/>
                </a:solidFill>
                <a:effectLst/>
                <a:uLnTx/>
                <a:uFillTx/>
                <a:latin typeface="Barlow" panose="00000500000000000000" pitchFamily="2" charset="0"/>
                <a:ea typeface="+mn-ea"/>
                <a:cs typeface="Arial" panose="020B0604020202020204" pitchFamily="34" charset="0"/>
              </a:rPr>
              <a:t>Valori %</a:t>
            </a:r>
          </a:p>
        </p:txBody>
      </p:sp>
      <p:grpSp>
        <p:nvGrpSpPr>
          <p:cNvPr id="29" name="Gruppo 28">
            <a:extLst>
              <a:ext uri="{FF2B5EF4-FFF2-40B4-BE49-F238E27FC236}">
                <a16:creationId xmlns:a16="http://schemas.microsoft.com/office/drawing/2014/main" id="{743145E1-34A6-DCA6-124E-CED521427A52}"/>
              </a:ext>
            </a:extLst>
          </p:cNvPr>
          <p:cNvGrpSpPr/>
          <p:nvPr/>
        </p:nvGrpSpPr>
        <p:grpSpPr>
          <a:xfrm>
            <a:off x="11362471" y="120964"/>
            <a:ext cx="728828" cy="761140"/>
            <a:chOff x="11362471" y="120964"/>
            <a:chExt cx="728828" cy="761140"/>
          </a:xfrm>
        </p:grpSpPr>
        <p:pic>
          <p:nvPicPr>
            <p:cNvPr id="24" name="Immagine 23">
              <a:extLst>
                <a:ext uri="{FF2B5EF4-FFF2-40B4-BE49-F238E27FC236}">
                  <a16:creationId xmlns:a16="http://schemas.microsoft.com/office/drawing/2014/main" id="{97D98AC4-E703-11BA-6C42-A2C6873F8D79}"/>
                </a:ext>
              </a:extLst>
            </p:cNvPr>
            <p:cNvPicPr>
              <a:picLocks noChangeAspect="1"/>
            </p:cNvPicPr>
            <p:nvPr/>
          </p:nvPicPr>
          <p:blipFill>
            <a:blip r:embed="rId2">
              <a:biLevel thresh="25000"/>
            </a:blip>
            <a:stretch>
              <a:fillRect/>
            </a:stretch>
          </p:blipFill>
          <p:spPr>
            <a:xfrm>
              <a:off x="11466706" y="120964"/>
              <a:ext cx="520358" cy="552217"/>
            </a:xfrm>
            <a:prstGeom prst="rect">
              <a:avLst/>
            </a:prstGeom>
          </p:spPr>
        </p:pic>
        <p:sp>
          <p:nvSpPr>
            <p:cNvPr id="28" name="Source">
              <a:extLst>
                <a:ext uri="{FF2B5EF4-FFF2-40B4-BE49-F238E27FC236}">
                  <a16:creationId xmlns:a16="http://schemas.microsoft.com/office/drawing/2014/main" id="{34E29607-985A-4095-BDD1-F185A2181344}"/>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graphicFrame>
        <p:nvGraphicFramePr>
          <p:cNvPr id="5"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nvGraphicFramePr>
        <p:xfrm>
          <a:off x="4224010" y="2258568"/>
          <a:ext cx="2240937" cy="3686973"/>
        </p:xfrm>
        <a:graphic>
          <a:graphicData uri="http://schemas.openxmlformats.org/drawingml/2006/chart">
            <c:chart xmlns:c="http://schemas.openxmlformats.org/drawingml/2006/chart" xmlns:r="http://schemas.openxmlformats.org/officeDocument/2006/relationships" r:id="rId3"/>
          </a:graphicData>
        </a:graphic>
      </p:graphicFrame>
      <p:sp>
        <p:nvSpPr>
          <p:cNvPr id="2" name="CasellaDiTesto 1">
            <a:extLst>
              <a:ext uri="{FF2B5EF4-FFF2-40B4-BE49-F238E27FC236}">
                <a16:creationId xmlns:a16="http://schemas.microsoft.com/office/drawing/2014/main" id="{365907F2-0EE3-EC07-8F30-A76B90B1A9BA}"/>
              </a:ext>
            </a:extLst>
          </p:cNvPr>
          <p:cNvSpPr txBox="1"/>
          <p:nvPr/>
        </p:nvSpPr>
        <p:spPr>
          <a:xfrm>
            <a:off x="8178014" y="1341673"/>
            <a:ext cx="3709185" cy="4100738"/>
          </a:xfrm>
          <a:prstGeom prst="rect">
            <a:avLst/>
          </a:prstGeom>
          <a:noFill/>
        </p:spPr>
        <p:txBody>
          <a:bodyPr wrap="square" lIns="0" tIns="0" rIns="0" bIns="0" rtlCol="0">
            <a:spAutoFit/>
          </a:bodyPr>
          <a:lstStyle/>
          <a:p>
            <a:pPr algn="r">
              <a:lnSpc>
                <a:spcPct val="115000"/>
              </a:lnSpc>
              <a:spcBef>
                <a:spcPts val="400"/>
              </a:spcBef>
              <a:spcAft>
                <a:spcPts val="400"/>
              </a:spcAft>
              <a:buSzPct val="100000"/>
              <a:defRPr/>
            </a:pPr>
            <a:r>
              <a:rPr kumimoji="0" lang="it-IT" sz="1400" b="0" i="0" u="none" strike="noStrike" kern="1200" cap="none" spc="0" normalizeH="0" baseline="0" dirty="0">
                <a:ln>
                  <a:noFill/>
                </a:ln>
                <a:solidFill>
                  <a:prstClr val="white"/>
                </a:solidFill>
                <a:effectLst/>
                <a:uLnTx/>
                <a:uFillTx/>
                <a:latin typeface="Barlow"/>
                <a:ea typeface="+mn-ea"/>
                <a:cs typeface="+mn-cs"/>
              </a:rPr>
              <a:t>Le critiche principali si polarizzano </a:t>
            </a:r>
            <a:r>
              <a:rPr kumimoji="0" lang="it-IT" sz="1400" i="0" u="none" strike="noStrike" kern="1200" cap="none" spc="0" normalizeH="0" baseline="0" dirty="0">
                <a:ln>
                  <a:noFill/>
                </a:ln>
                <a:solidFill>
                  <a:prstClr val="white"/>
                </a:solidFill>
                <a:effectLst/>
                <a:uLnTx/>
                <a:uFillTx/>
                <a:latin typeface="Barlow"/>
                <a:ea typeface="+mn-ea"/>
                <a:cs typeface="+mn-cs"/>
              </a:rPr>
              <a:t>in particolare</a:t>
            </a:r>
            <a:r>
              <a:rPr lang="it-IT" sz="1400" dirty="0">
                <a:solidFill>
                  <a:prstClr val="white"/>
                </a:solidFill>
                <a:latin typeface="Barlow"/>
              </a:rPr>
              <a:t> sulla</a:t>
            </a:r>
            <a:r>
              <a:rPr kumimoji="0" lang="it-IT" sz="1400" i="0" u="none" strike="noStrike" kern="1200" cap="none" spc="0" normalizeH="0" baseline="0" dirty="0">
                <a:ln>
                  <a:noFill/>
                </a:ln>
                <a:solidFill>
                  <a:prstClr val="white"/>
                </a:solidFill>
                <a:effectLst/>
                <a:uLnTx/>
                <a:uFillTx/>
                <a:latin typeface="Barlow"/>
                <a:ea typeface="+mn-ea"/>
                <a:cs typeface="+mn-cs"/>
              </a:rPr>
              <a:t> </a:t>
            </a:r>
            <a:r>
              <a:rPr kumimoji="0" lang="it-IT" sz="1400" b="1" i="0" u="none" strike="noStrike" kern="1200" cap="none" spc="0" normalizeH="0" baseline="0" dirty="0">
                <a:ln>
                  <a:noFill/>
                </a:ln>
                <a:solidFill>
                  <a:prstClr val="white"/>
                </a:solidFill>
                <a:effectLst/>
                <a:uLnTx/>
                <a:uFillTx/>
                <a:latin typeface="Barlow"/>
                <a:ea typeface="+mn-ea"/>
                <a:cs typeface="+mn-cs"/>
              </a:rPr>
              <a:t>scarsa tutela del </a:t>
            </a:r>
            <a:r>
              <a:rPr kumimoji="0" lang="it-IT" sz="1400" b="1" i="0" u="none" strike="noStrike" kern="1200" cap="all" spc="0" normalizeH="0" dirty="0">
                <a:ln>
                  <a:noFill/>
                </a:ln>
                <a:solidFill>
                  <a:prstClr val="white"/>
                </a:solidFill>
                <a:effectLst/>
                <a:uLnTx/>
                <a:uFillTx/>
                <a:latin typeface="Barlow"/>
                <a:ea typeface="+mn-ea"/>
                <a:cs typeface="+mn-cs"/>
              </a:rPr>
              <a:t>patrimonio ambientale</a:t>
            </a:r>
            <a:r>
              <a:rPr kumimoji="0" lang="it-IT" sz="1400" i="0" u="none" strike="noStrike" kern="1200" cap="all" spc="0" normalizeH="0" dirty="0">
                <a:ln>
                  <a:noFill/>
                </a:ln>
                <a:solidFill>
                  <a:prstClr val="white"/>
                </a:solidFill>
                <a:effectLst/>
                <a:uLnTx/>
                <a:uFillTx/>
                <a:latin typeface="Barlow"/>
                <a:ea typeface="+mn-ea"/>
                <a:cs typeface="+mn-cs"/>
                <a:sym typeface="Wingdings" panose="05000000000000000000" pitchFamily="2" charset="2"/>
              </a:rPr>
              <a:t> </a:t>
            </a:r>
            <a:r>
              <a:rPr kumimoji="0" lang="it-IT" sz="1400" i="0" u="none" strike="noStrike" kern="1200" cap="none" spc="0" normalizeH="0" baseline="0" dirty="0">
                <a:ln>
                  <a:noFill/>
                </a:ln>
                <a:solidFill>
                  <a:prstClr val="white"/>
                </a:solidFill>
                <a:effectLst/>
                <a:uLnTx/>
                <a:uFillTx/>
                <a:latin typeface="Barlow"/>
                <a:ea typeface="+mn-ea"/>
                <a:cs typeface="+mn-cs"/>
                <a:sym typeface="Wingdings" panose="05000000000000000000" pitchFamily="2" charset="2"/>
              </a:rPr>
              <a:t>che si concretizza nella preoccupazione per l’inquinamento delle acque e dell’aria. Nonostante gli sforzi profusi,  questo sembra essere un problema  che travalica le responsabilità dei singoli e che necessiterebbe di un intervento sistemico.</a:t>
            </a: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marR="0" lvl="0" algn="r" defTabSz="914400" rtl="0" eaLnBrk="1" fontAlgn="auto" latinLnBrk="0" hangingPunct="1">
              <a:lnSpc>
                <a:spcPct val="115000"/>
              </a:lnSpc>
              <a:spcBef>
                <a:spcPts val="400"/>
              </a:spcBef>
              <a:spcAft>
                <a:spcPts val="400"/>
              </a:spcAft>
              <a:buClrTx/>
              <a:buSzPct val="100000"/>
              <a:tabLst/>
              <a:defRPr/>
            </a:pPr>
            <a:endParaRPr kumimoji="0" lang="it-IT" sz="1400" b="1" i="0" u="none" strike="noStrike" kern="1200" cap="none" spc="0" normalizeH="0" baseline="0" dirty="0">
              <a:ln>
                <a:noFill/>
              </a:ln>
              <a:solidFill>
                <a:prstClr val="white"/>
              </a:solidFill>
              <a:effectLst/>
              <a:uLnTx/>
              <a:uFillTx/>
              <a:latin typeface="Barlow"/>
              <a:ea typeface="+mn-ea"/>
              <a:cs typeface="+mn-cs"/>
            </a:endParaRPr>
          </a:p>
          <a:p>
            <a:pPr marR="0" lvl="0" algn="r" defTabSz="914400" rtl="0" eaLnBrk="1" fontAlgn="auto" latinLnBrk="0" hangingPunct="1">
              <a:lnSpc>
                <a:spcPct val="115000"/>
              </a:lnSpc>
              <a:spcBef>
                <a:spcPts val="400"/>
              </a:spcBef>
              <a:spcAft>
                <a:spcPts val="400"/>
              </a:spcAft>
              <a:buClrTx/>
              <a:buSzPct val="100000"/>
              <a:tabLst/>
              <a:defRPr/>
            </a:pPr>
            <a:r>
              <a:rPr lang="it-IT" sz="1400" b="1" cap="all" dirty="0">
                <a:solidFill>
                  <a:prstClr val="white"/>
                </a:solidFill>
                <a:latin typeface="Barlow"/>
              </a:rPr>
              <a:t>mancanza di prospettive per i giovani</a:t>
            </a:r>
            <a:endParaRPr kumimoji="0" lang="it-IT" sz="1400" b="0" i="0" u="none" strike="noStrike" kern="1200" cap="none" spc="0" normalizeH="0" baseline="0" dirty="0">
              <a:ln>
                <a:noFill/>
              </a:ln>
              <a:solidFill>
                <a:prstClr val="white"/>
              </a:solidFill>
              <a:effectLst/>
              <a:uLnTx/>
              <a:uFillTx/>
              <a:latin typeface="Barlow"/>
              <a:ea typeface="+mn-ea"/>
              <a:cs typeface="+mn-cs"/>
            </a:endParaRPr>
          </a:p>
          <a:p>
            <a:pPr marR="0" lvl="0" algn="r" defTabSz="914400" rtl="0" eaLnBrk="1" fontAlgn="auto" latinLnBrk="0" hangingPunct="1">
              <a:lnSpc>
                <a:spcPct val="115000"/>
              </a:lnSpc>
              <a:spcBef>
                <a:spcPts val="400"/>
              </a:spcBef>
              <a:spcAft>
                <a:spcPts val="400"/>
              </a:spcAft>
              <a:buClrTx/>
              <a:buSzPct val="100000"/>
              <a:tabLst/>
              <a:defRPr/>
            </a:pPr>
            <a:r>
              <a:rPr kumimoji="0" lang="it-IT" sz="1400" b="0" i="1" u="none" strike="noStrike" kern="1200" cap="none" spc="0" normalizeH="0" baseline="0" dirty="0">
                <a:ln>
                  <a:noFill/>
                </a:ln>
                <a:solidFill>
                  <a:prstClr val="white"/>
                </a:solidFill>
                <a:effectLst/>
                <a:uLnTx/>
                <a:uFillTx/>
                <a:latin typeface="Barlow"/>
                <a:ea typeface="+mn-ea"/>
                <a:cs typeface="+mn-cs"/>
              </a:rPr>
              <a:t>Crema </a:t>
            </a:r>
            <a:r>
              <a:rPr lang="it-IT" sz="1400" i="1" dirty="0">
                <a:solidFill>
                  <a:prstClr val="white"/>
                </a:solidFill>
                <a:latin typeface="Barlow"/>
              </a:rPr>
              <a:t>è considerata</a:t>
            </a:r>
            <a:r>
              <a:rPr kumimoji="0" lang="it-IT" sz="1400" b="0" i="1" u="none" strike="noStrike" kern="1200" cap="none" spc="0" normalizeH="0" baseline="0" dirty="0">
                <a:ln>
                  <a:noFill/>
                </a:ln>
                <a:solidFill>
                  <a:prstClr val="white"/>
                </a:solidFill>
                <a:effectLst/>
                <a:uLnTx/>
                <a:uFillTx/>
                <a:latin typeface="Barlow"/>
                <a:ea typeface="+mn-ea"/>
                <a:cs typeface="+mn-cs"/>
              </a:rPr>
              <a:t> una città periferica, come una sorta di «dormitorio</a:t>
            </a:r>
            <a:r>
              <a:rPr lang="it-IT" sz="1400" i="1" dirty="0">
                <a:solidFill>
                  <a:prstClr val="white"/>
                </a:solidFill>
                <a:latin typeface="Barlow"/>
              </a:rPr>
              <a:t>»</a:t>
            </a:r>
            <a:r>
              <a:rPr kumimoji="0" lang="it-IT" sz="1400" b="0" i="1" u="none" strike="noStrike" kern="1200" cap="none" spc="0" normalizeH="0" baseline="0" dirty="0">
                <a:ln>
                  <a:noFill/>
                </a:ln>
                <a:solidFill>
                  <a:prstClr val="white"/>
                </a:solidFill>
                <a:effectLst/>
                <a:uLnTx/>
                <a:uFillTx/>
                <a:latin typeface="Barlow"/>
                <a:ea typeface="+mn-ea"/>
                <a:cs typeface="+mn-cs"/>
              </a:rPr>
              <a:t> dai giovani</a:t>
            </a:r>
            <a:r>
              <a:rPr lang="it-IT" sz="1400" i="1" dirty="0">
                <a:solidFill>
                  <a:prstClr val="white"/>
                </a:solidFill>
                <a:latin typeface="Barlow"/>
              </a:rPr>
              <a:t> che, anche</a:t>
            </a:r>
            <a:r>
              <a:rPr kumimoji="0" lang="it-IT" sz="1400" b="0" i="1" u="none" strike="noStrike" kern="1200" cap="none" spc="0" normalizeH="0" baseline="0" dirty="0">
                <a:ln>
                  <a:noFill/>
                </a:ln>
                <a:solidFill>
                  <a:prstClr val="white"/>
                </a:solidFill>
                <a:effectLst/>
                <a:uLnTx/>
                <a:uFillTx/>
                <a:latin typeface="Barlow"/>
                <a:ea typeface="+mn-ea"/>
                <a:cs typeface="+mn-cs"/>
              </a:rPr>
              <a:t> per frequentare l’Università, devono rivolgersi alle città circostanti </a:t>
            </a:r>
          </a:p>
          <a:p>
            <a:pPr marR="0" lvl="0" algn="r" defTabSz="914400" rtl="0" eaLnBrk="1" fontAlgn="auto" latinLnBrk="0" hangingPunct="1">
              <a:lnSpc>
                <a:spcPct val="115000"/>
              </a:lnSpc>
              <a:spcBef>
                <a:spcPts val="400"/>
              </a:spcBef>
              <a:spcAft>
                <a:spcPts val="400"/>
              </a:spcAft>
              <a:buClrTx/>
              <a:buSzPct val="100000"/>
              <a:tabLst/>
              <a:defRPr/>
            </a:pPr>
            <a:r>
              <a:rPr lang="it-IT" sz="1400" b="1" dirty="0">
                <a:solidFill>
                  <a:prstClr val="white"/>
                </a:solidFill>
                <a:latin typeface="Barlow"/>
              </a:rPr>
              <a:t>Accademico, Crema</a:t>
            </a:r>
            <a:endParaRPr kumimoji="0" lang="it-IT" sz="1400" b="1" u="none" strike="noStrike" kern="1200" cap="none" spc="0" normalizeH="0" baseline="0" dirty="0">
              <a:ln>
                <a:noFill/>
              </a:ln>
              <a:solidFill>
                <a:prstClr val="white"/>
              </a:solidFill>
              <a:effectLst/>
              <a:uLnTx/>
              <a:uFillTx/>
              <a:latin typeface="Barlow"/>
              <a:ea typeface="+mn-ea"/>
              <a:cs typeface="+mn-cs"/>
            </a:endParaRPr>
          </a:p>
        </p:txBody>
      </p:sp>
      <p:sp>
        <p:nvSpPr>
          <p:cNvPr id="11" name="Rettangolo 10">
            <a:extLst>
              <a:ext uri="{FF2B5EF4-FFF2-40B4-BE49-F238E27FC236}">
                <a16:creationId xmlns:a16="http://schemas.microsoft.com/office/drawing/2014/main" id="{71A32128-9D45-D518-D5C0-DA65AD5D1194}"/>
              </a:ext>
            </a:extLst>
          </p:cNvPr>
          <p:cNvSpPr/>
          <p:nvPr/>
        </p:nvSpPr>
        <p:spPr>
          <a:xfrm>
            <a:off x="516859" y="2344401"/>
            <a:ext cx="6876000" cy="756000"/>
          </a:xfrm>
          <a:prstGeom prst="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lnSpc>
                <a:spcPct val="115000"/>
              </a:lnSpc>
              <a:spcBef>
                <a:spcPts val="400"/>
              </a:spcBef>
              <a:spcAft>
                <a:spcPts val="400"/>
              </a:spcAft>
            </a:pPr>
            <a:endParaRPr lang="it-IT" sz="1200" dirty="0">
              <a:solidFill>
                <a:schemeClr val="tx1"/>
              </a:solidFill>
            </a:endParaRPr>
          </a:p>
        </p:txBody>
      </p:sp>
      <p:graphicFrame>
        <p:nvGraphicFramePr>
          <p:cNvPr id="12"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202C9D33-FC70-E73B-514B-C82F72420B9D}"/>
              </a:ext>
              <a:ext uri="{C183D7F6-B498-43B3-948B-1728B52AA6E4}">
                <adec:decorative xmlns:adec="http://schemas.microsoft.com/office/drawing/2017/decorative" val="0"/>
              </a:ext>
            </a:extLst>
          </p:cNvPr>
          <p:cNvGraphicFramePr/>
          <p:nvPr/>
        </p:nvGraphicFramePr>
        <p:xfrm>
          <a:off x="6085744" y="2258568"/>
          <a:ext cx="2593721" cy="3640182"/>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Gruppo 8">
            <a:extLst>
              <a:ext uri="{FF2B5EF4-FFF2-40B4-BE49-F238E27FC236}">
                <a16:creationId xmlns:a16="http://schemas.microsoft.com/office/drawing/2014/main" id="{AB94460F-2BE8-B176-2735-F4AE98D80E17}"/>
              </a:ext>
            </a:extLst>
          </p:cNvPr>
          <p:cNvGrpSpPr/>
          <p:nvPr/>
        </p:nvGrpSpPr>
        <p:grpSpPr>
          <a:xfrm>
            <a:off x="4521128" y="1859104"/>
            <a:ext cx="534254" cy="471244"/>
            <a:chOff x="385116" y="1786261"/>
            <a:chExt cx="689980" cy="590945"/>
          </a:xfrm>
        </p:grpSpPr>
        <p:pic>
          <p:nvPicPr>
            <p:cNvPr id="10" name="Immagine 9">
              <a:extLst>
                <a:ext uri="{FF2B5EF4-FFF2-40B4-BE49-F238E27FC236}">
                  <a16:creationId xmlns:a16="http://schemas.microsoft.com/office/drawing/2014/main" id="{B9F82BAA-6DFE-D5F8-1E52-30E3D953C1E5}"/>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13" name="Source">
              <a:extLst>
                <a:ext uri="{FF2B5EF4-FFF2-40B4-BE49-F238E27FC236}">
                  <a16:creationId xmlns:a16="http://schemas.microsoft.com/office/drawing/2014/main" id="{ACB09566-A140-9D2A-5DF5-1EA5B50CB7F1}"/>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5" name="Gruppo 14">
            <a:extLst>
              <a:ext uri="{FF2B5EF4-FFF2-40B4-BE49-F238E27FC236}">
                <a16:creationId xmlns:a16="http://schemas.microsoft.com/office/drawing/2014/main" id="{E233A2FA-B529-FDFA-78A8-F7CC90C6636F}"/>
              </a:ext>
            </a:extLst>
          </p:cNvPr>
          <p:cNvGrpSpPr/>
          <p:nvPr/>
        </p:nvGrpSpPr>
        <p:grpSpPr>
          <a:xfrm>
            <a:off x="6097636" y="1731536"/>
            <a:ext cx="735245" cy="547127"/>
            <a:chOff x="11252806" y="120964"/>
            <a:chExt cx="1003019" cy="745970"/>
          </a:xfrm>
        </p:grpSpPr>
        <p:pic>
          <p:nvPicPr>
            <p:cNvPr id="17" name="Immagine 16">
              <a:extLst>
                <a:ext uri="{FF2B5EF4-FFF2-40B4-BE49-F238E27FC236}">
                  <a16:creationId xmlns:a16="http://schemas.microsoft.com/office/drawing/2014/main" id="{C2B3174D-5E6F-FB54-E86D-190390DC5AD8}"/>
                </a:ext>
              </a:extLst>
            </p:cNvPr>
            <p:cNvPicPr>
              <a:picLocks noChangeAspect="1"/>
            </p:cNvPicPr>
            <p:nvPr/>
          </p:nvPicPr>
          <p:blipFill>
            <a:blip r:embed="rId2">
              <a:biLevel thresh="75000"/>
            </a:blip>
            <a:stretch>
              <a:fillRect/>
            </a:stretch>
          </p:blipFill>
          <p:spPr>
            <a:xfrm>
              <a:off x="11466706" y="120964"/>
              <a:ext cx="520358" cy="552217"/>
            </a:xfrm>
            <a:prstGeom prst="rect">
              <a:avLst/>
            </a:prstGeom>
          </p:spPr>
        </p:pic>
        <p:sp>
          <p:nvSpPr>
            <p:cNvPr id="18" name="Source">
              <a:extLst>
                <a:ext uri="{FF2B5EF4-FFF2-40B4-BE49-F238E27FC236}">
                  <a16:creationId xmlns:a16="http://schemas.microsoft.com/office/drawing/2014/main" id="{8CDE9ECC-F436-80F6-0099-6A524E02ACBE}"/>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
        <p:nvSpPr>
          <p:cNvPr id="22" name="CasellaDiTesto 21">
            <a:extLst>
              <a:ext uri="{FF2B5EF4-FFF2-40B4-BE49-F238E27FC236}">
                <a16:creationId xmlns:a16="http://schemas.microsoft.com/office/drawing/2014/main" id="{66E8797E-B433-252C-B35A-B781D17A81B6}"/>
              </a:ext>
            </a:extLst>
          </p:cNvPr>
          <p:cNvSpPr txBox="1"/>
          <p:nvPr/>
        </p:nvSpPr>
        <p:spPr>
          <a:xfrm>
            <a:off x="248375" y="1803261"/>
            <a:ext cx="3892109" cy="477054"/>
          </a:xfrm>
          <a:prstGeom prst="rect">
            <a:avLst/>
          </a:prstGeom>
          <a:noFill/>
        </p:spPr>
        <p:txBody>
          <a:bodyPr wrap="square">
            <a:spAutoFit/>
          </a:bodyPr>
          <a:lstStyle/>
          <a:p>
            <a:pPr algn="r">
              <a:defRPr/>
            </a:pPr>
            <a:r>
              <a:rPr lang="en-US" sz="1400" b="1" dirty="0">
                <a:solidFill>
                  <a:srgbClr val="AC0142"/>
                </a:solidFill>
                <a:latin typeface="Barlow"/>
              </a:rPr>
              <a:t>3</a:t>
            </a:r>
            <a:r>
              <a:rPr kumimoji="0" lang="en-US" sz="1400" b="1" i="0" u="none" strike="noStrike" kern="1200" cap="none" spc="0" normalizeH="0" baseline="0" noProof="0" dirty="0">
                <a:ln>
                  <a:noFill/>
                </a:ln>
                <a:solidFill>
                  <a:srgbClr val="AC0142"/>
                </a:solidFill>
                <a:effectLst/>
                <a:uLnTx/>
                <a:uFillTx/>
                <a:latin typeface="Barlow"/>
                <a:ea typeface="+mn-ea"/>
                <a:cs typeface="+mn-cs"/>
              </a:rPr>
              <a:t>0</a:t>
            </a:r>
            <a:r>
              <a:rPr kumimoji="0" lang="en-US" sz="1050" b="1" i="0" u="none" strike="noStrike" kern="1200" cap="none" spc="0" normalizeH="0" baseline="0" noProof="0" dirty="0">
                <a:ln>
                  <a:noFill/>
                </a:ln>
                <a:solidFill>
                  <a:srgbClr val="AC0142"/>
                </a:solidFill>
                <a:effectLst/>
                <a:uLnTx/>
                <a:uFillTx/>
                <a:latin typeface="Barlow"/>
                <a:ea typeface="+mn-ea"/>
                <a:cs typeface="+mn-cs"/>
              </a:rPr>
              <a:t>%</a:t>
            </a:r>
            <a:r>
              <a:rPr kumimoji="0" lang="en-US" sz="1000" b="1" i="0" u="none" strike="noStrike" kern="1200" cap="none" spc="0" normalizeH="0" baseline="0" noProof="0" dirty="0">
                <a:ln>
                  <a:noFill/>
                </a:ln>
                <a:solidFill>
                  <a:srgbClr val="AC0142"/>
                </a:solidFill>
                <a:effectLst/>
                <a:uLnTx/>
                <a:uFillTx/>
                <a:latin typeface="Barlow"/>
                <a:ea typeface="+mn-ea"/>
                <a:cs typeface="+mn-cs"/>
              </a:rPr>
              <a:t> </a:t>
            </a:r>
          </a:p>
          <a:p>
            <a:pPr algn="r">
              <a:defRPr/>
            </a:pPr>
            <a:r>
              <a:rPr kumimoji="0" lang="it-IT" sz="1100" i="0" u="none" strike="noStrike" kern="1200" cap="none" spc="0" normalizeH="0" baseline="0" noProof="0" dirty="0">
                <a:ln>
                  <a:noFill/>
                </a:ln>
                <a:solidFill>
                  <a:srgbClr val="AC0142"/>
                </a:solidFill>
                <a:effectLst/>
                <a:uLnTx/>
                <a:uFillTx/>
                <a:latin typeface="Barlow"/>
                <a:ea typeface="+mn-ea"/>
                <a:cs typeface="+mn-cs"/>
              </a:rPr>
              <a:t>Considerano </a:t>
            </a:r>
            <a:r>
              <a:rPr kumimoji="0" lang="it-IT" sz="1100" b="1" i="0" u="none" strike="noStrike" kern="1200" cap="none" spc="0" normalizeH="0" baseline="0" noProof="0" dirty="0">
                <a:ln>
                  <a:noFill/>
                </a:ln>
                <a:solidFill>
                  <a:srgbClr val="AC0142"/>
                </a:solidFill>
                <a:effectLst/>
                <a:uLnTx/>
                <a:uFillTx/>
                <a:latin typeface="Barlow"/>
                <a:ea typeface="+mn-ea"/>
                <a:cs typeface="+mn-cs"/>
              </a:rPr>
              <a:t>insoddisfacente</a:t>
            </a:r>
            <a:r>
              <a:rPr kumimoji="0" lang="it-IT" sz="1100" i="0" u="none" strike="noStrike" kern="1200" cap="none" spc="0" normalizeH="0" baseline="0" noProof="0" dirty="0">
                <a:ln>
                  <a:noFill/>
                </a:ln>
                <a:solidFill>
                  <a:srgbClr val="AC0142"/>
                </a:solidFill>
                <a:effectLst/>
                <a:uLnTx/>
                <a:uFillTx/>
                <a:latin typeface="Barlow"/>
                <a:ea typeface="+mn-ea"/>
                <a:cs typeface="+mn-cs"/>
              </a:rPr>
              <a:t> la </a:t>
            </a:r>
            <a:r>
              <a:rPr kumimoji="0" lang="it-IT" sz="1100" b="1" i="0" u="none" strike="noStrike" kern="1200" cap="none" spc="0" normalizeH="0" baseline="0" noProof="0" dirty="0">
                <a:ln>
                  <a:noFill/>
                </a:ln>
                <a:solidFill>
                  <a:srgbClr val="AC0142"/>
                </a:solidFill>
                <a:effectLst/>
                <a:uLnTx/>
                <a:uFillTx/>
                <a:latin typeface="Barlow"/>
                <a:ea typeface="+mn-ea"/>
                <a:cs typeface="+mn-cs"/>
              </a:rPr>
              <a:t>qualità</a:t>
            </a:r>
            <a:r>
              <a:rPr kumimoji="0" lang="en-US" sz="1100" b="1" i="0" u="none" strike="noStrike" kern="1200" cap="none" spc="0" normalizeH="0" baseline="0" noProof="0" dirty="0">
                <a:ln>
                  <a:noFill/>
                </a:ln>
                <a:solidFill>
                  <a:srgbClr val="AC0142"/>
                </a:solidFill>
                <a:effectLst/>
                <a:uLnTx/>
                <a:uFillTx/>
                <a:latin typeface="Barlow"/>
                <a:ea typeface="+mn-ea"/>
                <a:cs typeface="+mn-cs"/>
              </a:rPr>
              <a:t> </a:t>
            </a:r>
            <a:r>
              <a:rPr kumimoji="0" lang="en-US" sz="1100" b="1" i="0" u="none" strike="noStrike" kern="1200" cap="none" spc="0" normalizeH="0" baseline="0" noProof="0" dirty="0" err="1">
                <a:ln>
                  <a:noFill/>
                </a:ln>
                <a:solidFill>
                  <a:srgbClr val="AC0142"/>
                </a:solidFill>
                <a:effectLst/>
                <a:uLnTx/>
                <a:uFillTx/>
                <a:latin typeface="Barlow"/>
                <a:ea typeface="+mn-ea"/>
                <a:cs typeface="+mn-cs"/>
              </a:rPr>
              <a:t>della</a:t>
            </a:r>
            <a:r>
              <a:rPr kumimoji="0" lang="en-US" sz="1100" b="1" i="0" u="none" strike="noStrike" kern="1200" cap="none" spc="0" normalizeH="0" baseline="0" noProof="0" dirty="0">
                <a:ln>
                  <a:noFill/>
                </a:ln>
                <a:solidFill>
                  <a:srgbClr val="AC0142"/>
                </a:solidFill>
                <a:effectLst/>
                <a:uLnTx/>
                <a:uFillTx/>
                <a:latin typeface="Barlow"/>
                <a:ea typeface="+mn-ea"/>
                <a:cs typeface="+mn-cs"/>
              </a:rPr>
              <a:t> vita </a:t>
            </a:r>
            <a:r>
              <a:rPr kumimoji="0" lang="en-US" sz="1050" i="1" u="none" strike="noStrike" kern="1200" cap="none" spc="0" normalizeH="0" baseline="0" noProof="0" dirty="0">
                <a:ln>
                  <a:noFill/>
                </a:ln>
                <a:solidFill>
                  <a:srgbClr val="AC0142"/>
                </a:solidFill>
                <a:effectLst/>
                <a:uLnTx/>
                <a:uFillTx/>
                <a:latin typeface="Barlow"/>
                <a:ea typeface="+mn-ea"/>
                <a:cs typeface="+mn-cs"/>
              </a:rPr>
              <a:t>(</a:t>
            </a:r>
            <a:r>
              <a:rPr kumimoji="0" lang="en-US" sz="1050" i="1" u="none" strike="noStrike" kern="1200" cap="none" spc="0" normalizeH="0" baseline="0" noProof="0" dirty="0" err="1">
                <a:ln>
                  <a:noFill/>
                </a:ln>
                <a:solidFill>
                  <a:srgbClr val="AC0142"/>
                </a:solidFill>
                <a:effectLst/>
                <a:uLnTx/>
                <a:uFillTx/>
                <a:latin typeface="Barlow"/>
                <a:ea typeface="+mn-ea"/>
                <a:cs typeface="+mn-cs"/>
              </a:rPr>
              <a:t>voto</a:t>
            </a:r>
            <a:r>
              <a:rPr kumimoji="0" lang="en-US" sz="1050" i="1" u="none" strike="noStrike" kern="1200" cap="none" spc="0" normalizeH="0" baseline="0" noProof="0" dirty="0">
                <a:ln>
                  <a:noFill/>
                </a:ln>
                <a:solidFill>
                  <a:srgbClr val="AC0142"/>
                </a:solidFill>
                <a:effectLst/>
                <a:uLnTx/>
                <a:uFillTx/>
                <a:latin typeface="Barlow"/>
                <a:ea typeface="+mn-ea"/>
                <a:cs typeface="+mn-cs"/>
              </a:rPr>
              <a:t> 1-6)</a:t>
            </a:r>
          </a:p>
        </p:txBody>
      </p:sp>
    </p:spTree>
    <p:extLst>
      <p:ext uri="{BB962C8B-B14F-4D97-AF65-F5344CB8AC3E}">
        <p14:creationId xmlns:p14="http://schemas.microsoft.com/office/powerpoint/2010/main" val="97157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E159A89-4DD4-1CA0-6F83-710D94B711A7}"/>
              </a:ext>
            </a:extLst>
          </p:cNvPr>
          <p:cNvGraphicFramePr>
            <a:graphicFrameLocks noGrp="1"/>
          </p:cNvGraphicFramePr>
          <p:nvPr>
            <p:extLst>
              <p:ext uri="{D42A27DB-BD31-4B8C-83A1-F6EECF244321}">
                <p14:modId xmlns:p14="http://schemas.microsoft.com/office/powerpoint/2010/main" val="2028064420"/>
              </p:ext>
            </p:extLst>
          </p:nvPr>
        </p:nvGraphicFramePr>
        <p:xfrm>
          <a:off x="782566" y="2651645"/>
          <a:ext cx="6390000" cy="3262216"/>
        </p:xfrm>
        <a:graphic>
          <a:graphicData uri="http://schemas.openxmlformats.org/drawingml/2006/table">
            <a:tbl>
              <a:tblPr firstRow="1" bandRow="1">
                <a:tableStyleId>{5C22544A-7EE6-4342-B048-85BDC9FD1C3A}</a:tableStyleId>
              </a:tblPr>
              <a:tblGrid>
                <a:gridCol w="2880000">
                  <a:extLst>
                    <a:ext uri="{9D8B030D-6E8A-4147-A177-3AD203B41FA5}">
                      <a16:colId xmlns:a16="http://schemas.microsoft.com/office/drawing/2014/main" val="4217508746"/>
                    </a:ext>
                  </a:extLst>
                </a:gridCol>
                <a:gridCol w="1656000">
                  <a:extLst>
                    <a:ext uri="{9D8B030D-6E8A-4147-A177-3AD203B41FA5}">
                      <a16:colId xmlns:a16="http://schemas.microsoft.com/office/drawing/2014/main" val="1134250553"/>
                    </a:ext>
                  </a:extLst>
                </a:gridCol>
                <a:gridCol w="1854000">
                  <a:extLst>
                    <a:ext uri="{9D8B030D-6E8A-4147-A177-3AD203B41FA5}">
                      <a16:colId xmlns:a16="http://schemas.microsoft.com/office/drawing/2014/main" val="3810869353"/>
                    </a:ext>
                  </a:extLst>
                </a:gridCol>
              </a:tblGrid>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aziende del territorio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2429642082"/>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I consumatori, i </a:t>
                      </a:r>
                      <a:r>
                        <a:rPr lang="it-IT" sz="1200" b="1" i="0" u="none" strike="noStrike" kern="1200" dirty="0">
                          <a:solidFill>
                            <a:srgbClr val="000000"/>
                          </a:solidFill>
                          <a:effectLst/>
                          <a:latin typeface="+mn-lt"/>
                          <a:ea typeface="+mn-ea"/>
                          <a:cs typeface="Calibri" panose="020F0502020204030204" pitchFamily="34" charset="0"/>
                        </a:rPr>
                        <a:t>cittadini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8719288"/>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La </a:t>
                      </a:r>
                      <a:r>
                        <a:rPr lang="it-IT" sz="1200" b="1" i="0" u="none" strike="noStrike" kern="1200" dirty="0">
                          <a:solidFill>
                            <a:srgbClr val="000000"/>
                          </a:solidFill>
                          <a:effectLst/>
                          <a:latin typeface="+mn-lt"/>
                          <a:ea typeface="+mn-ea"/>
                          <a:cs typeface="Calibri" panose="020F0502020204030204" pitchFamily="34" charset="0"/>
                        </a:rPr>
                        <a:t>pubblica amministrazione locale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1"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4060607227"/>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a:t>
                      </a:r>
                      <a:r>
                        <a:rPr lang="it-IT" sz="1200" b="1" i="0" u="none" strike="noStrike" kern="1200" dirty="0">
                          <a:solidFill>
                            <a:srgbClr val="000000"/>
                          </a:solidFill>
                          <a:effectLst/>
                          <a:latin typeface="+mn-lt"/>
                          <a:ea typeface="+mn-ea"/>
                          <a:cs typeface="Calibri" panose="020F0502020204030204" pitchFamily="34" charset="0"/>
                        </a:rPr>
                        <a:t>Associazioni di categoria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10000"/>
                        <a:lumOff val="90000"/>
                      </a:schemeClr>
                    </a:solidFill>
                  </a:tcPr>
                </a:tc>
                <a:extLst>
                  <a:ext uri="{0D108BD9-81ED-4DB2-BD59-A6C34878D82A}">
                    <a16:rowId xmlns:a16="http://schemas.microsoft.com/office/drawing/2014/main" val="3895368352"/>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Fondazioni, associazioni del </a:t>
                      </a:r>
                      <a:r>
                        <a:rPr lang="it-IT" sz="1200" b="1" i="0" u="none" strike="noStrike" kern="1200" dirty="0">
                          <a:solidFill>
                            <a:srgbClr val="000000"/>
                          </a:solidFill>
                          <a:effectLst/>
                          <a:latin typeface="+mn-lt"/>
                          <a:ea typeface="+mn-ea"/>
                          <a:cs typeface="Calibri" panose="020F0502020204030204" pitchFamily="34" charset="0"/>
                        </a:rPr>
                        <a:t>terzo settore</a:t>
                      </a:r>
                      <a:r>
                        <a:rPr lang="it-IT" sz="1200" b="0" i="0" u="none" strike="noStrike" kern="1200" dirty="0">
                          <a:solidFill>
                            <a:srgbClr val="000000"/>
                          </a:solidFill>
                          <a:effectLst/>
                          <a:latin typeface="+mn-lt"/>
                          <a:ea typeface="+mn-ea"/>
                          <a:cs typeface="Calibri" panose="020F0502020204030204" pitchFamily="34" charset="0"/>
                        </a:rPr>
                        <a:t>, organizzazioni no-profit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452391234"/>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università</a:t>
                      </a:r>
                      <a:r>
                        <a:rPr lang="it-IT" sz="1200" b="0" i="0" u="none" strike="noStrike" kern="1200" dirty="0">
                          <a:solidFill>
                            <a:srgbClr val="000000"/>
                          </a:solidFill>
                          <a:effectLst/>
                          <a:latin typeface="+mn-lt"/>
                          <a:ea typeface="+mn-ea"/>
                          <a:cs typeface="Calibri" panose="020F0502020204030204" pitchFamily="34" charset="0"/>
                        </a:rPr>
                        <a:t>/ I centri di ricerca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395651310"/>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agenzie di promozione turistica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5669907"/>
                  </a:ext>
                </a:extLst>
              </a:tr>
              <a:tr h="407777">
                <a:tc>
                  <a:txBody>
                    <a:bodyPr/>
                    <a:lstStyle/>
                    <a:p>
                      <a:pPr marL="0" algn="r" defTabSz="914400" rtl="0" eaLnBrk="1" fontAlgn="b" latinLnBrk="0" hangingPunct="1"/>
                      <a:r>
                        <a:rPr lang="it-IT" sz="1200" b="0" i="0" u="none" strike="noStrike" kern="1200" dirty="0">
                          <a:solidFill>
                            <a:srgbClr val="000000"/>
                          </a:solidFill>
                          <a:effectLst/>
                          <a:latin typeface="+mn-lt"/>
                          <a:ea typeface="+mn-ea"/>
                          <a:cs typeface="Calibri" panose="020F0502020204030204" pitchFamily="34" charset="0"/>
                        </a:rPr>
                        <a:t>  Le </a:t>
                      </a:r>
                      <a:r>
                        <a:rPr lang="it-IT" sz="1200" b="1" i="0" u="none" strike="noStrike" kern="1200" dirty="0">
                          <a:solidFill>
                            <a:srgbClr val="000000"/>
                          </a:solidFill>
                          <a:effectLst/>
                          <a:latin typeface="+mn-lt"/>
                          <a:ea typeface="+mn-ea"/>
                          <a:cs typeface="Calibri" panose="020F0502020204030204" pitchFamily="34" charset="0"/>
                        </a:rPr>
                        <a:t>camere di commercio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fontAlgn="b" latinLnBrk="0" hangingPunct="1"/>
                      <a:endParaRPr lang="it-IT" sz="1200" b="0" i="0" u="none" strike="noStrike" kern="1200" dirty="0">
                        <a:solidFill>
                          <a:srgbClr val="000000"/>
                        </a:solidFill>
                        <a:effectLst/>
                        <a:latin typeface="+mn-lt"/>
                        <a:ea typeface="+mn-ea"/>
                        <a:cs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DCEFF8"/>
                    </a:solidFill>
                  </a:tcPr>
                </a:tc>
                <a:extLst>
                  <a:ext uri="{0D108BD9-81ED-4DB2-BD59-A6C34878D82A}">
                    <a16:rowId xmlns:a16="http://schemas.microsoft.com/office/drawing/2014/main" val="3620301179"/>
                  </a:ext>
                </a:extLst>
              </a:tr>
            </a:tbl>
          </a:graphicData>
        </a:graphic>
      </p:graphicFrame>
      <p:graphicFrame>
        <p:nvGraphicFramePr>
          <p:cNvPr id="2"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9CD8FEFA-91CA-159C-C3CB-E1A4A1939AD1}"/>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172263810"/>
              </p:ext>
            </p:extLst>
          </p:nvPr>
        </p:nvGraphicFramePr>
        <p:xfrm>
          <a:off x="5456253" y="2539704"/>
          <a:ext cx="2593721" cy="4192689"/>
        </p:xfrm>
        <a:graphic>
          <a:graphicData uri="http://schemas.openxmlformats.org/drawingml/2006/chart">
            <c:chart xmlns:c="http://schemas.openxmlformats.org/drawingml/2006/chart" xmlns:r="http://schemas.openxmlformats.org/officeDocument/2006/relationships" r:id="rId2"/>
          </a:graphicData>
        </a:graphic>
      </p:graphicFrame>
      <p:sp>
        <p:nvSpPr>
          <p:cNvPr id="36" name="Figura a mano libera: forma 35">
            <a:extLst>
              <a:ext uri="{FF2B5EF4-FFF2-40B4-BE49-F238E27FC236}">
                <a16:creationId xmlns:a16="http://schemas.microsoft.com/office/drawing/2014/main" id="{DC9E6396-44E0-9F95-450A-D004B0AA4B56}"/>
              </a:ext>
            </a:extLst>
          </p:cNvPr>
          <p:cNvSpPr/>
          <p:nvPr/>
        </p:nvSpPr>
        <p:spPr>
          <a:xfrm>
            <a:off x="7826375" y="2703011"/>
            <a:ext cx="4365624" cy="3007406"/>
          </a:xfrm>
          <a:custGeom>
            <a:avLst/>
            <a:gdLst>
              <a:gd name="connsiteX0" fmla="*/ 0 w 5569793"/>
              <a:gd name="connsiteY0" fmla="*/ 0 h 5948363"/>
              <a:gd name="connsiteX1" fmla="*/ 5569793 w 5569793"/>
              <a:gd name="connsiteY1" fmla="*/ 0 h 5948363"/>
              <a:gd name="connsiteX2" fmla="*/ 5569793 w 5569793"/>
              <a:gd name="connsiteY2" fmla="*/ 5948363 h 5948363"/>
              <a:gd name="connsiteX3" fmla="*/ 778598 w 5569793"/>
              <a:gd name="connsiteY3" fmla="*/ 5948363 h 5948363"/>
              <a:gd name="connsiteX4" fmla="*/ 0 w 5569793"/>
              <a:gd name="connsiteY4" fmla="*/ 5154280 h 5948363"/>
              <a:gd name="connsiteX5" fmla="*/ 0 w 5569793"/>
              <a:gd name="connsiteY5" fmla="*/ 0 h 594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9793" h="5948363">
                <a:moveTo>
                  <a:pt x="0" y="0"/>
                </a:moveTo>
                <a:lnTo>
                  <a:pt x="5569793" y="0"/>
                </a:lnTo>
                <a:lnTo>
                  <a:pt x="5569793" y="5948363"/>
                </a:lnTo>
                <a:lnTo>
                  <a:pt x="778598" y="5948363"/>
                </a:lnTo>
                <a:lnTo>
                  <a:pt x="0" y="5154280"/>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noAutofit/>
          </a:bodyPr>
          <a:lstStyle/>
          <a:p>
            <a:pPr marL="0" marR="0" lvl="0" indent="0" algn="l" defTabSz="914400" rtl="0" eaLnBrk="1" fontAlgn="auto" latinLnBrk="0" hangingPunct="1">
              <a:lnSpc>
                <a:spcPct val="115000"/>
              </a:lnSpc>
              <a:spcBef>
                <a:spcPts val="400"/>
              </a:spcBef>
              <a:spcAft>
                <a:spcPts val="4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arlow"/>
              <a:ea typeface="+mn-ea"/>
              <a:cs typeface="+mn-cs"/>
            </a:endParaRPr>
          </a:p>
        </p:txBody>
      </p:sp>
      <p:sp>
        <p:nvSpPr>
          <p:cNvPr id="3" name="Titolo 2">
            <a:extLst>
              <a:ext uri="{FF2B5EF4-FFF2-40B4-BE49-F238E27FC236}">
                <a16:creationId xmlns:a16="http://schemas.microsoft.com/office/drawing/2014/main" id="{731575D2-4648-4C82-9609-32A74B944953}"/>
              </a:ext>
            </a:extLst>
          </p:cNvPr>
          <p:cNvSpPr>
            <a:spLocks noGrp="1"/>
          </p:cNvSpPr>
          <p:nvPr>
            <p:ph type="title"/>
          </p:nvPr>
        </p:nvSpPr>
        <p:spPr>
          <a:xfrm>
            <a:off x="432863" y="276493"/>
            <a:ext cx="11185597" cy="805746"/>
          </a:xfrm>
        </p:spPr>
        <p:txBody>
          <a:bodyPr/>
          <a:lstStyle/>
          <a:p>
            <a:r>
              <a:rPr lang="it-IT" dirty="0"/>
              <a:t>Cittadini e aziende contribuiscono a promuovere le eccellenze locali, per gli OL anche istituzioni, mondo associativo e università</a:t>
            </a:r>
            <a:endParaRPr lang="it-IT" b="1" dirty="0"/>
          </a:p>
        </p:txBody>
      </p:sp>
      <p:sp>
        <p:nvSpPr>
          <p:cNvPr id="7" name="CasellaDiTesto 6">
            <a:extLst>
              <a:ext uri="{FF2B5EF4-FFF2-40B4-BE49-F238E27FC236}">
                <a16:creationId xmlns:a16="http://schemas.microsoft.com/office/drawing/2014/main" id="{7415F2D5-C908-D762-5095-439703B552A5}"/>
              </a:ext>
            </a:extLst>
          </p:cNvPr>
          <p:cNvSpPr txBox="1"/>
          <p:nvPr/>
        </p:nvSpPr>
        <p:spPr>
          <a:xfrm>
            <a:off x="9463708" y="6208736"/>
            <a:ext cx="1806977" cy="400110"/>
          </a:xfrm>
          <a:prstGeom prst="rect">
            <a:avLst/>
          </a:prstGeom>
          <a:noFill/>
        </p:spPr>
        <p:txBody>
          <a:bodyPr wrap="square" rtlCol="0">
            <a:spAutoFit/>
          </a:bodyPr>
          <a:lstStyle/>
          <a:p>
            <a:pPr algn="r"/>
            <a:r>
              <a:rPr lang="it-IT" sz="1000" dirty="0">
                <a:latin typeface="Barlow" panose="00000500000000000000" pitchFamily="2" charset="0"/>
                <a:cs typeface="Arial" panose="020B0604020202020204" pitchFamily="34" charset="0"/>
              </a:rPr>
              <a:t>Base: totale rispondenti</a:t>
            </a:r>
          </a:p>
          <a:p>
            <a:pPr algn="r"/>
            <a:r>
              <a:rPr lang="it-IT" sz="1000" dirty="0">
                <a:latin typeface="Barlow" panose="00000500000000000000" pitchFamily="2" charset="0"/>
                <a:cs typeface="Arial" panose="020B0604020202020204" pitchFamily="34" charset="0"/>
              </a:rPr>
              <a:t>Valori %</a:t>
            </a:r>
          </a:p>
        </p:txBody>
      </p:sp>
      <p:graphicFrame>
        <p:nvGraphicFramePr>
          <p:cNvPr id="9" name="Chart" descr="On complex charts the headline information can be included in the body text of the report or as Alt Text applied to the chart. Do not try to include all data as Alt Text.">
            <a:extLst>
              <a:ext uri="{FF2B5EF4-FFF2-40B4-BE49-F238E27FC236}">
                <a16:creationId xmlns:a16="http://schemas.microsoft.com/office/drawing/2014/main" id="{8F8BDADD-5A18-E9A8-06A8-F02B42FD2E5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211850775"/>
              </p:ext>
            </p:extLst>
          </p:nvPr>
        </p:nvGraphicFramePr>
        <p:xfrm>
          <a:off x="3888856" y="2599097"/>
          <a:ext cx="2074422" cy="3367695"/>
        </p:xfrm>
        <a:graphic>
          <a:graphicData uri="http://schemas.openxmlformats.org/drawingml/2006/chart">
            <c:chart xmlns:c="http://schemas.openxmlformats.org/drawingml/2006/chart" xmlns:r="http://schemas.openxmlformats.org/officeDocument/2006/relationships" r:id="rId3"/>
          </a:graphicData>
        </a:graphic>
      </p:graphicFrame>
      <p:sp>
        <p:nvSpPr>
          <p:cNvPr id="13" name="Source">
            <a:extLst>
              <a:ext uri="{FF2B5EF4-FFF2-40B4-BE49-F238E27FC236}">
                <a16:creationId xmlns:a16="http://schemas.microsoft.com/office/drawing/2014/main" id="{38EF3F80-70AD-7C34-290D-E01576F0F912}"/>
              </a:ext>
              <a:ext uri="{C183D7F6-B498-43B3-948B-1728B52AA6E4}">
                <adec:decorative xmlns:adec="http://schemas.microsoft.com/office/drawing/2017/decorative" val="0"/>
              </a:ext>
            </a:extLst>
          </p:cNvPr>
          <p:cNvSpPr txBox="1">
            <a:spLocks/>
          </p:cNvSpPr>
          <p:nvPr/>
        </p:nvSpPr>
        <p:spPr>
          <a:xfrm>
            <a:off x="450000" y="1454959"/>
            <a:ext cx="7198530" cy="404098"/>
          </a:xfrm>
          <a:prstGeom prst="rect">
            <a:avLst/>
          </a:prstGeom>
        </p:spPr>
        <p:txBody>
          <a:bodyPr vert="horz" lIns="0" tIns="0" rIns="0" bIns="0" rtlCol="0" anchor="ctr">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r>
              <a:rPr lang="it-IT" sz="1100" i="1" dirty="0"/>
              <a:t>D.9 E, secondo lei, </a:t>
            </a:r>
            <a:r>
              <a:rPr lang="it-IT" sz="1400" b="1" i="1" dirty="0"/>
              <a:t>chi contribuisce maggiormente alla promozione di questi ambiti di eccellenza</a:t>
            </a:r>
            <a:r>
              <a:rPr lang="it-IT" sz="1100" i="1" dirty="0"/>
              <a:t>?</a:t>
            </a:r>
          </a:p>
        </p:txBody>
      </p:sp>
      <p:grpSp>
        <p:nvGrpSpPr>
          <p:cNvPr id="10" name="Gruppo 9">
            <a:extLst>
              <a:ext uri="{FF2B5EF4-FFF2-40B4-BE49-F238E27FC236}">
                <a16:creationId xmlns:a16="http://schemas.microsoft.com/office/drawing/2014/main" id="{37828EEA-4DC4-707B-E37E-4AE704278E59}"/>
              </a:ext>
            </a:extLst>
          </p:cNvPr>
          <p:cNvGrpSpPr/>
          <p:nvPr/>
        </p:nvGrpSpPr>
        <p:grpSpPr>
          <a:xfrm>
            <a:off x="11463172" y="2786501"/>
            <a:ext cx="728828" cy="761140"/>
            <a:chOff x="11362471" y="120964"/>
            <a:chExt cx="728828" cy="761140"/>
          </a:xfrm>
        </p:grpSpPr>
        <p:pic>
          <p:nvPicPr>
            <p:cNvPr id="11" name="Immagine 10">
              <a:extLst>
                <a:ext uri="{FF2B5EF4-FFF2-40B4-BE49-F238E27FC236}">
                  <a16:creationId xmlns:a16="http://schemas.microsoft.com/office/drawing/2014/main" id="{B75AF503-4956-19E8-9A05-B8902CCDEE0E}"/>
                </a:ext>
              </a:extLst>
            </p:cNvPr>
            <p:cNvPicPr>
              <a:picLocks noChangeAspect="1"/>
            </p:cNvPicPr>
            <p:nvPr/>
          </p:nvPicPr>
          <p:blipFill>
            <a:blip r:embed="rId4">
              <a:biLevel thresh="25000"/>
            </a:blip>
            <a:stretch>
              <a:fillRect/>
            </a:stretch>
          </p:blipFill>
          <p:spPr>
            <a:xfrm>
              <a:off x="11466706" y="120964"/>
              <a:ext cx="520358" cy="552217"/>
            </a:xfrm>
            <a:prstGeom prst="rect">
              <a:avLst/>
            </a:prstGeom>
          </p:spPr>
        </p:pic>
        <p:sp>
          <p:nvSpPr>
            <p:cNvPr id="12" name="Source">
              <a:extLst>
                <a:ext uri="{FF2B5EF4-FFF2-40B4-BE49-F238E27FC236}">
                  <a16:creationId xmlns:a16="http://schemas.microsoft.com/office/drawing/2014/main" id="{45E4593B-2484-C0A8-C645-FA6F0C7235DD}"/>
                </a:ext>
                <a:ext uri="{C183D7F6-B498-43B3-948B-1728B52AA6E4}">
                  <adec:decorative xmlns:adec="http://schemas.microsoft.com/office/drawing/2017/decorative" val="0"/>
                </a:ext>
              </a:extLst>
            </p:cNvPr>
            <p:cNvSpPr txBox="1">
              <a:spLocks/>
            </p:cNvSpPr>
            <p:nvPr/>
          </p:nvSpPr>
          <p:spPr>
            <a:xfrm>
              <a:off x="11362471" y="706185"/>
              <a:ext cx="728828" cy="17591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prstClr val="white"/>
                  </a:solidFill>
                  <a:effectLst/>
                  <a:uLnTx/>
                  <a:uFillTx/>
                  <a:latin typeface="Barlow Semi Condensed" panose="00000506000000000000" pitchFamily="2" charset="0"/>
                  <a:ea typeface="+mn-ea"/>
                  <a:cs typeface="+mn-cs"/>
                </a:rPr>
                <a:t>OPINION LEADER</a:t>
              </a:r>
            </a:p>
          </p:txBody>
        </p:sp>
      </p:grpSp>
      <p:sp>
        <p:nvSpPr>
          <p:cNvPr id="15" name="CasellaDiTesto 14">
            <a:extLst>
              <a:ext uri="{FF2B5EF4-FFF2-40B4-BE49-F238E27FC236}">
                <a16:creationId xmlns:a16="http://schemas.microsoft.com/office/drawing/2014/main" id="{CA7B0751-A29A-D505-11DE-EE1E1A33A725}"/>
              </a:ext>
            </a:extLst>
          </p:cNvPr>
          <p:cNvSpPr txBox="1"/>
          <p:nvPr/>
        </p:nvSpPr>
        <p:spPr>
          <a:xfrm>
            <a:off x="8250941" y="3752492"/>
            <a:ext cx="3578535" cy="1460528"/>
          </a:xfrm>
          <a:prstGeom prst="rect">
            <a:avLst/>
          </a:prstGeom>
          <a:noFill/>
        </p:spPr>
        <p:txBody>
          <a:bodyPr wrap="square" lIns="0" tIns="0" rIns="0" bIns="0" rtlCol="0">
            <a:spAutoFit/>
          </a:bodyPr>
          <a:lstStyle/>
          <a:p>
            <a:pPr marL="0" marR="0" lvl="0" indent="0" algn="r" defTabSz="914400" rtl="0" eaLnBrk="1" fontAlgn="auto" latinLnBrk="0" hangingPunct="1">
              <a:lnSpc>
                <a:spcPct val="115000"/>
              </a:lnSpc>
              <a:spcBef>
                <a:spcPts val="400"/>
              </a:spcBef>
              <a:spcAft>
                <a:spcPts val="400"/>
              </a:spcAft>
              <a:buClrTx/>
              <a:buSzPct val="100000"/>
              <a:buFontTx/>
              <a:buNone/>
              <a:tabLst/>
              <a:defRPr/>
            </a:pPr>
            <a:r>
              <a:rPr lang="it-IT" sz="1400" b="1" dirty="0">
                <a:solidFill>
                  <a:prstClr val="white"/>
                </a:solidFill>
                <a:latin typeface="Barlow"/>
              </a:rPr>
              <a:t>Trasversalmente</a:t>
            </a:r>
            <a:r>
              <a:rPr lang="it-IT" sz="1400" dirty="0">
                <a:solidFill>
                  <a:prstClr val="white"/>
                </a:solidFill>
                <a:latin typeface="Barlow"/>
              </a:rPr>
              <a:t>, per gli OL, sembra esserci una </a:t>
            </a:r>
            <a:r>
              <a:rPr lang="it-IT" sz="1400" b="1" dirty="0">
                <a:solidFill>
                  <a:prstClr val="white"/>
                </a:solidFill>
                <a:latin typeface="Barlow"/>
              </a:rPr>
              <a:t>buona/equa distribuzione </a:t>
            </a:r>
            <a:r>
              <a:rPr lang="it-IT" sz="1400" dirty="0">
                <a:solidFill>
                  <a:prstClr val="white"/>
                </a:solidFill>
                <a:latin typeface="Barlow"/>
              </a:rPr>
              <a:t>dei pesi/responsabilità fra i </a:t>
            </a:r>
            <a:r>
              <a:rPr lang="it-IT" sz="1400" b="1" dirty="0">
                <a:solidFill>
                  <a:prstClr val="white"/>
                </a:solidFill>
                <a:latin typeface="Barlow"/>
              </a:rPr>
              <a:t>soggetti deputati alla promozione del proprio territorio: mondo associativo, Istituzioni, Università </a:t>
            </a:r>
            <a:r>
              <a:rPr lang="it-IT" sz="1400" dirty="0">
                <a:solidFill>
                  <a:prstClr val="white"/>
                </a:solidFill>
                <a:latin typeface="Barlow"/>
              </a:rPr>
              <a:t>… </a:t>
            </a:r>
            <a:r>
              <a:rPr lang="it-IT" sz="1400" b="1" dirty="0">
                <a:solidFill>
                  <a:prstClr val="white"/>
                </a:solidFill>
                <a:latin typeface="Barlow"/>
              </a:rPr>
              <a:t>meno protagonisti i cittadini!</a:t>
            </a:r>
          </a:p>
        </p:txBody>
      </p:sp>
      <p:grpSp>
        <p:nvGrpSpPr>
          <p:cNvPr id="5" name="Gruppo 4">
            <a:extLst>
              <a:ext uri="{FF2B5EF4-FFF2-40B4-BE49-F238E27FC236}">
                <a16:creationId xmlns:a16="http://schemas.microsoft.com/office/drawing/2014/main" id="{DF1D5992-26E9-4D0D-179F-EDEC54DE0E6E}"/>
              </a:ext>
            </a:extLst>
          </p:cNvPr>
          <p:cNvGrpSpPr/>
          <p:nvPr/>
        </p:nvGrpSpPr>
        <p:grpSpPr>
          <a:xfrm>
            <a:off x="4075861" y="2100263"/>
            <a:ext cx="534254" cy="471244"/>
            <a:chOff x="385116" y="1786261"/>
            <a:chExt cx="689980" cy="590945"/>
          </a:xfrm>
        </p:grpSpPr>
        <p:pic>
          <p:nvPicPr>
            <p:cNvPr id="6" name="Immagine 5">
              <a:extLst>
                <a:ext uri="{FF2B5EF4-FFF2-40B4-BE49-F238E27FC236}">
                  <a16:creationId xmlns:a16="http://schemas.microsoft.com/office/drawing/2014/main" id="{DAE2FBB1-8570-A1DF-2EF4-FFDDF5B605A6}"/>
                </a:ext>
              </a:extLst>
            </p:cNvPr>
            <p:cNvPicPr>
              <a:picLocks noChangeAspect="1"/>
            </p:cNvPicPr>
            <p:nvPr/>
          </p:nvPicPr>
          <p:blipFill>
            <a:blip r:embed="rId5">
              <a:biLevel thresh="75000"/>
            </a:blip>
            <a:stretch>
              <a:fillRect/>
            </a:stretch>
          </p:blipFill>
          <p:spPr>
            <a:xfrm>
              <a:off x="486917" y="1786261"/>
              <a:ext cx="481809" cy="404098"/>
            </a:xfrm>
            <a:prstGeom prst="rect">
              <a:avLst/>
            </a:prstGeom>
          </p:spPr>
        </p:pic>
        <p:sp>
          <p:nvSpPr>
            <p:cNvPr id="8" name="Source">
              <a:extLst>
                <a:ext uri="{FF2B5EF4-FFF2-40B4-BE49-F238E27FC236}">
                  <a16:creationId xmlns:a16="http://schemas.microsoft.com/office/drawing/2014/main" id="{43BE4BE2-B83C-B836-E541-5A6FB557AB7D}"/>
                </a:ext>
                <a:ext uri="{C183D7F6-B498-43B3-948B-1728B52AA6E4}">
                  <adec:decorative xmlns:adec="http://schemas.microsoft.com/office/drawing/2017/decorative" val="0"/>
                </a:ext>
              </a:extLst>
            </p:cNvPr>
            <p:cNvSpPr txBox="1">
              <a:spLocks/>
            </p:cNvSpPr>
            <p:nvPr/>
          </p:nvSpPr>
          <p:spPr>
            <a:xfrm>
              <a:off x="385116" y="2150427"/>
              <a:ext cx="689980" cy="226779"/>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solidFill>
                    <a:srgbClr val="000000"/>
                  </a:solidFill>
                  <a:effectLst/>
                  <a:uLnTx/>
                  <a:uFillTx/>
                  <a:latin typeface="Barlow Semi Condensed" panose="00000506000000000000" pitchFamily="2" charset="0"/>
                  <a:ea typeface="+mn-ea"/>
                  <a:cs typeface="+mn-cs"/>
                </a:rPr>
                <a:t>POPOLAZIONE</a:t>
              </a:r>
            </a:p>
          </p:txBody>
        </p:sp>
      </p:grpSp>
      <p:grpSp>
        <p:nvGrpSpPr>
          <p:cNvPr id="18" name="Gruppo 17">
            <a:extLst>
              <a:ext uri="{FF2B5EF4-FFF2-40B4-BE49-F238E27FC236}">
                <a16:creationId xmlns:a16="http://schemas.microsoft.com/office/drawing/2014/main" id="{D7BFC065-5836-6D09-DD23-2EB2B2F3067C}"/>
              </a:ext>
            </a:extLst>
          </p:cNvPr>
          <p:cNvGrpSpPr/>
          <p:nvPr/>
        </p:nvGrpSpPr>
        <p:grpSpPr>
          <a:xfrm>
            <a:off x="5595219" y="1972695"/>
            <a:ext cx="735245" cy="547127"/>
            <a:chOff x="11252806" y="120964"/>
            <a:chExt cx="1003019" cy="745970"/>
          </a:xfrm>
        </p:grpSpPr>
        <p:pic>
          <p:nvPicPr>
            <p:cNvPr id="20" name="Immagine 19">
              <a:extLst>
                <a:ext uri="{FF2B5EF4-FFF2-40B4-BE49-F238E27FC236}">
                  <a16:creationId xmlns:a16="http://schemas.microsoft.com/office/drawing/2014/main" id="{A8AA0354-8067-10B5-F882-C448177D0F8D}"/>
                </a:ext>
              </a:extLst>
            </p:cNvPr>
            <p:cNvPicPr>
              <a:picLocks noChangeAspect="1"/>
            </p:cNvPicPr>
            <p:nvPr/>
          </p:nvPicPr>
          <p:blipFill>
            <a:blip r:embed="rId4">
              <a:biLevel thresh="75000"/>
            </a:blip>
            <a:stretch>
              <a:fillRect/>
            </a:stretch>
          </p:blipFill>
          <p:spPr>
            <a:xfrm>
              <a:off x="11466706" y="120964"/>
              <a:ext cx="520358" cy="552217"/>
            </a:xfrm>
            <a:prstGeom prst="rect">
              <a:avLst/>
            </a:prstGeom>
          </p:spPr>
        </p:pic>
        <p:sp>
          <p:nvSpPr>
            <p:cNvPr id="21" name="Source">
              <a:extLst>
                <a:ext uri="{FF2B5EF4-FFF2-40B4-BE49-F238E27FC236}">
                  <a16:creationId xmlns:a16="http://schemas.microsoft.com/office/drawing/2014/main" id="{38FB5842-7BAE-058E-E816-9F1FA859FA5F}"/>
                </a:ext>
                <a:ext uri="{C183D7F6-B498-43B3-948B-1728B52AA6E4}">
                  <adec:decorative xmlns:adec="http://schemas.microsoft.com/office/drawing/2017/decorative" val="0"/>
                </a:ext>
              </a:extLst>
            </p:cNvPr>
            <p:cNvSpPr txBox="1">
              <a:spLocks/>
            </p:cNvSpPr>
            <p:nvPr/>
          </p:nvSpPr>
          <p:spPr>
            <a:xfrm>
              <a:off x="11252806" y="733584"/>
              <a:ext cx="1003019" cy="133350"/>
            </a:xfrm>
            <a:prstGeom prst="rect">
              <a:avLst/>
            </a:prstGeom>
          </p:spPr>
          <p:txBody>
            <a:bodyPr vert="horz" lIns="0" tIns="0" rIns="0" bIns="0" rtlCol="0" anchor="ctr" anchorCtr="1">
              <a:noAutofit/>
            </a:bodyPr>
            <a:lstStyle>
              <a:defPPr>
                <a:defRPr lang="fr-FR"/>
              </a:defPPr>
              <a:lvl1pPr indent="0">
                <a:lnSpc>
                  <a:spcPct val="100000"/>
                </a:lnSpc>
                <a:spcBef>
                  <a:spcPts val="0"/>
                </a:spcBef>
                <a:spcAft>
                  <a:spcPts val="0"/>
                </a:spcAft>
                <a:buSzPct val="100000"/>
                <a:buFont typeface="Wingdings 2" panose="05020102010507070707" pitchFamily="18" charset="2"/>
                <a:buNone/>
                <a:defRPr sz="1200" b="0"/>
              </a:lvl1pPr>
              <a:lvl2pPr marL="266700" indent="-266700">
                <a:lnSpc>
                  <a:spcPct val="112000"/>
                </a:lnSpc>
                <a:spcBef>
                  <a:spcPts val="400"/>
                </a:spcBef>
                <a:spcAft>
                  <a:spcPts val="400"/>
                </a:spcAft>
                <a:buSzPct val="100000"/>
                <a:buFont typeface="Wingdings 2" panose="05020102010507070707" pitchFamily="18" charset="2"/>
                <a:buChar char=""/>
                <a:defRPr sz="1200"/>
              </a:lvl2pPr>
              <a:lvl3pPr marL="630238" indent="-260350">
                <a:lnSpc>
                  <a:spcPct val="112000"/>
                </a:lnSpc>
                <a:spcBef>
                  <a:spcPts val="400"/>
                </a:spcBef>
                <a:spcAft>
                  <a:spcPts val="400"/>
                </a:spcAft>
                <a:buFont typeface="Barlow" panose="020B0604020202020204" pitchFamily="34" charset="0"/>
                <a:buChar char="‒"/>
                <a:defRPr sz="1200"/>
              </a:lvl3pPr>
              <a:lvl4pPr marL="987425" indent="-228600">
                <a:lnSpc>
                  <a:spcPct val="90000"/>
                </a:lnSpc>
                <a:spcBef>
                  <a:spcPts val="500"/>
                </a:spcBef>
                <a:buFont typeface="Barlow" panose="020B0604020202020204" pitchFamily="34" charset="0"/>
                <a:buChar char="•"/>
                <a:defRPr sz="1400"/>
              </a:lvl4pPr>
              <a:lvl5pPr marL="1262063" indent="-228600">
                <a:lnSpc>
                  <a:spcPct val="90000"/>
                </a:lnSpc>
                <a:spcBef>
                  <a:spcPts val="500"/>
                </a:spcBef>
                <a:buFont typeface="Barlow" panose="020B0406020202030204" pitchFamily="34" charset="0"/>
                <a:buChar char="−"/>
                <a:defRPr sz="1400"/>
              </a:lvl5pPr>
              <a:lvl6pPr marL="2514600" indent="-228600">
                <a:lnSpc>
                  <a:spcPct val="90000"/>
                </a:lnSpc>
                <a:spcBef>
                  <a:spcPts val="500"/>
                </a:spcBef>
                <a:buFont typeface="Barlow" panose="020B0604020202020204" pitchFamily="34" charset="0"/>
                <a:buChar char="•"/>
              </a:lvl6pPr>
              <a:lvl7pPr marL="2971800" indent="-228600">
                <a:lnSpc>
                  <a:spcPct val="90000"/>
                </a:lnSpc>
                <a:spcBef>
                  <a:spcPts val="500"/>
                </a:spcBef>
                <a:buFont typeface="Barlow" panose="020B0604020202020204" pitchFamily="34" charset="0"/>
                <a:buChar char="•"/>
              </a:lvl7pPr>
              <a:lvl8pPr marL="3429000" indent="-228600">
                <a:lnSpc>
                  <a:spcPct val="90000"/>
                </a:lnSpc>
                <a:spcBef>
                  <a:spcPts val="500"/>
                </a:spcBef>
                <a:buFont typeface="Barlow" panose="020B0604020202020204" pitchFamily="34" charset="0"/>
                <a:buChar char="•"/>
              </a:lvl8pPr>
              <a:lvl9pPr marL="3886200" indent="-228600">
                <a:lnSpc>
                  <a:spcPct val="90000"/>
                </a:lnSpc>
                <a:spcBef>
                  <a:spcPts val="500"/>
                </a:spcBef>
                <a:buFont typeface="Barlow"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Pct val="100000"/>
                <a:buFont typeface="Wingdings 2" panose="05020102010507070707" pitchFamily="18" charset="2"/>
                <a:buNone/>
                <a:tabLst/>
                <a:defRPr/>
              </a:pPr>
              <a:r>
                <a:rPr kumimoji="0" lang="it-IT" sz="700" b="1" i="0" u="none" strike="noStrike" kern="1200" cap="none" spc="0" normalizeH="0" baseline="0" noProof="0" dirty="0">
                  <a:ln>
                    <a:noFill/>
                  </a:ln>
                  <a:effectLst/>
                  <a:uLnTx/>
                  <a:uFillTx/>
                  <a:latin typeface="Barlow Semi Condensed" panose="00000506000000000000" pitchFamily="2" charset="0"/>
                  <a:ea typeface="+mn-ea"/>
                  <a:cs typeface="+mn-cs"/>
                </a:rPr>
                <a:t>OPINION LEADER</a:t>
              </a:r>
            </a:p>
          </p:txBody>
        </p:sp>
      </p:grpSp>
    </p:spTree>
    <p:extLst>
      <p:ext uri="{BB962C8B-B14F-4D97-AF65-F5344CB8AC3E}">
        <p14:creationId xmlns:p14="http://schemas.microsoft.com/office/powerpoint/2010/main" val="12287171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Vo7_3qjqHV5WQG8hzlRBn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Vo7_3qjqHV5WQG8hzlRBnw"/>
</p:tagLst>
</file>

<file path=ppt/theme/theme1.xml><?xml version="1.0" encoding="utf-8"?>
<a:theme xmlns:a="http://schemas.openxmlformats.org/drawingml/2006/main" name="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a:spAutoFit/>
      </a:bodyPr>
      <a:lstStyle>
        <a:defPPr algn="l">
          <a:defRPr sz="1400" b="0" i="0" u="none" strike="noStrike" baseline="0" dirty="0">
            <a:solidFill>
              <a:srgbClr val="000000"/>
            </a:solidFill>
          </a:defRPr>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otx" id="{0639BD29-3AF9-4BC0-8934-64F89D6BEAAC}" vid="{4A1B49A9-9E31-486A-A386-84EBAA94633C}"/>
    </a:ext>
  </a:extLst>
</a:theme>
</file>

<file path=ppt/theme/theme2.xml><?xml version="1.0" encoding="utf-8"?>
<a:theme xmlns:a="http://schemas.openxmlformats.org/drawingml/2006/main" name="1_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15000"/>
          </a:lnSpc>
          <a:spcBef>
            <a:spcPts val="400"/>
          </a:spcBef>
          <a:spcAft>
            <a:spcPts val="400"/>
          </a:spcAft>
          <a:buSzPct val="100000"/>
          <a:defRPr sz="1200" dirty="0" smtClean="0"/>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ptx" id="{90D7D33D-0145-4018-8E43-89B6DA74D6BA}" vid="{FBE148F4-D342-42E7-95AF-9F7FF21E4E3B}"/>
    </a:ext>
  </a:extLst>
</a:theme>
</file>

<file path=ppt/theme/theme3.xml><?xml version="1.0" encoding="utf-8"?>
<a:theme xmlns:a="http://schemas.openxmlformats.org/drawingml/2006/main" name="2_Theme1">
  <a:themeElements>
    <a:clrScheme name="Ipsos_2024_v2">
      <a:dk1>
        <a:srgbClr val="000000"/>
      </a:dk1>
      <a:lt1>
        <a:sysClr val="window" lastClr="FFFFFF"/>
      </a:lt1>
      <a:dk2>
        <a:srgbClr val="1DAFAD"/>
      </a:dk2>
      <a:lt2>
        <a:srgbClr val="103C50"/>
      </a:lt2>
      <a:accent1>
        <a:srgbClr val="121B5A"/>
      </a:accent1>
      <a:accent2>
        <a:srgbClr val="E2DA51"/>
      </a:accent2>
      <a:accent3>
        <a:srgbClr val="FF740F"/>
      </a:accent3>
      <a:accent4>
        <a:srgbClr val="452567"/>
      </a:accent4>
      <a:accent5>
        <a:srgbClr val="E50158"/>
      </a:accent5>
      <a:accent6>
        <a:srgbClr val="9FE5D8"/>
      </a:accent6>
      <a:hlink>
        <a:srgbClr val="2F469C"/>
      </a:hlink>
      <a:folHlink>
        <a:srgbClr val="84329B"/>
      </a:folHlink>
    </a:clrScheme>
    <a:fontScheme name="Ipsos General">
      <a:majorFont>
        <a:latin typeface="Barlow Semi Condensed ExtraBold"/>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EBF0"/>
        </a:solidFill>
        <a:ln>
          <a:noFill/>
        </a:ln>
      </a:spPr>
      <a:bodyPr rtlCol="0" anchor="t"/>
      <a:lstStyle>
        <a:defPPr algn="l">
          <a:lnSpc>
            <a:spcPct val="115000"/>
          </a:lnSpc>
          <a:spcBef>
            <a:spcPts val="400"/>
          </a:spcBef>
          <a:spcAft>
            <a:spcPts val="400"/>
          </a:spcAft>
          <a:defRPr sz="12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15000"/>
          </a:lnSpc>
          <a:spcBef>
            <a:spcPts val="400"/>
          </a:spcBef>
          <a:spcAft>
            <a:spcPts val="400"/>
          </a:spcAft>
          <a:buSzPct val="100000"/>
          <a:defRPr sz="1200" dirty="0" smtClean="0"/>
        </a:defPPr>
      </a:lstStyle>
    </a:txDef>
  </a:objectDefaults>
  <a:extraClrSchemeLst/>
  <a:custClrLst>
    <a:custClr name="Green">
      <a:srgbClr val="2DB574"/>
    </a:custClr>
    <a:custClr name="Sky Blue">
      <a:srgbClr val="A5CEE3"/>
    </a:custClr>
    <a:custClr name="Lilac">
      <a:srgbClr val="E3D8F0"/>
    </a:custClr>
    <a:custClr name="Pastel Pink">
      <a:srgbClr val="FFE1EC"/>
    </a:custClr>
    <a:custClr name="Yellow Meringue">
      <a:srgbClr val="F3F0B9"/>
    </a:custClr>
    <a:custClr name="Delicate Turquoise">
      <a:srgbClr val="9FE5D8"/>
    </a:custClr>
    <a:custClr name=" -- ">
      <a:srgbClr val="FFFFFF"/>
    </a:custClr>
    <a:custClr name="Light Grey">
      <a:srgbClr val="E7EBF0"/>
    </a:custClr>
    <a:custClr name="Mid Grey">
      <a:srgbClr val="585858"/>
    </a:custClr>
  </a:custClrLst>
  <a:extLst>
    <a:ext uri="{05A4C25C-085E-4340-85A3-A5531E510DB2}">
      <thm15:themeFamily xmlns:thm15="http://schemas.microsoft.com/office/thememl/2012/main" name="Ipsos PPT template_general_EN.pptx" id="{90D7D33D-0145-4018-8E43-89B6DA74D6BA}" vid="{FBE148F4-D342-42E7-95AF-9F7FF21E4E3B}"/>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Barlow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Barlow" panose="020F0502020204030204"/>
        <a:ea typeface=""/>
        <a:cs typeface=""/>
        <a:font script="Jpan" typeface="游ゴシック"/>
        <a:font script="Hang" typeface="맑은 고딕"/>
        <a:font script="Hans" typeface="等线"/>
        <a:font script="Hant" typeface="新細明體"/>
        <a:font script="Arab" typeface="Barlow"/>
        <a:font script="Hebr" typeface="Barlo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Barlow"/>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Barlow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Barlow" panose="020F0502020204030204"/>
        <a:ea typeface=""/>
        <a:cs typeface=""/>
        <a:font script="Jpan" typeface="游ゴシック"/>
        <a:font script="Hang" typeface="맑은 고딕"/>
        <a:font script="Hans" typeface="等线"/>
        <a:font script="Hant" typeface="新細明體"/>
        <a:font script="Arab" typeface="Barlow"/>
        <a:font script="Hebr" typeface="Barlo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Barlow"/>
        <a:font script="Uigh" typeface="Microsoft Uighur"/>
        <a:font script="Geor" typeface="Sylfaen"/>
        <a:font script="Armn" typeface="Barlow"/>
        <a:font script="Bugi" typeface="Leelawadee UI"/>
        <a:font script="Bopo" typeface="Microsoft JhengHei"/>
        <a:font script="Java" typeface="Javanese Text"/>
        <a:font script="Lisu" typeface="Barlow"/>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1D53D4CEF66B844AFDAC2928DB807E4" ma:contentTypeVersion="10" ma:contentTypeDescription="Create a new document." ma:contentTypeScope="" ma:versionID="1723c9be2d2a61555e6ae5710a6a885a">
  <xsd:schema xmlns:xsd="http://www.w3.org/2001/XMLSchema" xmlns:xs="http://www.w3.org/2001/XMLSchema" xmlns:p="http://schemas.microsoft.com/office/2006/metadata/properties" xmlns:ns2="10c470b6-6943-4b25-8840-1f9dda3bdcb8" xmlns:ns3="44624973-eda7-4d1d-840c-1d76c87d6b4a" targetNamespace="http://schemas.microsoft.com/office/2006/metadata/properties" ma:root="true" ma:fieldsID="3c37eadabdc2effb6ee410830e8218a6" ns2:_="" ns3:_="">
    <xsd:import namespace="10c470b6-6943-4b25-8840-1f9dda3bdcb8"/>
    <xsd:import namespace="44624973-eda7-4d1d-840c-1d76c87d6b4a"/>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c470b6-6943-4b25-8840-1f9dda3bdcb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120647d-17bd-4a63-9afd-bbea8594aced"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624973-eda7-4d1d-840c-1d76c87d6b4a"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1497375-415a-4fb9-9d71-f8fbfa4e87dc}" ma:internalName="TaxCatchAll" ma:showField="CatchAllData" ma:web="44624973-eda7-4d1d-840c-1d76c87d6b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0c470b6-6943-4b25-8840-1f9dda3bdcb8">
      <Terms xmlns="http://schemas.microsoft.com/office/infopath/2007/PartnerControls"/>
    </lcf76f155ced4ddcb4097134ff3c332f>
    <TaxCatchAll xmlns="44624973-eda7-4d1d-840c-1d76c87d6b4a" xsi:nil="true"/>
  </documentManagement>
</p:properties>
</file>

<file path=customXml/itemProps1.xml><?xml version="1.0" encoding="utf-8"?>
<ds:datastoreItem xmlns:ds="http://schemas.openxmlformats.org/officeDocument/2006/customXml" ds:itemID="{676A31D0-D410-459F-8B3A-5041DA332E84}">
  <ds:schemaRefs>
    <ds:schemaRef ds:uri="http://schemas.microsoft.com/sharepoint/v3/contenttype/forms"/>
  </ds:schemaRefs>
</ds:datastoreItem>
</file>

<file path=customXml/itemProps2.xml><?xml version="1.0" encoding="utf-8"?>
<ds:datastoreItem xmlns:ds="http://schemas.openxmlformats.org/officeDocument/2006/customXml" ds:itemID="{27D20541-EFE4-4D19-899A-7C80D04FB7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c470b6-6943-4b25-8840-1f9dda3bdcb8"/>
    <ds:schemaRef ds:uri="44624973-eda7-4d1d-840c-1d76c87d6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752AC9-3141-4DBE-9E93-91151A710F39}">
  <ds:schemaRefs>
    <ds:schemaRef ds:uri="http://purl.org/dc/dcmitype/"/>
    <ds:schemaRef ds:uri="http://schemas.microsoft.com/office/infopath/2007/PartnerControls"/>
    <ds:schemaRef ds:uri="44624973-eda7-4d1d-840c-1d76c87d6b4a"/>
    <ds:schemaRef ds:uri="http://purl.org/dc/elements/1.1/"/>
    <ds:schemaRef ds:uri="10c470b6-6943-4b25-8840-1f9dda3bdcb8"/>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11083</TotalTime>
  <Words>3301</Words>
  <Application>Microsoft Office PowerPoint</Application>
  <PresentationFormat>Widescreen</PresentationFormat>
  <Paragraphs>370</Paragraphs>
  <Slides>25</Slides>
  <Notes>2</Notes>
  <HiddenSlides>1</HiddenSlides>
  <MMClips>0</MMClips>
  <ScaleCrop>false</ScaleCrop>
  <HeadingPairs>
    <vt:vector size="8" baseType="variant">
      <vt:variant>
        <vt:lpstr>Caratteri utilizzati</vt:lpstr>
      </vt:variant>
      <vt:variant>
        <vt:i4>9</vt:i4>
      </vt:variant>
      <vt:variant>
        <vt:lpstr>Tema</vt:lpstr>
      </vt:variant>
      <vt:variant>
        <vt:i4>3</vt:i4>
      </vt:variant>
      <vt:variant>
        <vt:lpstr>Server OLE incorporati</vt:lpstr>
      </vt:variant>
      <vt:variant>
        <vt:i4>1</vt:i4>
      </vt:variant>
      <vt:variant>
        <vt:lpstr>Titoli diapositive</vt:lpstr>
      </vt:variant>
      <vt:variant>
        <vt:i4>25</vt:i4>
      </vt:variant>
    </vt:vector>
  </HeadingPairs>
  <TitlesOfParts>
    <vt:vector size="38" baseType="lpstr">
      <vt:lpstr>Aptos Narrow</vt:lpstr>
      <vt:lpstr>Wingdings</vt:lpstr>
      <vt:lpstr>Times New Roman</vt:lpstr>
      <vt:lpstr>Arial Black</vt:lpstr>
      <vt:lpstr>Arial</vt:lpstr>
      <vt:lpstr>Wingdings 2</vt:lpstr>
      <vt:lpstr>Calibri</vt:lpstr>
      <vt:lpstr>Barlow</vt:lpstr>
      <vt:lpstr>Barlow Semi Condensed</vt:lpstr>
      <vt:lpstr>Theme1</vt:lpstr>
      <vt:lpstr>1_Theme1</vt:lpstr>
      <vt:lpstr>2_Theme1</vt:lpstr>
      <vt:lpstr>Diapositive think-cell</vt:lpstr>
      <vt:lpstr>Il ruolo di FONDAZIONE  LGH nel TERRITORIO loMbardo    </vt:lpstr>
      <vt:lpstr>Obiettivi di ricerca e approccio metodologico</vt:lpstr>
      <vt:lpstr>I territori dell’indagine</vt:lpstr>
      <vt:lpstr>Contenuti</vt:lpstr>
      <vt:lpstr>La qualità della vita, le eccellenze e il futuro del territorio</vt:lpstr>
      <vt:lpstr>Più elevata rispetto al resto d’Italia la qualità della vita nel sud della Lombardia</vt:lpstr>
      <vt:lpstr>I cittadini apprezzano soprattutto il patrimonio ambientale, gli OL privilegiano l’offerta culturale</vt:lpstr>
      <vt:lpstr>L’ambiente e i giovani sono i due temi da attenzionare</vt:lpstr>
      <vt:lpstr>Cittadini e aziende contribuiscono a promuovere le eccellenze locali, per gli OL anche istituzioni, mondo associativo e università</vt:lpstr>
      <vt:lpstr>In generale, si percepisce positivamente lo slancio innovativo nella propria area</vt:lpstr>
      <vt:lpstr>L’innovazione è nulla se non si fa «rete»!</vt:lpstr>
      <vt:lpstr>Utilizzo di fonti rinnovabili, comunità energetiche e economia circolare sono gli aspetti su cui è opportuno investire in futuro</vt:lpstr>
      <vt:lpstr>Il valore della sostenibilità </vt:lpstr>
      <vt:lpstr>Elevata la consapevolezza per i temi della sostenibilità, dell’economia circolare e delle comunità energetiche rinnovabili</vt:lpstr>
      <vt:lpstr>L'impegno per la sostenibilità è ormai imprescindibile: un intervistato su tre ritiene che sia necessario intensificare gli sforzi</vt:lpstr>
      <vt:lpstr>L'apprezzamento per il riciclo urbano e industriale è trasversale e ampiamente condiviso</vt:lpstr>
      <vt:lpstr>I cittadini chiedono una maggiore attenzione al verde e alla mobilità nelle aree urbane, per gli OL è fondamentale ottimizzare i consumi</vt:lpstr>
      <vt:lpstr>Percepito e  ruolo di Fondazione LGH  </vt:lpstr>
      <vt:lpstr>La Fondazioni hanno e avranno un ruolo centrale sul territorio</vt:lpstr>
      <vt:lpstr>Fondazione LGH: esempio di innovazione nell’economia circolare e nell’efficienza energetica</vt:lpstr>
      <vt:lpstr>Fondazione LGH contribuisce a soddisfare i bisogni locali con iniziative dedicate e supporto ai progetti </vt:lpstr>
      <vt:lpstr>Fondazione LGH dovrebbe concentrare i suoi sforzi futuri in attività legate alla transizione energetica e all’economia circolare</vt:lpstr>
      <vt:lpstr>E i risvolti positivi si concretizzeranno nel miglioramento della vita dei cittadini e nella valorizzare delle eccellenze territoriali </vt:lpstr>
      <vt:lpstr>Suggerimenti finali dalla voce degli Opinion Leader</vt:lpstr>
      <vt:lpstr>GRAZIE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TEMPLATE</dc:title>
  <dc:subject>Ipsos Report</dc:subject>
  <dc:creator>Irene Monti</dc:creator>
  <cp:keywords/>
  <dc:description/>
  <cp:lastModifiedBy>Paola Simonetta</cp:lastModifiedBy>
  <cp:revision>402</cp:revision>
  <dcterms:created xsi:type="dcterms:W3CDTF">2024-04-09T13:45:13Z</dcterms:created>
  <dcterms:modified xsi:type="dcterms:W3CDTF">2025-02-17T16:32:38Z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0x010100C1D53D4CEF66B844AFDAC2928DB807E4</vt:lpwstr>
  </property>
  <property fmtid="{D5CDD505-2E9C-101B-9397-08002B2CF9AE}" pid="3" name="_NewReviewCycle">
    <vt:lpwstr/>
  </property>
  <property fmtid="{D5CDD505-2E9C-101B-9397-08002B2CF9AE}" pid="4" name="_AdHocReviewCycleID">
    <vt:i4>379393297</vt:i4>
  </property>
  <property fmtid="{D5CDD505-2E9C-101B-9397-08002B2CF9AE}" pid="5" name="_EmailSubject">
    <vt:lpwstr>PSM report - 24-048900 Consenso Europa - Reputazione FONDAZIONE LGH (province Lombarde)</vt:lpwstr>
  </property>
  <property fmtid="{D5CDD505-2E9C-101B-9397-08002B2CF9AE}" pid="6" name="_AuthorEmail">
    <vt:lpwstr>Simona.Milani@Ipsos.com</vt:lpwstr>
  </property>
  <property fmtid="{D5CDD505-2E9C-101B-9397-08002B2CF9AE}" pid="7" name="_AuthorEmailDisplayName">
    <vt:lpwstr>Simona Milani</vt:lpwstr>
  </property>
</Properties>
</file>